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677" r:id="rId2"/>
    <p:sldId id="736" r:id="rId3"/>
    <p:sldId id="731" r:id="rId4"/>
    <p:sldId id="740" r:id="rId5"/>
    <p:sldId id="702" r:id="rId6"/>
    <p:sldId id="724" r:id="rId7"/>
    <p:sldId id="733" r:id="rId8"/>
    <p:sldId id="743" r:id="rId9"/>
    <p:sldId id="725" r:id="rId10"/>
    <p:sldId id="744" r:id="rId11"/>
    <p:sldId id="707" r:id="rId12"/>
    <p:sldId id="712" r:id="rId13"/>
    <p:sldId id="728" r:id="rId14"/>
    <p:sldId id="732" r:id="rId15"/>
    <p:sldId id="663" r:id="rId16"/>
    <p:sldId id="742" r:id="rId17"/>
    <p:sldId id="727" r:id="rId18"/>
    <p:sldId id="729" r:id="rId19"/>
    <p:sldId id="687" r:id="rId20"/>
    <p:sldId id="710" r:id="rId21"/>
    <p:sldId id="746" r:id="rId22"/>
    <p:sldId id="614" r:id="rId23"/>
  </p:sldIdLst>
  <p:sldSz cx="10080625" cy="5761038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50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B9EDB"/>
    <a:srgbClr val="FAD986"/>
    <a:srgbClr val="00CC00"/>
    <a:srgbClr val="006600"/>
    <a:srgbClr val="008080"/>
    <a:srgbClr val="339933"/>
    <a:srgbClr val="FBC88F"/>
    <a:srgbClr val="FAD990"/>
    <a:srgbClr val="F9F791"/>
    <a:srgbClr val="FABF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97" autoAdjust="0"/>
    <p:restoredTop sz="99046" autoAdjust="0"/>
  </p:normalViewPr>
  <p:slideViewPr>
    <p:cSldViewPr showGuides="1">
      <p:cViewPr varScale="1">
        <p:scale>
          <a:sx n="57" d="100"/>
          <a:sy n="57" d="100"/>
        </p:scale>
        <p:origin x="34" y="518"/>
      </p:cViewPr>
      <p:guideLst>
        <p:guide orient="horz" pos="1950"/>
        <p:guide pos="31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-10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32CAE-DCFC-4288-932A-51FCF5EFC596}" type="datetimeFigureOut">
              <a:rPr lang="ru-RU" smtClean="0"/>
              <a:t>08.04.2016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41288" y="744538"/>
            <a:ext cx="6515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AA03D-9441-4370-8387-FC028FC8E7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5993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F26B2-9CE1-4D02-B13C-9A8CFA1098B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41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F26B2-9CE1-4D02-B13C-9A8CFA1098B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41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F26B2-9CE1-4D02-B13C-9A8CFA1098B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41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F26B2-9CE1-4D02-B13C-9A8CFA1098B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41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050" y="1789658"/>
            <a:ext cx="8568531" cy="123488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094" y="3264588"/>
            <a:ext cx="7056438" cy="147226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6ED4-A1F5-4E89-9A62-C07A8F27A520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180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ADC37-7344-4382-B947-DB4E41242EB4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4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303" y="3702001"/>
            <a:ext cx="8568531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303" y="2441776"/>
            <a:ext cx="8568531" cy="12602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8267-0A11-4927-B379-7CD9455D2530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36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4031" y="1344244"/>
            <a:ext cx="445227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24318" y="1344244"/>
            <a:ext cx="445227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9F767-7470-40A9-9105-B963B0B6302A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48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1" y="1289566"/>
            <a:ext cx="445402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031" y="1826997"/>
            <a:ext cx="445402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0818" y="1289566"/>
            <a:ext cx="4455776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0818" y="1826997"/>
            <a:ext cx="4455776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4249-7FE6-436B-8BCA-3F6F42154537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770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CDAE5-9248-4ED7-97D3-EA8E927FCAC6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24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BA3EC-CD31-4103-9037-4E7892A6A006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5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2" y="229375"/>
            <a:ext cx="3316456" cy="9761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248" y="229376"/>
            <a:ext cx="5635349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032" y="1205552"/>
            <a:ext cx="3316456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176E4-E7E4-4490-A038-A7022FD8D72A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41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876" y="4032727"/>
            <a:ext cx="6048375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5876" y="514761"/>
            <a:ext cx="6048375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5876" y="4508813"/>
            <a:ext cx="6048375" cy="6761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842A-2BCE-46F8-B784-B9FC51C33793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71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6CFCC-2EC6-48B2-859F-A4FAA24F4337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415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456" y="230709"/>
            <a:ext cx="2268141" cy="491555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034" y="230709"/>
            <a:ext cx="6636411" cy="49155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079FC-C7FA-4643-BB9B-D7A60CD707B4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079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4" y="230710"/>
            <a:ext cx="9072563" cy="960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4" y="1344244"/>
            <a:ext cx="9072563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04031" y="5339629"/>
            <a:ext cx="2352146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18C8D-3446-4D9E-AC15-CF40D7052735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44214" y="5339629"/>
            <a:ext cx="319219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224448" y="5339629"/>
            <a:ext cx="2352146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522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www.ermasoft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png"/><Relationship Id="rId10" Type="http://schemas.openxmlformats.org/officeDocument/2006/relationships/image" Target="../media/image8.wm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8.jpeg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" Type="http://schemas.openxmlformats.org/officeDocument/2006/relationships/image" Target="../media/image9.gif"/><Relationship Id="rId21" Type="http://schemas.microsoft.com/office/2007/relationships/hdphoto" Target="../media/hdphoto3.wdp"/><Relationship Id="rId7" Type="http://schemas.openxmlformats.org/officeDocument/2006/relationships/image" Target="../media/image13.jpeg"/><Relationship Id="rId12" Type="http://schemas.microsoft.com/office/2007/relationships/hdphoto" Target="../media/hdphoto1.wdp"/><Relationship Id="rId17" Type="http://schemas.openxmlformats.org/officeDocument/2006/relationships/image" Target="../media/image22.png"/><Relationship Id="rId25" Type="http://schemas.openxmlformats.org/officeDocument/2006/relationships/image" Target="../media/image5.png"/><Relationship Id="rId33" Type="http://schemas.microsoft.com/office/2007/relationships/hdphoto" Target="../media/hdphoto5.wdp"/><Relationship Id="rId2" Type="http://schemas.openxmlformats.org/officeDocument/2006/relationships/image" Target="../media/image1.png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29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png"/><Relationship Id="rId24" Type="http://schemas.openxmlformats.org/officeDocument/2006/relationships/image" Target="../media/image27.png"/><Relationship Id="rId32" Type="http://schemas.openxmlformats.org/officeDocument/2006/relationships/image" Target="../media/image31.png"/><Relationship Id="rId5" Type="http://schemas.openxmlformats.org/officeDocument/2006/relationships/image" Target="../media/image11.wmf"/><Relationship Id="rId15" Type="http://schemas.openxmlformats.org/officeDocument/2006/relationships/image" Target="../media/image20.png"/><Relationship Id="rId23" Type="http://schemas.openxmlformats.org/officeDocument/2006/relationships/image" Target="../media/image26.png"/><Relationship Id="rId28" Type="http://schemas.openxmlformats.org/officeDocument/2006/relationships/image" Target="../media/image8.wmf"/><Relationship Id="rId10" Type="http://schemas.openxmlformats.org/officeDocument/2006/relationships/image" Target="../media/image16.wmf"/><Relationship Id="rId19" Type="http://schemas.microsoft.com/office/2007/relationships/hdphoto" Target="../media/hdphoto2.wdp"/><Relationship Id="rId31" Type="http://schemas.openxmlformats.org/officeDocument/2006/relationships/hyperlink" Target="http://www.ermasoft.ru/" TargetMode="External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19.wmf"/><Relationship Id="rId22" Type="http://schemas.openxmlformats.org/officeDocument/2006/relationships/image" Target="../media/image25.png"/><Relationship Id="rId27" Type="http://schemas.openxmlformats.org/officeDocument/2006/relationships/image" Target="../media/image29.png"/><Relationship Id="rId30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3.png"/><Relationship Id="rId3" Type="http://schemas.openxmlformats.org/officeDocument/2006/relationships/image" Target="../media/image32.png"/><Relationship Id="rId7" Type="http://schemas.openxmlformats.org/officeDocument/2006/relationships/image" Target="../media/image9.gif"/><Relationship Id="rId12" Type="http://schemas.openxmlformats.org/officeDocument/2006/relationships/image" Target="../media/image40.jpeg"/><Relationship Id="rId17" Type="http://schemas.microsoft.com/office/2007/relationships/hdphoto" Target="../media/hdphoto5.wdp"/><Relationship Id="rId2" Type="http://schemas.openxmlformats.org/officeDocument/2006/relationships/image" Target="../media/image1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39.jpeg"/><Relationship Id="rId5" Type="http://schemas.openxmlformats.org/officeDocument/2006/relationships/image" Target="../media/image34.png"/><Relationship Id="rId15" Type="http://schemas.openxmlformats.org/officeDocument/2006/relationships/hyperlink" Target="http://www.ermasoft.ru/" TargetMode="External"/><Relationship Id="rId10" Type="http://schemas.openxmlformats.org/officeDocument/2006/relationships/image" Target="../media/image38.jpeg"/><Relationship Id="rId4" Type="http://schemas.openxmlformats.org/officeDocument/2006/relationships/image" Target="../media/image33.png"/><Relationship Id="rId9" Type="http://schemas.openxmlformats.org/officeDocument/2006/relationships/image" Target="../media/image37.jpeg"/><Relationship Id="rId14" Type="http://schemas.openxmlformats.org/officeDocument/2006/relationships/image" Target="../media/image4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masoft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microsoft.com/office/2007/relationships/hdphoto" Target="../media/hdphoto5.wdp"/><Relationship Id="rId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1.png"/><Relationship Id="rId7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11" Type="http://schemas.openxmlformats.org/officeDocument/2006/relationships/image" Target="../media/image50.png"/><Relationship Id="rId5" Type="http://schemas.openxmlformats.org/officeDocument/2006/relationships/image" Target="../media/image31.png"/><Relationship Id="rId10" Type="http://schemas.openxmlformats.org/officeDocument/2006/relationships/image" Target="../media/image49.png"/><Relationship Id="rId4" Type="http://schemas.openxmlformats.org/officeDocument/2006/relationships/hyperlink" Target="http://www.ermasoft.ru/" TargetMode="External"/><Relationship Id="rId9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31.png"/><Relationship Id="rId3" Type="http://schemas.openxmlformats.org/officeDocument/2006/relationships/image" Target="../media/image1.png"/><Relationship Id="rId7" Type="http://schemas.openxmlformats.org/officeDocument/2006/relationships/image" Target="../media/image54.png"/><Relationship Id="rId12" Type="http://schemas.openxmlformats.org/officeDocument/2006/relationships/hyperlink" Target="http://www.ermasoft.ru/" TargetMode="Externa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yandex.ru/yandsearch?stype=image&amp;lr=213&amp;source=psearch&amp;text=%D0%BF%D0%B0%D1%81%D0%BF%D0%BE%D1%80%D1%82%20%D0%BF%D0%BE%D0%B6%D0%B0%D1%80%D0%BD%D0%BE%D0%B9%20%D0%B1%D0%B5%D0%B7%D0%BE%D0%BF%D0%B0%D1%81%D0%BD%D0%BE%D1%81%D1%82%D0%B8%20%D0%BE%D0%B1%D1%8A%D0%B5%D0%BA%D1%82%D0%B0%20%D0%BE%D0%B1%D1%80%D0%B0%D0%B7%D0%B5%D1%86" TargetMode="External"/><Relationship Id="rId11" Type="http://schemas.openxmlformats.org/officeDocument/2006/relationships/image" Target="../media/image57.jpeg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image" Target="../media/image52.png"/><Relationship Id="rId9" Type="http://schemas.openxmlformats.org/officeDocument/2006/relationships/image" Target="../media/image55.jpeg"/><Relationship Id="rId1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rmasoft.ru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6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microsoft.com/office/2007/relationships/hdphoto" Target="../media/hdphoto5.wdp"/><Relationship Id="rId4" Type="http://schemas.openxmlformats.org/officeDocument/2006/relationships/image" Target="../media/image33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31.png"/><Relationship Id="rId7" Type="http://schemas.openxmlformats.org/officeDocument/2006/relationships/image" Target="../media/image62.png"/><Relationship Id="rId2" Type="http://schemas.openxmlformats.org/officeDocument/2006/relationships/hyperlink" Target="http://www.ermasoft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1.png"/><Relationship Id="rId4" Type="http://schemas.microsoft.com/office/2007/relationships/hdphoto" Target="../media/hdphoto5.wdp"/><Relationship Id="rId9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rmasoft.ru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68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microsoft.com/office/2007/relationships/hdphoto" Target="../media/hdphoto5.wdp"/><Relationship Id="rId4" Type="http://schemas.openxmlformats.org/officeDocument/2006/relationships/image" Target="../media/image65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11" Type="http://schemas.openxmlformats.org/officeDocument/2006/relationships/image" Target="../media/image9.gif"/><Relationship Id="rId5" Type="http://schemas.microsoft.com/office/2007/relationships/hdphoto" Target="../media/hdphoto5.wdp"/><Relationship Id="rId10" Type="http://schemas.openxmlformats.org/officeDocument/2006/relationships/image" Target="../media/image72.png"/><Relationship Id="rId4" Type="http://schemas.openxmlformats.org/officeDocument/2006/relationships/image" Target="../media/image31.png"/><Relationship Id="rId9" Type="http://schemas.openxmlformats.org/officeDocument/2006/relationships/image" Target="../media/image7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.png"/><Relationship Id="rId7" Type="http://schemas.openxmlformats.org/officeDocument/2006/relationships/hyperlink" Target="http://www.ermasoft.r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Relationship Id="rId9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1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31.png"/><Relationship Id="rId4" Type="http://schemas.openxmlformats.org/officeDocument/2006/relationships/hyperlink" Target="http://www.ermasoft.ru/" TargetMode="External"/><Relationship Id="rId9" Type="http://schemas.openxmlformats.org/officeDocument/2006/relationships/image" Target="../media/image78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79.pn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rmasoft.ru/" TargetMode="External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9" Type="http://schemas.openxmlformats.org/officeDocument/2006/relationships/image" Target="../media/image8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31.png"/><Relationship Id="rId7" Type="http://schemas.openxmlformats.org/officeDocument/2006/relationships/image" Target="../media/image9.gif"/><Relationship Id="rId2" Type="http://schemas.openxmlformats.org/officeDocument/2006/relationships/hyperlink" Target="http://www.ermasoft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83.png"/><Relationship Id="rId4" Type="http://schemas.microsoft.com/office/2007/relationships/hdphoto" Target="../media/hdphoto5.wdp"/><Relationship Id="rId9" Type="http://schemas.openxmlformats.org/officeDocument/2006/relationships/image" Target="../media/image8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1.png"/><Relationship Id="rId7" Type="http://schemas.openxmlformats.org/officeDocument/2006/relationships/image" Target="../media/image90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microsoft.com/office/2007/relationships/hdphoto" Target="../media/hdphoto5.wdp"/><Relationship Id="rId5" Type="http://schemas.openxmlformats.org/officeDocument/2006/relationships/image" Target="../media/image88.png"/><Relationship Id="rId10" Type="http://schemas.openxmlformats.org/officeDocument/2006/relationships/image" Target="../media/image31.png"/><Relationship Id="rId4" Type="http://schemas.openxmlformats.org/officeDocument/2006/relationships/image" Target="../media/image87.png"/><Relationship Id="rId9" Type="http://schemas.openxmlformats.org/officeDocument/2006/relationships/hyperlink" Target="http://www.ermasoft.ru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9.gif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microsoft.com/office/2007/relationships/hdphoto" Target="../media/hdphoto5.wdp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1.png"/><Relationship Id="rId7" Type="http://schemas.openxmlformats.org/officeDocument/2006/relationships/image" Target="../media/image94.png"/><Relationship Id="rId2" Type="http://schemas.openxmlformats.org/officeDocument/2006/relationships/hyperlink" Target="http://www.ermasoft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1.png"/><Relationship Id="rId10" Type="http://schemas.openxmlformats.org/officeDocument/2006/relationships/image" Target="../media/image96.png"/><Relationship Id="rId4" Type="http://schemas.microsoft.com/office/2007/relationships/hdphoto" Target="../media/hdphoto5.wdp"/><Relationship Id="rId9" Type="http://schemas.openxmlformats.org/officeDocument/2006/relationships/image" Target="../media/image9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98.png"/><Relationship Id="rId12" Type="http://schemas.openxmlformats.org/officeDocument/2006/relationships/image" Target="../media/image10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png"/><Relationship Id="rId11" Type="http://schemas.openxmlformats.org/officeDocument/2006/relationships/image" Target="../media/image100.png"/><Relationship Id="rId5" Type="http://schemas.microsoft.com/office/2007/relationships/hdphoto" Target="../media/hdphoto5.wdp"/><Relationship Id="rId10" Type="http://schemas.openxmlformats.org/officeDocument/2006/relationships/image" Target="../media/image97.png"/><Relationship Id="rId4" Type="http://schemas.openxmlformats.org/officeDocument/2006/relationships/image" Target="../media/image31.png"/><Relationship Id="rId9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hyperlink" Target="http://www.ermasoft.ru/" TargetMode="External"/><Relationship Id="rId7" Type="http://schemas.openxmlformats.org/officeDocument/2006/relationships/image" Target="../media/image9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11" Type="http://schemas.openxmlformats.org/officeDocument/2006/relationships/image" Target="../media/image106.png"/><Relationship Id="rId5" Type="http://schemas.microsoft.com/office/2007/relationships/hdphoto" Target="../media/hdphoto5.wdp"/><Relationship Id="rId10" Type="http://schemas.openxmlformats.org/officeDocument/2006/relationships/image" Target="../media/image105.png"/><Relationship Id="rId4" Type="http://schemas.openxmlformats.org/officeDocument/2006/relationships/image" Target="../media/image31.png"/><Relationship Id="rId9" Type="http://schemas.openxmlformats.org/officeDocument/2006/relationships/image" Target="../media/image10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1.png"/><Relationship Id="rId7" Type="http://schemas.openxmlformats.org/officeDocument/2006/relationships/image" Target="../media/image10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31.png"/><Relationship Id="rId10" Type="http://schemas.openxmlformats.org/officeDocument/2006/relationships/image" Target="../media/image110.png"/><Relationship Id="rId4" Type="http://schemas.openxmlformats.org/officeDocument/2006/relationships/hyperlink" Target="http://www.ermasoft.ru/" TargetMode="External"/><Relationship Id="rId9" Type="http://schemas.openxmlformats.org/officeDocument/2006/relationships/image" Target="../media/image10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rmasoft.ru/" TargetMode="External"/><Relationship Id="rId3" Type="http://schemas.openxmlformats.org/officeDocument/2006/relationships/image" Target="../media/image112.png"/><Relationship Id="rId7" Type="http://schemas.openxmlformats.org/officeDocument/2006/relationships/image" Target="../media/image1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10" Type="http://schemas.microsoft.com/office/2007/relationships/hdphoto" Target="../media/hdphoto5.wdp"/><Relationship Id="rId4" Type="http://schemas.openxmlformats.org/officeDocument/2006/relationships/image" Target="../media/image113.png"/><Relationship Id="rId9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www.ermasoft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png"/><Relationship Id="rId10" Type="http://schemas.openxmlformats.org/officeDocument/2006/relationships/image" Target="../media/image8.wm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719832" y="1872407"/>
            <a:ext cx="7560840" cy="1075379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 - 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91840" y="2975828"/>
            <a:ext cx="7848376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/>
          </a:p>
        </p:txBody>
      </p:sp>
      <p:grpSp>
        <p:nvGrpSpPr>
          <p:cNvPr id="37" name="Группа 36"/>
          <p:cNvGrpSpPr/>
          <p:nvPr/>
        </p:nvGrpSpPr>
        <p:grpSpPr>
          <a:xfrm flipH="1">
            <a:off x="7272560" y="5112767"/>
            <a:ext cx="2689548" cy="608090"/>
            <a:chOff x="118516" y="5152749"/>
            <a:chExt cx="2689548" cy="608090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 flipH="1">
              <a:off x="197765" y="5488431"/>
              <a:ext cx="2369023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/>
              <a:endParaRPr lang="ru-RU" sz="1600" dirty="0"/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2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40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 err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sp>
        <p:nvSpPr>
          <p:cNvPr id="41" name="Rectangle 3"/>
          <p:cNvSpPr>
            <a:spLocks noChangeArrowheads="1"/>
          </p:cNvSpPr>
          <p:nvPr/>
        </p:nvSpPr>
        <p:spPr bwMode="auto">
          <a:xfrm>
            <a:off x="685665" y="3024535"/>
            <a:ext cx="6603659" cy="164352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Информационно-графическая система управления эксплуатацией зданий и территорий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endParaRPr lang="ru-RU" sz="2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</a:endParaRPr>
          </a:p>
        </p:txBody>
      </p:sp>
      <p:pic>
        <p:nvPicPr>
          <p:cNvPr id="254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656" y="96069"/>
            <a:ext cx="2362200" cy="9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5407593" y="2789614"/>
            <a:ext cx="4475266" cy="2755201"/>
            <a:chOff x="5407593" y="2717606"/>
            <a:chExt cx="4475266" cy="2755201"/>
          </a:xfrm>
        </p:grpSpPr>
        <p:grpSp>
          <p:nvGrpSpPr>
            <p:cNvPr id="255" name="Группа 254"/>
            <p:cNvGrpSpPr/>
            <p:nvPr/>
          </p:nvGrpSpPr>
          <p:grpSpPr>
            <a:xfrm>
              <a:off x="5407593" y="3820263"/>
              <a:ext cx="2369023" cy="1652544"/>
              <a:chOff x="5033494" y="2957436"/>
              <a:chExt cx="4769848" cy="2584646"/>
            </a:xfrm>
          </p:grpSpPr>
          <p:grpSp>
            <p:nvGrpSpPr>
              <p:cNvPr id="256" name="Группа 255"/>
              <p:cNvGrpSpPr/>
              <p:nvPr/>
            </p:nvGrpSpPr>
            <p:grpSpPr>
              <a:xfrm>
                <a:off x="5033494" y="2957436"/>
                <a:ext cx="4769848" cy="2402197"/>
                <a:chOff x="6396" y="-4"/>
                <a:chExt cx="9144000" cy="6858000"/>
              </a:xfrm>
            </p:grpSpPr>
            <p:grpSp>
              <p:nvGrpSpPr>
                <p:cNvPr id="261" name="Группа 260"/>
                <p:cNvGrpSpPr/>
                <p:nvPr/>
              </p:nvGrpSpPr>
              <p:grpSpPr>
                <a:xfrm>
                  <a:off x="6396" y="-4"/>
                  <a:ext cx="9144000" cy="6858000"/>
                  <a:chOff x="0" y="0"/>
                  <a:chExt cx="9144000" cy="6858000"/>
                </a:xfrm>
              </p:grpSpPr>
              <p:sp>
                <p:nvSpPr>
                  <p:cNvPr id="263" name="Прямоугольник 262"/>
                  <p:cNvSpPr/>
                  <p:nvPr/>
                </p:nvSpPr>
                <p:spPr>
                  <a:xfrm>
                    <a:off x="0" y="0"/>
                    <a:ext cx="9144000" cy="6858000"/>
                  </a:xfrm>
                  <a:prstGeom prst="rect">
                    <a:avLst/>
                  </a:prstGeom>
                  <a:gradFill flip="none" rotWithShape="1">
                    <a:gsLst>
                      <a:gs pos="3000">
                        <a:schemeClr val="bg1"/>
                      </a:gs>
                      <a:gs pos="100000">
                        <a:schemeClr val="accent1">
                          <a:lumMod val="20000"/>
                          <a:lumOff val="80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001">
                    <a:schemeClr val="lt2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64" name="Скругленный прямоугольник 263"/>
                  <p:cNvSpPr/>
                  <p:nvPr/>
                </p:nvSpPr>
                <p:spPr>
                  <a:xfrm>
                    <a:off x="0" y="1371593"/>
                    <a:ext cx="9144000" cy="4114807"/>
                  </a:xfrm>
                  <a:prstGeom prst="roundRect">
                    <a:avLst/>
                  </a:prstGeom>
                  <a:noFill/>
                  <a:ln w="12700">
                    <a:prstDash val="lg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pic>
              <p:nvPicPr>
                <p:cNvPr id="262" name="Picture 3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4320" y="457201"/>
                  <a:ext cx="6248399" cy="4686300"/>
                </a:xfrm>
                <a:prstGeom prst="rect">
                  <a:avLst/>
                </a:prstGeom>
                <a:gradFill rotWithShape="0">
                  <a:gsLst>
                    <a:gs pos="0">
                      <a:schemeClr val="bg1">
                        <a:gamma/>
                        <a:shade val="71373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pic>
            <p:nvPicPr>
              <p:cNvPr id="257" name="Picture 103" descr="C:\Users\MSudeykin\AppData\Local\Microsoft\Windows\Temporary Internet Files\Content.IE5\G8NI52G7\MC900433949[1]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5136324" y="4332281"/>
                <a:ext cx="1715860" cy="12098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8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6141" y="3787870"/>
                <a:ext cx="2793809" cy="14371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9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6141" y="3787870"/>
                <a:ext cx="2793809" cy="14371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0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6141" y="3787870"/>
                <a:ext cx="2793809" cy="14371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65" name="Группа 264"/>
            <p:cNvGrpSpPr/>
            <p:nvPr/>
          </p:nvGrpSpPr>
          <p:grpSpPr>
            <a:xfrm>
              <a:off x="7496626" y="2717606"/>
              <a:ext cx="2386233" cy="1533881"/>
              <a:chOff x="3928410" y="5508228"/>
              <a:chExt cx="1512168" cy="1080120"/>
            </a:xfrm>
          </p:grpSpPr>
          <p:sp>
            <p:nvSpPr>
              <p:cNvPr id="266" name="Прямоугольник 265"/>
              <p:cNvSpPr/>
              <p:nvPr/>
            </p:nvSpPr>
            <p:spPr>
              <a:xfrm>
                <a:off x="3928410" y="550822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7" name="Скругленный прямоугольник 266"/>
              <p:cNvSpPr/>
              <p:nvPr/>
            </p:nvSpPr>
            <p:spPr>
              <a:xfrm>
                <a:off x="3928410" y="572425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68" name="Picture 140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7559" y="5595515"/>
                <a:ext cx="1344179" cy="713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3" name="Picture 127" descr="C:\Users\MSudeykin\AppData\Local\Microsoft\Windows\Temporary Internet Files\Content.IE5\5OUFMT6P\MC900431642[1]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2040" y="6074691"/>
                <a:ext cx="450653" cy="4506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4" name="Picture 126" descr="C:\Users\MSudeykin\AppData\Local\Microsoft\Windows\Temporary Internet Files\Content.IE5\5RKM8DTQ\MC900434845[1]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0358" y="5517232"/>
                <a:ext cx="483730" cy="48373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5" name="Picture 120" descr="C:\Users\MSudeykin\AppData\Local\Microsoft\Windows\Temporary Internet Files\Content.IE5\8Z2MTNP7\MC900281005[1].wmf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55976" y="5847265"/>
                <a:ext cx="398822" cy="678079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6" name="Picture 127" descr="C:\Users\MSudeykin\AppData\Local\Microsoft\Windows\Temporary Internet Files\Content.IE5\5OUFMT6P\MC900431642[1]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1347" y="5554565"/>
                <a:ext cx="450653" cy="4506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49443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AutoShape 23"/>
          <p:cNvSpPr>
            <a:spLocks noChangeArrowheads="1"/>
          </p:cNvSpPr>
          <p:nvPr/>
        </p:nvSpPr>
        <p:spPr bwMode="auto">
          <a:xfrm>
            <a:off x="199494" y="1449651"/>
            <a:ext cx="2824598" cy="3773768"/>
          </a:xfrm>
          <a:prstGeom prst="rect">
            <a:avLst/>
          </a:prstGeom>
          <a:noFill/>
          <a:ln w="28575">
            <a:solidFill>
              <a:srgbClr val="C00000"/>
            </a:solidFill>
            <a:prstDash val="lgDash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/>
            <a:endParaRPr lang="ru-RU">
              <a:solidFill>
                <a:srgbClr val="002060"/>
              </a:solidFill>
            </a:endParaRPr>
          </a:p>
        </p:txBody>
      </p:sp>
      <p:sp>
        <p:nvSpPr>
          <p:cNvPr id="51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760" y="1080319"/>
            <a:ext cx="4895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Комплексы автоматизируемых задач </a:t>
            </a:r>
          </a:p>
        </p:txBody>
      </p:sp>
      <p:sp>
        <p:nvSpPr>
          <p:cNvPr id="5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Функциональные возможности системы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3024092" y="1547207"/>
            <a:ext cx="6984776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Ведение инфраструктуры имущественного комплекса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3024092" y="1944415"/>
            <a:ext cx="6984776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Эксплуатация имущественного комплекса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3024092" y="2317229"/>
            <a:ext cx="691276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Управление размещением/арендой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3024092" y="2736503"/>
            <a:ext cx="698477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Информационная поддержка  мероприятий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3024092" y="3087251"/>
            <a:ext cx="6048672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Мониторинг инженерных сетей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3024092" y="3447291"/>
            <a:ext cx="698477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Создание/ведение архива электронной документации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3024092" y="3807331"/>
            <a:ext cx="698477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Подготовка отчетных документов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3024092" y="4176663"/>
            <a:ext cx="698477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Администрирование</a:t>
            </a:r>
          </a:p>
        </p:txBody>
      </p:sp>
      <p:grpSp>
        <p:nvGrpSpPr>
          <p:cNvPr id="89" name="Группа 88"/>
          <p:cNvGrpSpPr/>
          <p:nvPr/>
        </p:nvGrpSpPr>
        <p:grpSpPr>
          <a:xfrm>
            <a:off x="363169" y="3816623"/>
            <a:ext cx="853997" cy="496157"/>
            <a:chOff x="0" y="0"/>
            <a:chExt cx="1512168" cy="1081472"/>
          </a:xfrm>
        </p:grpSpPr>
        <p:sp>
          <p:nvSpPr>
            <p:cNvPr id="90" name="Прямоугольник 89"/>
            <p:cNvSpPr/>
            <p:nvPr/>
          </p:nvSpPr>
          <p:spPr>
            <a:xfrm>
              <a:off x="0" y="0"/>
              <a:ext cx="1512168" cy="1080120"/>
            </a:xfrm>
            <a:prstGeom prst="rect">
              <a:avLst/>
            </a:prstGeom>
            <a:gradFill flip="none" rotWithShape="1">
              <a:gsLst>
                <a:gs pos="3000">
                  <a:schemeClr val="bg1"/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0800000" scaled="0"/>
              <a:tileRect/>
            </a:gra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sp>
          <p:nvSpPr>
            <p:cNvPr id="91" name="Скругленный прямоугольник 90"/>
            <p:cNvSpPr/>
            <p:nvPr/>
          </p:nvSpPr>
          <p:spPr>
            <a:xfrm>
              <a:off x="0" y="216023"/>
              <a:ext cx="1512168" cy="648073"/>
            </a:xfrm>
            <a:prstGeom prst="roundRect">
              <a:avLst/>
            </a:prstGeom>
            <a:noFill/>
            <a:ln w="12700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pic>
          <p:nvPicPr>
            <p:cNvPr id="92" name="Рисунок 91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41" y="59700"/>
              <a:ext cx="1095199" cy="641758"/>
            </a:xfrm>
            <a:prstGeom prst="rect">
              <a:avLst/>
            </a:prstGeom>
            <a:noFill/>
            <a:ln>
              <a:noFill/>
            </a:ln>
            <a:effectLst>
              <a:innerShdw blurRad="114300">
                <a:prstClr val="black"/>
              </a:innerShdw>
            </a:effectLst>
          </p:spPr>
        </p:pic>
        <p:pic>
          <p:nvPicPr>
            <p:cNvPr id="94" name="Picture 34" descr="C:\Program Files (x86)\Microsoft Office\MEDIA\CAGCAT10\j0292020.wmf"/>
            <p:cNvPicPr>
              <a:picLocks noChangeAspect="1"/>
            </p:cNvPicPr>
            <p:nvPr/>
          </p:nvPicPr>
          <p:blipFill>
            <a:blip r:embed="rId5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71083" y="494410"/>
              <a:ext cx="517475" cy="587062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</p:pic>
        <p:pic>
          <p:nvPicPr>
            <p:cNvPr id="95" name="Picture 5" descr="C:\Users\MSudeykin\AppData\Local\Microsoft\Windows\Temporary Internet Files\Content.IE5\HZ0RUOVI\MP900387685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700" y="538162"/>
              <a:ext cx="356350" cy="49955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52400" h="50800" prst="softRound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6" name="Прямоугольник 95"/>
            <p:cNvSpPr/>
            <p:nvPr/>
          </p:nvSpPr>
          <p:spPr>
            <a:xfrm>
              <a:off x="76166" y="167833"/>
              <a:ext cx="194215" cy="326577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363169" y="1656383"/>
            <a:ext cx="853997" cy="547974"/>
            <a:chOff x="-749853" y="2475549"/>
            <a:chExt cx="1511935" cy="1079500"/>
          </a:xfrm>
        </p:grpSpPr>
        <p:sp>
          <p:nvSpPr>
            <p:cNvPr id="98" name="Прямоугольник 97"/>
            <p:cNvSpPr/>
            <p:nvPr/>
          </p:nvSpPr>
          <p:spPr>
            <a:xfrm>
              <a:off x="-749853" y="2475549"/>
              <a:ext cx="1511935" cy="1079500"/>
            </a:xfrm>
            <a:prstGeom prst="rect">
              <a:avLst/>
            </a:prstGeom>
            <a:gradFill flip="none" rotWithShape="1">
              <a:gsLst>
                <a:gs pos="3000">
                  <a:schemeClr val="bg1"/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0800000" scaled="0"/>
              <a:tileRect/>
            </a:gra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sp>
          <p:nvSpPr>
            <p:cNvPr id="99" name="Скругленный прямоугольник 98"/>
            <p:cNvSpPr/>
            <p:nvPr/>
          </p:nvSpPr>
          <p:spPr>
            <a:xfrm>
              <a:off x="-749853" y="2691448"/>
              <a:ext cx="1511935" cy="647701"/>
            </a:xfrm>
            <a:prstGeom prst="roundRect">
              <a:avLst/>
            </a:prstGeom>
            <a:noFill/>
            <a:ln w="12700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pic>
          <p:nvPicPr>
            <p:cNvPr id="100" name="Рисунок 99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70490" y="2876849"/>
              <a:ext cx="1079166" cy="622895"/>
            </a:xfrm>
            <a:prstGeom prst="rect">
              <a:avLst/>
            </a:prstGeom>
            <a:noFill/>
            <a:ln>
              <a:noFill/>
            </a:ln>
            <a:effectLst>
              <a:innerShdw blurRad="114300">
                <a:prstClr val="black"/>
              </a:innerShdw>
            </a:effectLst>
          </p:spPr>
        </p:pic>
        <p:pic>
          <p:nvPicPr>
            <p:cNvPr id="103" name="Picture 37" descr="C:\Users\MSudeykin\AppData\Local\Microsoft\Windows\Temporary Internet Files\Content.IE5\4L81Y786\MC900294957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49853" y="2523466"/>
              <a:ext cx="676605" cy="569804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1969" y="2529648"/>
              <a:ext cx="789472" cy="503852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71373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31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" name="Picture 4" descr="C:\Users\MSudeykin\AppData\Local\Microsoft\Windows\Temporary Internet Files\Content.IE5\ACPZCM6J\MC900318622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511" y="2913681"/>
              <a:ext cx="639790" cy="620418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3" name="Рисунок 82" descr="Эксплуатация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99" y="1944415"/>
            <a:ext cx="864077" cy="543750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sx="98000" sy="98000" algn="br" rotWithShape="0">
              <a:prstClr val="black">
                <a:alpha val="40000"/>
              </a:prstClr>
            </a:outerShdw>
          </a:effectLst>
        </p:spPr>
      </p:pic>
      <p:grpSp>
        <p:nvGrpSpPr>
          <p:cNvPr id="12" name="Группа 11"/>
          <p:cNvGrpSpPr/>
          <p:nvPr/>
        </p:nvGrpSpPr>
        <p:grpSpPr>
          <a:xfrm>
            <a:off x="1957752" y="2264130"/>
            <a:ext cx="823071" cy="476140"/>
            <a:chOff x="1637708" y="2264129"/>
            <a:chExt cx="1058730" cy="703144"/>
          </a:xfrm>
        </p:grpSpPr>
        <p:sp>
          <p:nvSpPr>
            <p:cNvPr id="105" name="Прямоугольник 104"/>
            <p:cNvSpPr/>
            <p:nvPr/>
          </p:nvSpPr>
          <p:spPr>
            <a:xfrm>
              <a:off x="1637708" y="2264129"/>
              <a:ext cx="1058730" cy="703144"/>
            </a:xfrm>
            <a:prstGeom prst="rect">
              <a:avLst/>
            </a:prstGeom>
            <a:gradFill flip="none" rotWithShape="1">
              <a:gsLst>
                <a:gs pos="3000">
                  <a:schemeClr val="bg1"/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0800000" scaled="0"/>
              <a:tileRect/>
            </a:gra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sp>
          <p:nvSpPr>
            <p:cNvPr id="106" name="Скругленный прямоугольник 105"/>
            <p:cNvSpPr/>
            <p:nvPr/>
          </p:nvSpPr>
          <p:spPr>
            <a:xfrm>
              <a:off x="1637708" y="2404757"/>
              <a:ext cx="1058730" cy="421887"/>
            </a:xfrm>
            <a:prstGeom prst="roundRect">
              <a:avLst/>
            </a:prstGeom>
            <a:noFill/>
            <a:ln w="12700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2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  <a:endParaRPr lang="ru-RU" sz="1000">
                <a:effectLst/>
                <a:latin typeface="Times New Roman"/>
                <a:ea typeface="Times New Roman"/>
                <a:cs typeface="Times New Roman"/>
              </a:endParaRPr>
            </a:p>
          </p:txBody>
        </p:sp>
        <p:pic>
          <p:nvPicPr>
            <p:cNvPr id="107" name="Рисунок 106" descr="\\Edcl\2\Главное окно Веба.JPG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5150" y="2318596"/>
              <a:ext cx="662271" cy="353354"/>
            </a:xfrm>
            <a:prstGeom prst="rect">
              <a:avLst/>
            </a:prstGeom>
            <a:noFill/>
            <a:ln>
              <a:noFill/>
            </a:ln>
            <a:effectLst>
              <a:innerShdw blurRad="114300">
                <a:prstClr val="black"/>
              </a:innerShdw>
            </a:effectLst>
          </p:spPr>
        </p:pic>
        <p:pic>
          <p:nvPicPr>
            <p:cNvPr id="108" name="Picture 36" descr="C:\Users\MSudeykin\AppData\Local\Microsoft\Windows\Temporary Internet Files\Content.IE5\3O009IYM\MC900294959[1].wmf"/>
            <p:cNvPicPr>
              <a:picLocks noChangeAspect="1"/>
            </p:cNvPicPr>
            <p:nvPr/>
          </p:nvPicPr>
          <p:blipFill>
            <a:blip r:embed="rId14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75671" y="2544632"/>
              <a:ext cx="282141" cy="385711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srgbClr val="000000">
                  <a:alpha val="39999"/>
                </a:srgbClr>
              </a:outerShdw>
            </a:effectLst>
            <a:extLst/>
          </p:spPr>
        </p:pic>
        <p:grpSp>
          <p:nvGrpSpPr>
            <p:cNvPr id="11" name="Группа 10"/>
            <p:cNvGrpSpPr/>
            <p:nvPr/>
          </p:nvGrpSpPr>
          <p:grpSpPr>
            <a:xfrm>
              <a:off x="2056860" y="2501895"/>
              <a:ext cx="605660" cy="357409"/>
              <a:chOff x="8513870" y="4124843"/>
              <a:chExt cx="1422466" cy="802836"/>
            </a:xfrm>
          </p:grpSpPr>
          <p:pic>
            <p:nvPicPr>
              <p:cNvPr id="111" name="Picture 7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52" b="1326"/>
              <a:stretch>
                <a:fillRect/>
              </a:stretch>
            </p:blipFill>
            <p:spPr bwMode="auto">
              <a:xfrm>
                <a:off x="8513870" y="4191629"/>
                <a:ext cx="1422466" cy="736050"/>
              </a:xfrm>
              <a:prstGeom prst="rect">
                <a:avLst/>
              </a:prstGeom>
              <a:noFill/>
              <a:ln>
                <a:noFill/>
              </a:ln>
              <a:effectLst>
                <a:innerShdw blurRad="114300">
                  <a:prstClr val="black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12" name="Группа 111"/>
              <p:cNvGrpSpPr/>
              <p:nvPr/>
            </p:nvGrpSpPr>
            <p:grpSpPr>
              <a:xfrm>
                <a:off x="9072187" y="4124843"/>
                <a:ext cx="720649" cy="300674"/>
                <a:chOff x="3995738" y="1341438"/>
                <a:chExt cx="2879726" cy="1439862"/>
              </a:xfrm>
            </p:grpSpPr>
            <p:sp>
              <p:nvSpPr>
                <p:cNvPr id="113" name="AutoShape 35"/>
                <p:cNvSpPr>
                  <a:spLocks noChangeArrowheads="1"/>
                </p:cNvSpPr>
                <p:nvPr/>
              </p:nvSpPr>
              <p:spPr bwMode="auto">
                <a:xfrm>
                  <a:off x="5867401" y="1341438"/>
                  <a:ext cx="1008063" cy="1439862"/>
                </a:xfrm>
                <a:prstGeom prst="wedgeRectCallout">
                  <a:avLst>
                    <a:gd name="adj1" fmla="val 488"/>
                    <a:gd name="adj2" fmla="val 77159"/>
                  </a:avLst>
                </a:prstGeom>
                <a:gradFill rotWithShape="1">
                  <a:gsLst>
                    <a:gs pos="0">
                      <a:srgbClr val="D4D2EA"/>
                    </a:gs>
                    <a:gs pos="50000">
                      <a:schemeClr val="bg1"/>
                    </a:gs>
                    <a:gs pos="100000">
                      <a:srgbClr val="D4D2EA"/>
                    </a:gs>
                  </a:gsLst>
                  <a:lin ang="189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4" name="AutoShape 36"/>
                <p:cNvSpPr>
                  <a:spLocks noChangeArrowheads="1"/>
                </p:cNvSpPr>
                <p:nvPr/>
              </p:nvSpPr>
              <p:spPr bwMode="auto">
                <a:xfrm>
                  <a:off x="3995738" y="1341438"/>
                  <a:ext cx="1008063" cy="1439862"/>
                </a:xfrm>
                <a:prstGeom prst="wedgeRectCallout">
                  <a:avLst>
                    <a:gd name="adj1" fmla="val 71576"/>
                    <a:gd name="adj2" fmla="val 78043"/>
                  </a:avLst>
                </a:prstGeom>
                <a:gradFill rotWithShape="1">
                  <a:gsLst>
                    <a:gs pos="0">
                      <a:srgbClr val="D4D2EA"/>
                    </a:gs>
                    <a:gs pos="50000">
                      <a:schemeClr val="bg1"/>
                    </a:gs>
                    <a:gs pos="100000">
                      <a:srgbClr val="D4D2EA"/>
                    </a:gs>
                  </a:gsLst>
                  <a:lin ang="27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5" name="Picture 10" descr="C:\Users\MSozutova\Desktop\WEB\PICTTTT\PNG\Мnewnew.png"/>
                <p:cNvPicPr>
                  <a:picLocks noChangeAspect="1" noChangeArrowheads="1"/>
                </p:cNvPicPr>
                <p:nvPr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1863" y="1412875"/>
                  <a:ext cx="766763" cy="12239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16" name="Picture 9" descr="C:\Users\MSozutova\Desktop\WEB\PICTTTT\PNG\Жnew.png"/>
                <p:cNvPicPr>
                  <a:picLocks noChangeAspect="1" noChangeArrowheads="1"/>
                </p:cNvPicPr>
                <p:nvPr/>
              </p:nvPicPr>
              <p:blipFill>
                <a:blip r:embed="rId1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67176" y="1412875"/>
                  <a:ext cx="771525" cy="12303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pic>
        <p:nvPicPr>
          <p:cNvPr id="84" name="Рисунок 83" descr="Безопасность"/>
          <p:cNvPicPr/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99" y="4242007"/>
            <a:ext cx="864077" cy="542887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sx="98000" sy="98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6" name="Рисунок 85" descr="Размещение"/>
          <p:cNvPicPr/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841" y="4536704"/>
            <a:ext cx="876982" cy="576064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sx="98000" sy="98000" algn="br" rotWithShape="0">
              <a:prstClr val="black">
                <a:alpha val="40000"/>
              </a:prstClr>
            </a:outerShdw>
          </a:effectLst>
        </p:spPr>
      </p:pic>
      <p:grpSp>
        <p:nvGrpSpPr>
          <p:cNvPr id="121" name="Группа 120"/>
          <p:cNvGrpSpPr/>
          <p:nvPr/>
        </p:nvGrpSpPr>
        <p:grpSpPr>
          <a:xfrm>
            <a:off x="363169" y="2736503"/>
            <a:ext cx="853997" cy="547974"/>
            <a:chOff x="2592040" y="1382167"/>
            <a:chExt cx="853997" cy="547974"/>
          </a:xfrm>
        </p:grpSpPr>
        <p:sp>
          <p:nvSpPr>
            <p:cNvPr id="122" name="Прямоугольник 121"/>
            <p:cNvSpPr/>
            <p:nvPr/>
          </p:nvSpPr>
          <p:spPr>
            <a:xfrm>
              <a:off x="2592040" y="1382167"/>
              <a:ext cx="853997" cy="547974"/>
            </a:xfrm>
            <a:prstGeom prst="rect">
              <a:avLst/>
            </a:prstGeom>
            <a:gradFill flip="none" rotWithShape="1">
              <a:gsLst>
                <a:gs pos="3000">
                  <a:schemeClr val="bg1"/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0800000" scaled="0"/>
              <a:tileRect/>
            </a:gra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pic>
          <p:nvPicPr>
            <p:cNvPr id="123" name="Picture 2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64" b="983"/>
            <a:stretch>
              <a:fillRect/>
            </a:stretch>
          </p:blipFill>
          <p:spPr bwMode="auto">
            <a:xfrm>
              <a:off x="2659045" y="1423587"/>
              <a:ext cx="509059" cy="320383"/>
            </a:xfrm>
            <a:prstGeom prst="rect">
              <a:avLst/>
            </a:prstGeom>
            <a:noFill/>
            <a:ln>
              <a:noFill/>
            </a:ln>
            <a:effectLst>
              <a:innerShdw blurRad="114300">
                <a:prstClr val="black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6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6373" y="1609044"/>
              <a:ext cx="299723" cy="2633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25" name="Скругленный прямоугольник 124"/>
            <p:cNvSpPr/>
            <p:nvPr/>
          </p:nvSpPr>
          <p:spPr>
            <a:xfrm>
              <a:off x="2592040" y="1491761"/>
              <a:ext cx="853997" cy="328785"/>
            </a:xfrm>
            <a:prstGeom prst="roundRect">
              <a:avLst/>
            </a:prstGeom>
            <a:noFill/>
            <a:ln w="12700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000">
                  <a:effectLst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pic>
          <p:nvPicPr>
            <p:cNvPr id="126" name="Picture 37" descr="C:\Users\MSudeykin\AppData\Local\Microsoft\Windows\Temporary Internet Files\Content.IE5\4L81Y786\MC900294957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019038" y="1411083"/>
              <a:ext cx="382172" cy="2892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7" name="Picture 4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207" t="35095" r="30905" b="15315"/>
            <a:stretch>
              <a:fillRect/>
            </a:stretch>
          </p:blipFill>
          <p:spPr bwMode="auto">
            <a:xfrm>
              <a:off x="3032738" y="1695238"/>
              <a:ext cx="337917" cy="216024"/>
            </a:xfrm>
            <a:prstGeom prst="rect">
              <a:avLst/>
            </a:prstGeom>
            <a:noFill/>
            <a:ln w="3175" cmpd="thinThick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55" name="Группа 54"/>
          <p:cNvGrpSpPr/>
          <p:nvPr/>
        </p:nvGrpSpPr>
        <p:grpSpPr>
          <a:xfrm>
            <a:off x="1151898" y="3037464"/>
            <a:ext cx="864078" cy="491127"/>
            <a:chOff x="3928410" y="5508228"/>
            <a:chExt cx="1512168" cy="1080120"/>
          </a:xfrm>
        </p:grpSpPr>
        <p:sp>
          <p:nvSpPr>
            <p:cNvPr id="63" name="Прямоугольник 62"/>
            <p:cNvSpPr/>
            <p:nvPr/>
          </p:nvSpPr>
          <p:spPr>
            <a:xfrm>
              <a:off x="3928410" y="5508228"/>
              <a:ext cx="1512168" cy="1080120"/>
            </a:xfrm>
            <a:prstGeom prst="rect">
              <a:avLst/>
            </a:prstGeom>
            <a:gradFill flip="none" rotWithShape="1">
              <a:gsLst>
                <a:gs pos="3000">
                  <a:schemeClr val="bg1"/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Скругленный прямоугольник 63"/>
            <p:cNvSpPr/>
            <p:nvPr/>
          </p:nvSpPr>
          <p:spPr>
            <a:xfrm>
              <a:off x="3928410" y="5724251"/>
              <a:ext cx="1512168" cy="648073"/>
            </a:xfrm>
            <a:prstGeom prst="roundRect">
              <a:avLst/>
            </a:prstGeom>
            <a:noFill/>
            <a:ln w="12700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5" name="Picture 140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7559" y="5595515"/>
              <a:ext cx="1344179" cy="713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27" descr="C:\Users\MSudeykin\AppData\Local\Microsoft\Windows\Temporary Internet Files\Content.IE5\5OUFMT6P\MC900431642[1].png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6074691"/>
              <a:ext cx="450653" cy="4506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126" descr="C:\Users\MSudeykin\AppData\Local\Microsoft\Windows\Temporary Internet Files\Content.IE5\5RKM8DTQ\MC900434845[1]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0358" y="5517232"/>
              <a:ext cx="483730" cy="48373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" name="Picture 120" descr="C:\Users\MSudeykin\AppData\Local\Microsoft\Windows\Temporary Internet Files\Content.IE5\8Z2MTNP7\MC900281005[1].wmf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976" y="5847265"/>
              <a:ext cx="398822" cy="6780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127" descr="C:\Users\MSudeykin\AppData\Local\Microsoft\Windows\Temporary Internet Files\Content.IE5\5OUFMT6P\MC900431642[1].png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1347" y="5554565"/>
              <a:ext cx="450653" cy="4506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7" name="Рисунок 86" descr="Архив"/>
          <p:cNvPicPr/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751" y="3458940"/>
            <a:ext cx="823071" cy="492706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sx="98000" sy="98000" algn="br" rotWithShape="0">
              <a:prstClr val="black">
                <a:alpha val="40000"/>
              </a:prstClr>
            </a:outerShdw>
          </a:effectLst>
        </p:spPr>
      </p:pic>
      <p:grpSp>
        <p:nvGrpSpPr>
          <p:cNvPr id="81" name="Группа 80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82" name="Группа 8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104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109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1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117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85" name="Группа 84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88" name="Picture 116"/>
              <p:cNvPicPr>
                <a:picLocks noChangeAspect="1" noChangeArrowheads="1"/>
              </p:cNvPicPr>
              <p:nvPr/>
            </p:nvPicPr>
            <p:blipFill>
              <a:blip r:embed="rId32" cstate="print">
                <a:extLst>
                  <a:ext uri="{BEBA8EAE-BF5A-486C-A8C5-ECC9F3942E4B}">
                    <a14:imgProps xmlns:a14="http://schemas.microsoft.com/office/drawing/2010/main">
                      <a14:imgLayer r:embed="rId33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97" name="Прямая соединительная линия 96"/>
              <p:cNvCxnSpPr>
                <a:endCxn id="104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TextBox 100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0444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000"/>
                            </p:stCondLst>
                            <p:childTnLst>
                              <p:par>
                                <p:cTn id="6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5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000"/>
                            </p:stCondLst>
                            <p:childTnLst>
                              <p:par>
                                <p:cTn id="7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500"/>
                            </p:stCondLst>
                            <p:childTnLst>
                              <p:par>
                                <p:cTn id="8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5" grpId="0"/>
      <p:bldP spid="52" grpId="0"/>
      <p:bldP spid="56" grpId="0"/>
      <p:bldP spid="57" grpId="0"/>
      <p:bldP spid="58" grpId="0"/>
      <p:bldP spid="59" grpId="0"/>
      <p:bldP spid="60" grpId="0"/>
      <p:bldP spid="61" grpId="0"/>
      <p:bldP spid="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Инфраструктура имущественного комплекса</a:t>
            </a:r>
          </a:p>
        </p:txBody>
      </p:sp>
      <p:sp>
        <p:nvSpPr>
          <p:cNvPr id="41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pic>
        <p:nvPicPr>
          <p:cNvPr id="52" name="Рисунок 1" descr="image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152" y="964868"/>
            <a:ext cx="6597331" cy="3571836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Rectangle 5"/>
          <p:cNvSpPr>
            <a:spLocks noChangeArrowheads="1"/>
          </p:cNvSpPr>
          <p:nvPr/>
        </p:nvSpPr>
        <p:spPr bwMode="auto">
          <a:xfrm>
            <a:off x="143768" y="1296343"/>
            <a:ext cx="2880320" cy="10772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Размещение объектов недвижимости на картографической основе</a:t>
            </a:r>
          </a:p>
        </p:txBody>
      </p:sp>
      <p:pic>
        <p:nvPicPr>
          <p:cNvPr id="53" name="Рисунок 3" descr="image0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152" y="964866"/>
            <a:ext cx="6583791" cy="357183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Rectangle 5"/>
          <p:cNvSpPr>
            <a:spLocks noChangeArrowheads="1"/>
          </p:cNvSpPr>
          <p:nvPr/>
        </p:nvSpPr>
        <p:spPr bwMode="auto">
          <a:xfrm>
            <a:off x="143768" y="2376463"/>
            <a:ext cx="288032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Поэтажные планы объектов учета</a:t>
            </a:r>
          </a:p>
        </p:txBody>
      </p:sp>
      <p:pic>
        <p:nvPicPr>
          <p:cNvPr id="61" name="Рисунок 2" descr="image00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38" y="1243652"/>
            <a:ext cx="3477072" cy="301426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Рисунок 3" descr="image00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112" y="2016423"/>
            <a:ext cx="3976819" cy="282213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Rectangle 5"/>
          <p:cNvSpPr>
            <a:spLocks noChangeArrowheads="1"/>
          </p:cNvSpPr>
          <p:nvPr/>
        </p:nvSpPr>
        <p:spPr bwMode="auto">
          <a:xfrm>
            <a:off x="143768" y="2955429"/>
            <a:ext cx="288032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Технический паспорт здания</a:t>
            </a:r>
          </a:p>
        </p:txBody>
      </p:sp>
      <p:sp>
        <p:nvSpPr>
          <p:cNvPr id="60" name="Rectangle 5"/>
          <p:cNvSpPr>
            <a:spLocks noChangeArrowheads="1"/>
          </p:cNvSpPr>
          <p:nvPr/>
        </p:nvSpPr>
        <p:spPr bwMode="auto">
          <a:xfrm>
            <a:off x="162167" y="3528591"/>
            <a:ext cx="3221961" cy="10772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Ведение записей о:</a:t>
            </a:r>
          </a:p>
          <a:p>
            <a:pPr marL="285750" indent="-285750" eaLnBrk="0" hangingPunct="0">
              <a:buBlip>
                <a:blip r:embed="rId7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правах на имущество, </a:t>
            </a:r>
          </a:p>
          <a:p>
            <a:pPr marL="285750" indent="-285750" eaLnBrk="0" hangingPunct="0">
              <a:buBlip>
                <a:blip r:embed="rId7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сделках с ним, </a:t>
            </a:r>
          </a:p>
          <a:p>
            <a:pPr marL="285750" indent="-285750" eaLnBrk="0" hangingPunct="0">
              <a:buBlip>
                <a:blip r:embed="rId7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обременениях  прав,…</a:t>
            </a:r>
          </a:p>
        </p:txBody>
      </p:sp>
      <p:pic>
        <p:nvPicPr>
          <p:cNvPr id="102" name="Рисунок 1" descr="image00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312" y="2736294"/>
            <a:ext cx="3227524" cy="230446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" name="Прямоугольник 102"/>
          <p:cNvSpPr/>
          <p:nvPr/>
        </p:nvSpPr>
        <p:spPr>
          <a:xfrm>
            <a:off x="6167312" y="3809548"/>
            <a:ext cx="3227524" cy="83012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Rectangle 5"/>
          <p:cNvSpPr>
            <a:spLocks noChangeArrowheads="1"/>
          </p:cNvSpPr>
          <p:nvPr/>
        </p:nvSpPr>
        <p:spPr bwMode="auto">
          <a:xfrm>
            <a:off x="6552450" y="4520336"/>
            <a:ext cx="2736334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Связанные документы</a:t>
            </a:r>
          </a:p>
        </p:txBody>
      </p:sp>
      <p:pic>
        <p:nvPicPr>
          <p:cNvPr id="65" name="Picture 2" descr="C:\Users\MSozutova\Desktop\14_11_2013_ВШЭ\Eskiznyiy-proekt_pasport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088" y="1379359"/>
            <a:ext cx="3244946" cy="2293248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3" descr="C:\Users\MSozutova\Desktop\14_11_2013_ВШЭ\forma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064" y="2160439"/>
            <a:ext cx="2706909" cy="19084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4" descr="C:\Users\MSozutova\Desktop\14_11_2013_ВШЭ\plan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136" y="3290558"/>
            <a:ext cx="2528392" cy="2022220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467" y="1944415"/>
            <a:ext cx="1612167" cy="227078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104" y="2345998"/>
            <a:ext cx="1656184" cy="235900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0" name="Рисунок 9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006" y="2952527"/>
            <a:ext cx="2142386" cy="1606789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43768" y="999019"/>
            <a:ext cx="23278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Ведение реестра </a:t>
            </a:r>
            <a:endParaRPr lang="ru-RU" u="sng" dirty="0"/>
          </a:p>
        </p:txBody>
      </p:sp>
      <p:grpSp>
        <p:nvGrpSpPr>
          <p:cNvPr id="42" name="Группа 41"/>
          <p:cNvGrpSpPr/>
          <p:nvPr/>
        </p:nvGrpSpPr>
        <p:grpSpPr>
          <a:xfrm>
            <a:off x="51785" y="5033089"/>
            <a:ext cx="9741051" cy="727751"/>
            <a:chOff x="51785" y="5033088"/>
            <a:chExt cx="9741051" cy="727751"/>
          </a:xfrm>
        </p:grpSpPr>
        <p:grpSp>
          <p:nvGrpSpPr>
            <p:cNvPr id="43" name="Группа 42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8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9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15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50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4" name="Группа 43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45" name="Picture 116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46" name="Прямая соединительная линия 45"/>
              <p:cNvCxnSpPr>
                <a:endCxn id="48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TextBox 46"/>
              <p:cNvSpPr txBox="1"/>
              <p:nvPr/>
            </p:nvSpPr>
            <p:spPr>
              <a:xfrm>
                <a:off x="2736056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pic>
        <p:nvPicPr>
          <p:cNvPr id="101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216" y="4116205"/>
            <a:ext cx="2207754" cy="150061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559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25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7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0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0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5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1500"/>
                            </p:stCondLst>
                            <p:childTnLst>
                              <p:par>
                                <p:cTn id="7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000"/>
                            </p:stCondLst>
                            <p:childTnLst>
                              <p:par>
                                <p:cTn id="8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 autoUpdateAnimBg="0"/>
      <p:bldP spid="59" grpId="0" animBg="1" autoUpdateAnimBg="0"/>
      <p:bldP spid="63" grpId="0" animBg="1" autoUpdateAnimBg="0"/>
      <p:bldP spid="60" grpId="0" animBg="1" autoUpdateAnimBg="0"/>
      <p:bldP spid="103" grpId="0" animBg="1"/>
      <p:bldP spid="104" grpId="0" animBg="1" autoUpdateAnimBg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476791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Электронная инфраструктура зданий</a:t>
            </a:r>
          </a:p>
        </p:txBody>
      </p:sp>
      <p:grpSp>
        <p:nvGrpSpPr>
          <p:cNvPr id="32" name="Группа 31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8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9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0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35" name="Picture 116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6" name="Прямая соединительная линия 35"/>
              <p:cNvCxnSpPr>
                <a:endCxn id="38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Box 36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pic>
        <p:nvPicPr>
          <p:cNvPr id="41" name="Picture 3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1"/>
          <a:stretch/>
        </p:blipFill>
        <p:spPr bwMode="auto">
          <a:xfrm>
            <a:off x="2592040" y="1066800"/>
            <a:ext cx="7344816" cy="382390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5"/>
          <p:cNvSpPr>
            <a:spLocks noChangeArrowheads="1"/>
          </p:cNvSpPr>
          <p:nvPr/>
        </p:nvSpPr>
        <p:spPr bwMode="auto">
          <a:xfrm>
            <a:off x="215777" y="1873677"/>
            <a:ext cx="7777708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1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.</a:t>
            </a: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Отображение и редактирование графических и атрибутивных данных</a:t>
            </a:r>
          </a:p>
        </p:txBody>
      </p:sp>
      <p:sp>
        <p:nvSpPr>
          <p:cNvPr id="43" name="Rectangle 6"/>
          <p:cNvSpPr>
            <a:spLocks noChangeArrowheads="1"/>
          </p:cNvSpPr>
          <p:nvPr/>
        </p:nvSpPr>
        <p:spPr bwMode="auto">
          <a:xfrm>
            <a:off x="215776" y="2295952"/>
            <a:ext cx="5905501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2.</a:t>
            </a: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Связывание атрибутивных данных с планами зданий</a:t>
            </a:r>
          </a:p>
        </p:txBody>
      </p:sp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215777" y="2711877"/>
            <a:ext cx="6265540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3.</a:t>
            </a: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Сортировка, поиск, фильтрация атрибутивных данных</a:t>
            </a:r>
          </a:p>
        </p:txBody>
      </p:sp>
      <p:sp>
        <p:nvSpPr>
          <p:cNvPr id="45" name="Rectangle 8"/>
          <p:cNvSpPr>
            <a:spLocks noChangeArrowheads="1"/>
          </p:cNvSpPr>
          <p:nvPr/>
        </p:nvSpPr>
        <p:spPr bwMode="auto">
          <a:xfrm>
            <a:off x="215777" y="3134152"/>
            <a:ext cx="6193532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4.</a:t>
            </a:r>
            <a:r>
              <a:rPr lang="ru-RU" sz="1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Подготовка и выполнение параметрических запросов</a:t>
            </a:r>
          </a:p>
        </p:txBody>
      </p:sp>
      <p:sp>
        <p:nvSpPr>
          <p:cNvPr id="46" name="Rectangle 9"/>
          <p:cNvSpPr>
            <a:spLocks noChangeArrowheads="1"/>
          </p:cNvSpPr>
          <p:nvPr/>
        </p:nvSpPr>
        <p:spPr bwMode="auto">
          <a:xfrm>
            <a:off x="215777" y="3550077"/>
            <a:ext cx="5257428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5.</a:t>
            </a:r>
            <a:r>
              <a:rPr lang="ru-RU" sz="1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Подготовка и сохранение отчетов в </a:t>
            </a:r>
            <a:r>
              <a:rPr lang="en-US" sz="1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Excel</a:t>
            </a:r>
            <a:r>
              <a:rPr lang="ru-RU" sz="1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, </a:t>
            </a:r>
            <a:r>
              <a:rPr lang="en-US" sz="1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Word</a:t>
            </a:r>
            <a:endParaRPr lang="ru-RU" sz="1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</p:spTree>
    <p:extLst>
      <p:ext uri="{BB962C8B-B14F-4D97-AF65-F5344CB8AC3E}">
        <p14:creationId xmlns:p14="http://schemas.microsoft.com/office/powerpoint/2010/main" val="334256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 autoUpdateAnimBg="0"/>
      <p:bldP spid="43" grpId="0" animBg="1" autoUpdateAnimBg="0"/>
      <p:bldP spid="44" grpId="0" animBg="1" autoUpdateAnimBg="0"/>
      <p:bldP spid="45" grpId="0" animBg="1" autoUpdateAnimBg="0"/>
      <p:bldP spid="46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143768" y="1224335"/>
            <a:ext cx="266429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Отображаемые </a:t>
            </a:r>
          </a:p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данные</a:t>
            </a: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193" y="1001643"/>
            <a:ext cx="7308663" cy="389510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1149287" y="475691"/>
            <a:ext cx="8931338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Отображение графических  данных</a:t>
            </a:r>
          </a:p>
        </p:txBody>
      </p:sp>
      <p:grpSp>
        <p:nvGrpSpPr>
          <p:cNvPr id="32" name="Группа 31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8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9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4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0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35" name="Picture 116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6" name="Прямая соединительная линия 35"/>
              <p:cNvCxnSpPr>
                <a:endCxn id="38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Box 36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sp>
        <p:nvSpPr>
          <p:cNvPr id="22" name="Line 3"/>
          <p:cNvSpPr>
            <a:spLocks noChangeShapeType="1"/>
          </p:cNvSpPr>
          <p:nvPr/>
        </p:nvSpPr>
        <p:spPr bwMode="auto">
          <a:xfrm>
            <a:off x="3528144" y="2304455"/>
            <a:ext cx="215900" cy="0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round/>
            <a:headEnd type="none" w="sm" len="sm"/>
            <a:tailEnd type="arrow" w="med" len="med"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193" y="1001643"/>
            <a:ext cx="7308663" cy="389510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3528144" y="2160439"/>
            <a:ext cx="215900" cy="0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round/>
            <a:headEnd type="none" w="sm" len="sm"/>
            <a:tailEnd type="arrow" w="med" len="med"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193" y="1001644"/>
            <a:ext cx="7308663" cy="389510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Line 10"/>
          <p:cNvSpPr>
            <a:spLocks noChangeShapeType="1"/>
          </p:cNvSpPr>
          <p:nvPr/>
        </p:nvSpPr>
        <p:spPr bwMode="auto">
          <a:xfrm>
            <a:off x="3528144" y="2088431"/>
            <a:ext cx="215900" cy="0"/>
          </a:xfrm>
          <a:prstGeom prst="line">
            <a:avLst/>
          </a:prstGeom>
          <a:noFill/>
          <a:ln w="38100">
            <a:solidFill>
              <a:schemeClr val="accent2">
                <a:lumMod val="75000"/>
              </a:schemeClr>
            </a:solidFill>
            <a:round/>
            <a:headEnd type="none" w="sm" len="sm"/>
            <a:tailEnd type="arrow" w="med" len="med"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006" y="1346434"/>
            <a:ext cx="4298029" cy="366749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296" y="1346434"/>
            <a:ext cx="4298030" cy="366749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549" y="1881857"/>
            <a:ext cx="2317457" cy="242753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5"/>
          <p:cNvSpPr>
            <a:spLocks noChangeArrowheads="1"/>
          </p:cNvSpPr>
          <p:nvPr/>
        </p:nvSpPr>
        <p:spPr bwMode="auto">
          <a:xfrm>
            <a:off x="5112320" y="4464695"/>
            <a:ext cx="1296143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Легенда</a:t>
            </a:r>
          </a:p>
        </p:txBody>
      </p:sp>
      <p:sp>
        <p:nvSpPr>
          <p:cNvPr id="29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</p:spTree>
    <p:extLst>
      <p:ext uri="{BB962C8B-B14F-4D97-AF65-F5344CB8AC3E}">
        <p14:creationId xmlns:p14="http://schemas.microsoft.com/office/powerpoint/2010/main" val="85286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5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 autoUpdateAnimBg="0"/>
      <p:bldP spid="22" grpId="0" animBg="1"/>
      <p:bldP spid="24" grpId="0" animBg="1"/>
      <p:bldP spid="26" grpId="0" animBg="1"/>
      <p:bldP spid="42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193" y="1079498"/>
            <a:ext cx="7297693" cy="3889253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476791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Связывание атрибутивных данных с планами зданий</a:t>
            </a:r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3"/>
          <a:stretch/>
        </p:blipFill>
        <p:spPr bwMode="auto">
          <a:xfrm>
            <a:off x="2628193" y="1197429"/>
            <a:ext cx="7297693" cy="377132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227" y="2362805"/>
            <a:ext cx="1738141" cy="2054166"/>
          </a:xfrm>
          <a:prstGeom prst="rect">
            <a:avLst/>
          </a:prstGeom>
          <a:noFill/>
          <a:ln w="3175">
            <a:solidFill>
              <a:srgbClr val="80808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143769" y="1224335"/>
            <a:ext cx="2160239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Данные о подразделениях</a:t>
            </a:r>
          </a:p>
        </p:txBody>
      </p:sp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143768" y="1946156"/>
            <a:ext cx="2579600" cy="9233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Схема закрепления помещений за подразделениями</a:t>
            </a:r>
          </a:p>
        </p:txBody>
      </p:sp>
      <p:sp>
        <p:nvSpPr>
          <p:cNvPr id="3" name="Rectangle 16">
            <a:hlinkClick r:id="rId6"/>
          </p:cNvPr>
          <p:cNvSpPr>
            <a:spLocks noChangeArrowheads="1"/>
          </p:cNvSpPr>
          <p:nvPr/>
        </p:nvSpPr>
        <p:spPr bwMode="auto">
          <a:xfrm>
            <a:off x="0" y="0"/>
            <a:ext cx="100806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338" name="Рисунок 1" descr="image00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76" y="864295"/>
            <a:ext cx="3386425" cy="3074819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5"/>
          <p:cNvSpPr>
            <a:spLocks noChangeArrowheads="1"/>
          </p:cNvSpPr>
          <p:nvPr/>
        </p:nvSpPr>
        <p:spPr bwMode="auto">
          <a:xfrm>
            <a:off x="6048424" y="1656383"/>
            <a:ext cx="1584176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Карточка помещения</a:t>
            </a:r>
          </a:p>
        </p:txBody>
      </p:sp>
      <p:sp>
        <p:nvSpPr>
          <p:cNvPr id="45" name="Line 20"/>
          <p:cNvSpPr>
            <a:spLocks noChangeShapeType="1"/>
          </p:cNvSpPr>
          <p:nvPr/>
        </p:nvSpPr>
        <p:spPr bwMode="auto">
          <a:xfrm flipH="1" flipV="1">
            <a:off x="5400348" y="3168550"/>
            <a:ext cx="1164967" cy="770563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41" name="Рисунок 1" descr="image00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316" y="2448262"/>
            <a:ext cx="3227524" cy="230446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Прямоугольник 42"/>
          <p:cNvSpPr/>
          <p:nvPr/>
        </p:nvSpPr>
        <p:spPr>
          <a:xfrm>
            <a:off x="6565316" y="3521516"/>
            <a:ext cx="3227524" cy="83012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Rectangle 5"/>
          <p:cNvSpPr>
            <a:spLocks noChangeArrowheads="1"/>
          </p:cNvSpPr>
          <p:nvPr/>
        </p:nvSpPr>
        <p:spPr bwMode="auto">
          <a:xfrm>
            <a:off x="6950454" y="4232304"/>
            <a:ext cx="2736334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Связанные документы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88" y="2700994"/>
            <a:ext cx="1493223" cy="21121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67" y="3550775"/>
            <a:ext cx="2232249" cy="148998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 descr="C:\Users\MSudeykin\AppData\Local\Microsoft\Windows\Temporary Internet Files\Content.IE5\FZCJDUF4\MP90042780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848" y="3939114"/>
            <a:ext cx="2182560" cy="138967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Line 21"/>
          <p:cNvSpPr>
            <a:spLocks noChangeShapeType="1"/>
          </p:cNvSpPr>
          <p:nvPr/>
        </p:nvSpPr>
        <p:spPr bwMode="auto">
          <a:xfrm flipH="1">
            <a:off x="5706365" y="3939114"/>
            <a:ext cx="858950" cy="23755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grpSp>
        <p:nvGrpSpPr>
          <p:cNvPr id="49" name="Группа 48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52" name="Группа 5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57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58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12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53" name="Группа 52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54" name="Picture 116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55" name="Прямая соединительная линия 54"/>
              <p:cNvCxnSpPr>
                <a:endCxn id="57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TextBox 55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6913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75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25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25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75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25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750"/>
                            </p:stCondLst>
                            <p:childTnLst>
                              <p:par>
                                <p:cTn id="6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 autoUpdateAnimBg="0"/>
      <p:bldP spid="50" grpId="0" animBg="1" autoUpdateAnimBg="0"/>
      <p:bldP spid="42" grpId="0" animBg="1" autoUpdateAnimBg="0"/>
      <p:bldP spid="45" grpId="0" animBg="1"/>
      <p:bldP spid="43" grpId="0" animBg="1"/>
      <p:bldP spid="51" grpId="0" animBg="1" autoUpdateAnimBg="0"/>
      <p:bldP spid="4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143768" y="2016423"/>
            <a:ext cx="2808312" cy="206210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Реестр  зданий:</a:t>
            </a:r>
          </a:p>
          <a:p>
            <a:pPr marL="285750" indent="-285750" eaLnBrk="0" hangingPunct="0">
              <a:buBlip>
                <a:blip r:embed="rId2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данные осмотра зданий (конструкций, оборудования)</a:t>
            </a:r>
          </a:p>
          <a:p>
            <a:pPr marL="285750" indent="-285750" eaLnBrk="0" hangingPunct="0">
              <a:buBlip>
                <a:blip r:embed="rId2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нормативы продолжительности эффективной эксплуатации здания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Эксплуатация имущественного комплекса</a:t>
            </a:r>
          </a:p>
        </p:txBody>
      </p:sp>
      <p:sp>
        <p:nvSpPr>
          <p:cNvPr id="41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143768" y="1334958"/>
            <a:ext cx="266429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Эксплуатационный паспорт здания</a:t>
            </a:r>
          </a:p>
        </p:txBody>
      </p:sp>
      <p:pic>
        <p:nvPicPr>
          <p:cNvPr id="17" name="Рисунок 3" descr="image0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152" y="964866"/>
            <a:ext cx="6583791" cy="357183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256" y="1440817"/>
            <a:ext cx="5004966" cy="330961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" descr="image00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080" y="2304455"/>
            <a:ext cx="4397395" cy="301626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215776" y="4095944"/>
            <a:ext cx="266429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Список выполненных работ по зданию</a:t>
            </a: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3024088" y="3600807"/>
            <a:ext cx="4220605" cy="115200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  <a:prstDash val="sysDash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endParaRPr lang="ru-RU" sz="1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43768" y="999019"/>
            <a:ext cx="2911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Управление и контроль</a:t>
            </a:r>
            <a:endParaRPr lang="ru-RU" u="sng" dirty="0"/>
          </a:p>
        </p:txBody>
      </p:sp>
      <p:pic>
        <p:nvPicPr>
          <p:cNvPr id="24" name="Рисунок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6"/>
          <a:stretch/>
        </p:blipFill>
        <p:spPr bwMode="auto">
          <a:xfrm>
            <a:off x="5184328" y="2492829"/>
            <a:ext cx="3983585" cy="25458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840512" y="3888631"/>
            <a:ext cx="2939415" cy="13234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buBlip>
                <a:blip r:embed="rId2"/>
              </a:buBlip>
            </a:pPr>
            <a:r>
              <a:rPr lang="ru-RU" sz="1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№ помещения</a:t>
            </a:r>
            <a:endParaRPr lang="ru-RU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marL="285750" indent="-285750">
              <a:buBlip>
                <a:blip r:embed="rId2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 - месяц-год последнего ремонта</a:t>
            </a:r>
          </a:p>
          <a:p>
            <a:pPr marL="285750" indent="-285750">
              <a:buBlip>
                <a:blip r:embed="rId2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 - месяц-год плановой модернизации</a:t>
            </a:r>
          </a:p>
        </p:txBody>
      </p:sp>
      <p:grpSp>
        <p:nvGrpSpPr>
          <p:cNvPr id="26" name="Группа 25"/>
          <p:cNvGrpSpPr/>
          <p:nvPr/>
        </p:nvGrpSpPr>
        <p:grpSpPr>
          <a:xfrm>
            <a:off x="51785" y="5033089"/>
            <a:ext cx="9741051" cy="727751"/>
            <a:chOff x="51785" y="5033088"/>
            <a:chExt cx="9741051" cy="727751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2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3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8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4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8" name="Группа 27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29" name="Picture 116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0" name="Прямая соединительная линия 29"/>
              <p:cNvCxnSpPr>
                <a:endCxn id="42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TextBox 30"/>
              <p:cNvSpPr txBox="1"/>
              <p:nvPr/>
            </p:nvSpPr>
            <p:spPr>
              <a:xfrm>
                <a:off x="2736056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398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autoUpdateAnimBg="0"/>
      <p:bldP spid="310" grpId="0"/>
      <p:bldP spid="16" grpId="0" animBg="1" autoUpdateAnimBg="0"/>
      <p:bldP spid="21" grpId="0" animBg="1" autoUpdateAnimBg="0"/>
      <p:bldP spid="22" grpId="0" animBg="1"/>
      <p:bldP spid="23" grpId="0"/>
      <p:bldP spid="25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18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19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2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20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3" name="Группа 12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15" name="Picture 116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16" name="Прямая соединительная линия 15"/>
              <p:cNvCxnSpPr>
                <a:endCxn id="18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6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Комплексное благоустройство территории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79"/>
          <a:stretch/>
        </p:blipFill>
        <p:spPr bwMode="auto">
          <a:xfrm>
            <a:off x="2087984" y="936303"/>
            <a:ext cx="7835506" cy="4104456"/>
          </a:xfrm>
          <a:prstGeom prst="rect">
            <a:avLst/>
          </a:prstGeom>
          <a:noFill/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29"/>
          <a:stretch/>
        </p:blipFill>
        <p:spPr bwMode="auto">
          <a:xfrm>
            <a:off x="2087984" y="936303"/>
            <a:ext cx="7833788" cy="4070231"/>
          </a:xfrm>
          <a:prstGeom prst="rect">
            <a:avLst/>
          </a:prstGeom>
          <a:noFill/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255" y="2160439"/>
            <a:ext cx="3456384" cy="313606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215776" y="1280661"/>
            <a:ext cx="3456384" cy="20621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Решаемые задачи:</a:t>
            </a:r>
          </a:p>
          <a:p>
            <a:pPr marL="285750" indent="-285750" eaLnBrk="0" hangingPunct="0">
              <a:buBlip>
                <a:blip r:embed="rId9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Учет Автопарка</a:t>
            </a:r>
          </a:p>
          <a:p>
            <a:pPr marL="285750" indent="-285750" eaLnBrk="0" hangingPunct="0">
              <a:buBlip>
                <a:blip r:embed="rId9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Зоны проведения благоустройства, (замена бордюрных камней, и т.п.)</a:t>
            </a:r>
          </a:p>
          <a:p>
            <a:pPr marL="285750" indent="-285750" eaLnBrk="0" hangingPunct="0">
              <a:buBlip>
                <a:blip r:embed="rId9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Планы уборки территорий, контроль сроков </a:t>
            </a:r>
          </a:p>
          <a:p>
            <a:pPr marL="285750" indent="-285750" eaLnBrk="0" hangingPunct="0">
              <a:buBlip>
                <a:blip r:embed="rId9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Подрядные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179722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193" y="1008311"/>
            <a:ext cx="7308663" cy="3895100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476791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Управление эксплуатацией</a:t>
            </a:r>
            <a:endParaRPr lang="ru-RU" sz="2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</a:endParaRPr>
          </a:p>
        </p:txBody>
      </p:sp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143769" y="1224335"/>
            <a:ext cx="2412268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Учет и контроль исполнения заявок</a:t>
            </a:r>
          </a:p>
        </p:txBody>
      </p:sp>
      <p:sp>
        <p:nvSpPr>
          <p:cNvPr id="44" name="AutoShape 8"/>
          <p:cNvSpPr>
            <a:spLocks/>
          </p:cNvSpPr>
          <p:nvPr/>
        </p:nvSpPr>
        <p:spPr bwMode="auto">
          <a:xfrm>
            <a:off x="503809" y="2974013"/>
            <a:ext cx="1176073" cy="338554"/>
          </a:xfrm>
          <a:prstGeom prst="borderCallout1">
            <a:avLst>
              <a:gd name="adj1" fmla="val 41144"/>
              <a:gd name="adj2" fmla="val 108333"/>
              <a:gd name="adj3" fmla="val -463641"/>
              <a:gd name="adj4" fmla="val 197010"/>
            </a:avLst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l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Тип  заявки</a:t>
            </a:r>
            <a:endParaRPr lang="ru-RU" sz="1600" u="sng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5" name="AutoShape 9"/>
          <p:cNvSpPr>
            <a:spLocks/>
          </p:cNvSpPr>
          <p:nvPr/>
        </p:nvSpPr>
        <p:spPr bwMode="auto">
          <a:xfrm>
            <a:off x="503808" y="3744615"/>
            <a:ext cx="1764109" cy="338554"/>
          </a:xfrm>
          <a:prstGeom prst="borderCallout1">
            <a:avLst>
              <a:gd name="adj1" fmla="val 24829"/>
              <a:gd name="adj2" fmla="val 105556"/>
              <a:gd name="adj3" fmla="val -314635"/>
              <a:gd name="adj4" fmla="val 222051"/>
            </a:avLst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l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Параметры  заявки</a:t>
            </a:r>
            <a:endParaRPr lang="ru-RU" sz="1600" u="sng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6" name="AutoShape 10"/>
          <p:cNvSpPr>
            <a:spLocks/>
          </p:cNvSpPr>
          <p:nvPr/>
        </p:nvSpPr>
        <p:spPr bwMode="auto">
          <a:xfrm>
            <a:off x="503809" y="3351271"/>
            <a:ext cx="1176073" cy="338554"/>
          </a:xfrm>
          <a:prstGeom prst="borderCallout1">
            <a:avLst>
              <a:gd name="adj1" fmla="val 41144"/>
              <a:gd name="adj2" fmla="val 108333"/>
              <a:gd name="adj3" fmla="val -579931"/>
              <a:gd name="adj4" fmla="val 601576"/>
            </a:avLst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l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Получатель</a:t>
            </a:r>
            <a:endParaRPr lang="ru-RU" sz="1600" u="sng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2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48" t="68932"/>
          <a:stretch>
            <a:fillRect/>
          </a:stretch>
        </p:blipFill>
        <p:spPr bwMode="auto">
          <a:xfrm>
            <a:off x="1800125" y="2244349"/>
            <a:ext cx="3528219" cy="14282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AutoShape 16"/>
          <p:cNvSpPr>
            <a:spLocks/>
          </p:cNvSpPr>
          <p:nvPr/>
        </p:nvSpPr>
        <p:spPr bwMode="auto">
          <a:xfrm>
            <a:off x="1943968" y="2447798"/>
            <a:ext cx="1620266" cy="830997"/>
          </a:xfrm>
          <a:prstGeom prst="borderCallout1">
            <a:avLst>
              <a:gd name="adj1" fmla="val 49013"/>
              <a:gd name="adj2" fmla="val 105689"/>
              <a:gd name="adj3" fmla="val 78904"/>
              <a:gd name="adj4" fmla="val 161807"/>
            </a:avLst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l"/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Режимы:</a:t>
            </a:r>
          </a:p>
          <a:p>
            <a:pPr algn="l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- Прием  заявок</a:t>
            </a:r>
          </a:p>
          <a:p>
            <a:pPr algn="l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- Журнал заявок</a:t>
            </a:r>
            <a:endParaRPr lang="ru-RU" sz="1600" u="sng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504" y="936303"/>
            <a:ext cx="2440155" cy="345730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589" y="1368351"/>
            <a:ext cx="2440155" cy="347734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546" y="1784447"/>
            <a:ext cx="2445166" cy="3472336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AutoShape 14"/>
          <p:cNvSpPr>
            <a:spLocks noChangeArrowheads="1"/>
          </p:cNvSpPr>
          <p:nvPr/>
        </p:nvSpPr>
        <p:spPr bwMode="auto">
          <a:xfrm flipH="1">
            <a:off x="8856736" y="3600599"/>
            <a:ext cx="1004137" cy="1039356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3175">
            <a:solidFill>
              <a:srgbClr val="C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Формы  заявок</a:t>
            </a:r>
            <a:endParaRPr lang="ru-RU" sz="1400" u="sng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grpSp>
        <p:nvGrpSpPr>
          <p:cNvPr id="28" name="Группа 27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0" name="Группа 29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8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9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8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50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1" name="Группа 30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41" name="Picture 116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42" name="Прямая соединительная линия 41"/>
              <p:cNvCxnSpPr>
                <a:endCxn id="48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TextBox 42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2977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5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50"/>
                            </p:stCondLst>
                            <p:childTnLst>
                              <p:par>
                                <p:cTn id="4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750"/>
                            </p:stCondLst>
                            <p:childTnLst>
                              <p:par>
                                <p:cTn id="4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 autoUpdateAnimBg="0"/>
      <p:bldP spid="44" grpId="0" animBg="1" autoUpdateAnimBg="0"/>
      <p:bldP spid="45" grpId="0" animBg="1" autoUpdateAnimBg="0"/>
      <p:bldP spid="46" grpId="0" animBg="1" autoUpdateAnimBg="0"/>
      <p:bldP spid="53" grpId="0" animBg="1" autoUpdateAnimBg="0"/>
      <p:bldP spid="5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Группа 35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7" name="Группа 36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7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8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9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8" name="Группа 37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44" name="Picture 116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45" name="Прямая соединительная линия 44"/>
              <p:cNvCxnSpPr>
                <a:endCxn id="47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TextBox 45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143768" y="2232447"/>
            <a:ext cx="3469924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Эксплуатационные и ремонтные работы, коммунальное обслуживание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6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Учет договоров и проведения регламентных работ</a:t>
            </a:r>
          </a:p>
        </p:txBody>
      </p:sp>
      <p:pic>
        <p:nvPicPr>
          <p:cNvPr id="30" name="Рисунок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694" y="967432"/>
            <a:ext cx="3603600" cy="386758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5"/>
          <p:cNvSpPr>
            <a:spLocks noChangeArrowheads="1"/>
          </p:cNvSpPr>
          <p:nvPr/>
        </p:nvSpPr>
        <p:spPr bwMode="auto">
          <a:xfrm>
            <a:off x="143768" y="1317829"/>
            <a:ext cx="3456384" cy="3385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Типы регламентных работ</a:t>
            </a:r>
          </a:p>
        </p:txBody>
      </p:sp>
      <p:pic>
        <p:nvPicPr>
          <p:cNvPr id="34" name="Рисунок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702" y="1252732"/>
            <a:ext cx="5871592" cy="414806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5"/>
          <p:cNvSpPr>
            <a:spLocks noChangeArrowheads="1"/>
          </p:cNvSpPr>
          <p:nvPr/>
        </p:nvSpPr>
        <p:spPr bwMode="auto">
          <a:xfrm>
            <a:off x="130228" y="1656383"/>
            <a:ext cx="3469924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Разбивка работ по зданиям и ответственным</a:t>
            </a:r>
          </a:p>
        </p:txBody>
      </p:sp>
      <p:sp>
        <p:nvSpPr>
          <p:cNvPr id="42" name="Rectangle 5"/>
          <p:cNvSpPr>
            <a:spLocks noChangeArrowheads="1"/>
          </p:cNvSpPr>
          <p:nvPr/>
        </p:nvSpPr>
        <p:spPr bwMode="auto">
          <a:xfrm>
            <a:off x="4300572" y="4520218"/>
            <a:ext cx="1512168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Вид работ</a:t>
            </a:r>
          </a:p>
        </p:txBody>
      </p:sp>
      <p:pic>
        <p:nvPicPr>
          <p:cNvPr id="39" name="Рисунок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280" y="1937495"/>
            <a:ext cx="3384376" cy="360732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Рисунок 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60" y="3080636"/>
            <a:ext cx="4475025" cy="2320163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6120432" y="4887451"/>
            <a:ext cx="2799648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Ход выполнения работ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5012175" y="1535378"/>
            <a:ext cx="3340505" cy="2462213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Возможность выполнения:</a:t>
            </a:r>
          </a:p>
          <a:p>
            <a:pPr marL="285750" indent="-285750">
              <a:buBlip>
                <a:blip r:embed="rId11"/>
              </a:buBlip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выборки, </a:t>
            </a:r>
          </a:p>
          <a:p>
            <a:pPr marL="285750" indent="-285750">
              <a:buBlip>
                <a:blip r:embed="rId11"/>
              </a:buBlip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сортировки, </a:t>
            </a:r>
          </a:p>
          <a:p>
            <a:pPr marL="285750" indent="-285750">
              <a:buBlip>
                <a:blip r:embed="rId11"/>
              </a:buBlip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группировки, </a:t>
            </a:r>
          </a:p>
          <a:p>
            <a:pPr marL="285750" indent="-285750">
              <a:buBlip>
                <a:blip r:embed="rId11"/>
              </a:buBlip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суммирования по:</a:t>
            </a:r>
          </a:p>
          <a:p>
            <a:pPr marL="538163" lvl="1" indent="-265113"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работам, </a:t>
            </a:r>
          </a:p>
          <a:p>
            <a:pPr marL="538163" lvl="1" indent="-265113"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ресурсам, </a:t>
            </a:r>
          </a:p>
          <a:p>
            <a:pPr marL="538163" lvl="1" indent="-265113"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исполнителям</a:t>
            </a:r>
          </a:p>
          <a:p>
            <a:pPr marL="538163" lvl="1" indent="-265113"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оплатам по договорам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43768" y="999019"/>
            <a:ext cx="2911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Управление и контроль</a:t>
            </a:r>
            <a:endParaRPr lang="ru-RU" u="sng" dirty="0"/>
          </a:p>
        </p:txBody>
      </p:sp>
      <p:sp>
        <p:nvSpPr>
          <p:cNvPr id="32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</p:spTree>
    <p:extLst>
      <p:ext uri="{BB962C8B-B14F-4D97-AF65-F5344CB8AC3E}">
        <p14:creationId xmlns:p14="http://schemas.microsoft.com/office/powerpoint/2010/main" val="267647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25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75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 autoUpdateAnimBg="0"/>
      <p:bldP spid="33" grpId="0" animBg="1" autoUpdateAnimBg="0"/>
      <p:bldP spid="35" grpId="0" animBg="1" autoUpdateAnimBg="0"/>
      <p:bldP spid="42" grpId="0" animBg="1" autoUpdateAnimBg="0"/>
      <p:bldP spid="41" grpId="0" animBg="1" autoUpdateAnimBg="0"/>
      <p:bldP spid="43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160239" y="476791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Размещение подразделений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0" b="1485"/>
          <a:stretch>
            <a:fillRect/>
          </a:stretch>
        </p:blipFill>
        <p:spPr bwMode="auto">
          <a:xfrm>
            <a:off x="1511920" y="864295"/>
            <a:ext cx="8280400" cy="425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6" b="1994"/>
          <a:stretch>
            <a:fillRect/>
          </a:stretch>
        </p:blipFill>
        <p:spPr bwMode="auto">
          <a:xfrm>
            <a:off x="1511920" y="864295"/>
            <a:ext cx="8280400" cy="425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431800" y="2677269"/>
            <a:ext cx="3455988" cy="9233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Автоматическая визуализация подразделений на плане</a:t>
            </a: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432196" y="3672607"/>
            <a:ext cx="3455988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Индивидуальная легенда фрагмента плана</a:t>
            </a:r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095" y="1872358"/>
            <a:ext cx="3563937" cy="344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431800" y="4464695"/>
            <a:ext cx="3455988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Форма представления карточки кабинета</a:t>
            </a:r>
          </a:p>
        </p:txBody>
      </p:sp>
      <p:sp>
        <p:nvSpPr>
          <p:cNvPr id="30" name="Rectangle 16"/>
          <p:cNvSpPr>
            <a:spLocks noChangeArrowheads="1"/>
          </p:cNvSpPr>
          <p:nvPr/>
        </p:nvSpPr>
        <p:spPr bwMode="auto">
          <a:xfrm>
            <a:off x="5904532" y="2735958"/>
            <a:ext cx="3455988" cy="10080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1" name="Rectangle 17"/>
          <p:cNvSpPr>
            <a:spLocks noChangeArrowheads="1"/>
          </p:cNvSpPr>
          <p:nvPr/>
        </p:nvSpPr>
        <p:spPr bwMode="auto">
          <a:xfrm>
            <a:off x="5833095" y="4175820"/>
            <a:ext cx="3455987" cy="10080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Rectangle 20"/>
          <p:cNvSpPr>
            <a:spLocks noChangeArrowheads="1"/>
          </p:cNvSpPr>
          <p:nvPr/>
        </p:nvSpPr>
        <p:spPr bwMode="auto">
          <a:xfrm>
            <a:off x="5400352" y="3384575"/>
            <a:ext cx="2232000" cy="5847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EBEBEB"/>
              </a:gs>
            </a:gsLst>
            <a:lin ang="0" scaled="1"/>
          </a:gra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Закрепление за подразделением</a:t>
            </a:r>
          </a:p>
        </p:txBody>
      </p:sp>
      <p:sp>
        <p:nvSpPr>
          <p:cNvPr id="33" name="Rectangle 20"/>
          <p:cNvSpPr>
            <a:spLocks noChangeArrowheads="1"/>
          </p:cNvSpPr>
          <p:nvPr/>
        </p:nvSpPr>
        <p:spPr bwMode="auto">
          <a:xfrm>
            <a:off x="5472360" y="4752727"/>
            <a:ext cx="2880072" cy="5847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EBEBEB"/>
              </a:gs>
            </a:gsLst>
            <a:lin ang="0" scaled="1"/>
          </a:gra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Список сотрудников в кабинете</a:t>
            </a:r>
          </a:p>
        </p:txBody>
      </p:sp>
      <p:grpSp>
        <p:nvGrpSpPr>
          <p:cNvPr id="34" name="Группа 33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5" name="Группа 34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0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1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7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2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6" name="Группа 35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37" name="Picture 116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8" name="Прямая соединительная линия 37"/>
              <p:cNvCxnSpPr>
                <a:endCxn id="40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60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 autoUpdateAnimBg="0"/>
      <p:bldP spid="18" grpId="0" animBg="1" autoUpdateAnimBg="0"/>
      <p:bldP spid="28" grpId="0" animBg="1" autoUpdateAnimBg="0"/>
      <p:bldP spid="30" grpId="0" animBg="1"/>
      <p:bldP spid="31" grpId="0" animBg="1"/>
      <p:bldP spid="32" grpId="0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26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27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4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29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23" name="Picture 116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24" name="Прямая соединительная линия 23"/>
              <p:cNvCxnSpPr>
                <a:endCxn id="26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Box 24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2" b="1326"/>
          <a:stretch>
            <a:fillRect/>
          </a:stretch>
        </p:blipFill>
        <p:spPr bwMode="auto">
          <a:xfrm>
            <a:off x="1655936" y="864295"/>
            <a:ext cx="8280400" cy="428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215776" y="1224335"/>
            <a:ext cx="367240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Размещение сотрудников на рабочие места в кабинете</a:t>
            </a: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215776" y="1944415"/>
            <a:ext cx="367240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Отображение сотрудников по гендерному признаку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5184328" y="1008311"/>
            <a:ext cx="2879726" cy="1439862"/>
            <a:chOff x="3995738" y="1341438"/>
            <a:chExt cx="2879726" cy="1439862"/>
          </a:xfrm>
        </p:grpSpPr>
        <p:sp>
          <p:nvSpPr>
            <p:cNvPr id="18" name="AutoShape 35"/>
            <p:cNvSpPr>
              <a:spLocks noChangeArrowheads="1"/>
            </p:cNvSpPr>
            <p:nvPr/>
          </p:nvSpPr>
          <p:spPr bwMode="auto">
            <a:xfrm>
              <a:off x="5867401" y="1341438"/>
              <a:ext cx="1008063" cy="1439862"/>
            </a:xfrm>
            <a:prstGeom prst="wedgeRectCallout">
              <a:avLst>
                <a:gd name="adj1" fmla="val -54880"/>
                <a:gd name="adj2" fmla="val 92005"/>
              </a:avLst>
            </a:prstGeom>
            <a:gradFill rotWithShape="1">
              <a:gsLst>
                <a:gs pos="0">
                  <a:srgbClr val="D4D2EA"/>
                </a:gs>
                <a:gs pos="50000">
                  <a:schemeClr val="bg1"/>
                </a:gs>
                <a:gs pos="100000">
                  <a:srgbClr val="D4D2EA"/>
                </a:gs>
              </a:gsLst>
              <a:lin ang="189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2" name="AutoShape 36"/>
            <p:cNvSpPr>
              <a:spLocks noChangeArrowheads="1"/>
            </p:cNvSpPr>
            <p:nvPr/>
          </p:nvSpPr>
          <p:spPr bwMode="auto">
            <a:xfrm>
              <a:off x="3995738" y="1341438"/>
              <a:ext cx="1008063" cy="1439862"/>
            </a:xfrm>
            <a:prstGeom prst="wedgeRectCallout">
              <a:avLst>
                <a:gd name="adj1" fmla="val 42125"/>
                <a:gd name="adj2" fmla="val 92889"/>
              </a:avLst>
            </a:prstGeom>
            <a:gradFill rotWithShape="1">
              <a:gsLst>
                <a:gs pos="0">
                  <a:srgbClr val="D4D2EA"/>
                </a:gs>
                <a:gs pos="50000">
                  <a:schemeClr val="bg1"/>
                </a:gs>
                <a:gs pos="100000">
                  <a:srgbClr val="D4D2EA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ru-RU"/>
            </a:p>
          </p:txBody>
        </p:sp>
        <p:pic>
          <p:nvPicPr>
            <p:cNvPr id="28" name="Picture 10" descr="C:\Users\MSozutova\Desktop\WEB\PICTTTT\PNG\Мnewnew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1863" y="1412875"/>
              <a:ext cx="766763" cy="1223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9" descr="C:\Users\MSozutova\Desktop\WEB\PICTTTT\PNG\Жnew.pn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176" y="1412875"/>
              <a:ext cx="771525" cy="1230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215776" y="2664495"/>
            <a:ext cx="3672408" cy="5810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Формирование выносок на плане</a:t>
            </a:r>
          </a:p>
        </p:txBody>
      </p:sp>
      <p:grpSp>
        <p:nvGrpSpPr>
          <p:cNvPr id="32" name="Группа 31"/>
          <p:cNvGrpSpPr/>
          <p:nvPr/>
        </p:nvGrpSpPr>
        <p:grpSpPr>
          <a:xfrm>
            <a:off x="7199486" y="3817045"/>
            <a:ext cx="2447925" cy="865187"/>
            <a:chOff x="6011863" y="4437063"/>
            <a:chExt cx="2447925" cy="865187"/>
          </a:xfrm>
        </p:grpSpPr>
        <p:sp>
          <p:nvSpPr>
            <p:cNvPr id="33" name="AutoShape 40"/>
            <p:cNvSpPr>
              <a:spLocks noChangeArrowheads="1"/>
            </p:cNvSpPr>
            <p:nvPr/>
          </p:nvSpPr>
          <p:spPr bwMode="auto">
            <a:xfrm>
              <a:off x="6011863" y="4437063"/>
              <a:ext cx="2305050" cy="865187"/>
            </a:xfrm>
            <a:prstGeom prst="wedgeRectCallout">
              <a:avLst>
                <a:gd name="adj1" fmla="val -92009"/>
                <a:gd name="adj2" fmla="val -22662"/>
              </a:avLst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34" name="Text Box 41"/>
            <p:cNvSpPr txBox="1">
              <a:spLocks noChangeArrowheads="1"/>
            </p:cNvSpPr>
            <p:nvPr/>
          </p:nvSpPr>
          <p:spPr bwMode="auto">
            <a:xfrm>
              <a:off x="6084888" y="4437063"/>
              <a:ext cx="2374900" cy="76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</a:rPr>
                <a:t>Фамилия И.О.</a:t>
              </a:r>
            </a:p>
            <a:p>
              <a:pPr>
                <a:spcBef>
                  <a:spcPct val="50000"/>
                </a:spcBef>
              </a:pPr>
              <a:r>
                <a:rPr lang="ru-RU" sz="160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</a:rPr>
                <a:t>Должность </a:t>
              </a:r>
            </a:p>
          </p:txBody>
        </p:sp>
      </p:grpSp>
      <p:sp>
        <p:nvSpPr>
          <p:cNvPr id="37" name="Rectangle 3"/>
          <p:cNvSpPr>
            <a:spLocks noChangeArrowheads="1"/>
          </p:cNvSpPr>
          <p:nvPr/>
        </p:nvSpPr>
        <p:spPr bwMode="auto">
          <a:xfrm>
            <a:off x="2160239" y="476791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Размещение на рабочие места</a:t>
            </a:r>
          </a:p>
        </p:txBody>
      </p:sp>
    </p:spTree>
    <p:extLst>
      <p:ext uri="{BB962C8B-B14F-4D97-AF65-F5344CB8AC3E}">
        <p14:creationId xmlns:p14="http://schemas.microsoft.com/office/powerpoint/2010/main" val="38260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 autoUpdateAnimBg="0"/>
      <p:bldP spid="16" grpId="0" animBg="1" autoUpdateAnimBg="0"/>
      <p:bldP spid="31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Системы локального позиционирования</a:t>
            </a:r>
          </a:p>
        </p:txBody>
      </p:sp>
      <p:sp>
        <p:nvSpPr>
          <p:cNvPr id="41" name="Rectangle 16"/>
          <p:cNvSpPr>
            <a:spLocks noChangeArrowheads="1"/>
          </p:cNvSpPr>
          <p:nvPr/>
        </p:nvSpPr>
        <p:spPr bwMode="auto">
          <a:xfrm>
            <a:off x="215776" y="1080319"/>
            <a:ext cx="489597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Размещение маячков и организация системы локального позиционирования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1" y="936303"/>
            <a:ext cx="4790424" cy="3244919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80" y="1803225"/>
            <a:ext cx="4206206" cy="298243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15777" y="3696414"/>
            <a:ext cx="1940488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Мониторинг перемещений сотрудников и оборудования</a:t>
            </a:r>
          </a:p>
        </p:txBody>
      </p:sp>
      <p:pic>
        <p:nvPicPr>
          <p:cNvPr id="22" name="Рисунок 21"/>
          <p:cNvPicPr/>
          <p:nvPr/>
        </p:nvPicPr>
        <p:blipFill>
          <a:blip r:embed="rId5"/>
          <a:stretch>
            <a:fillRect/>
          </a:stretch>
        </p:blipFill>
        <p:spPr>
          <a:xfrm>
            <a:off x="3452408" y="3056561"/>
            <a:ext cx="3820152" cy="198419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2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3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6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4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7" name="Группа 36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38" name="Picture 116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9" name="Прямая соединительная линия 38"/>
              <p:cNvCxnSpPr>
                <a:endCxn id="42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TextBox 39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208" y="4773682"/>
            <a:ext cx="3995192" cy="843141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16"/>
          <p:cNvSpPr>
            <a:spLocks noChangeArrowheads="1"/>
          </p:cNvSpPr>
          <p:nvPr/>
        </p:nvSpPr>
        <p:spPr bwMode="auto">
          <a:xfrm>
            <a:off x="7924360" y="4250412"/>
            <a:ext cx="1940488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r"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Используемые устройства</a:t>
            </a:r>
          </a:p>
        </p:txBody>
      </p:sp>
    </p:spTree>
    <p:extLst>
      <p:ext uri="{BB962C8B-B14F-4D97-AF65-F5344CB8AC3E}">
        <p14:creationId xmlns:p14="http://schemas.microsoft.com/office/powerpoint/2010/main" val="272865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25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Группа 28"/>
          <p:cNvGrpSpPr/>
          <p:nvPr/>
        </p:nvGrpSpPr>
        <p:grpSpPr>
          <a:xfrm>
            <a:off x="51785" y="5033089"/>
            <a:ext cx="9741051" cy="727751"/>
            <a:chOff x="51785" y="5033088"/>
            <a:chExt cx="9741051" cy="727751"/>
          </a:xfrm>
        </p:grpSpPr>
        <p:grpSp>
          <p:nvGrpSpPr>
            <p:cNvPr id="35" name="Группа 34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5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6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2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8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41" name="Picture 116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43" name="Прямая соединительная линия 42"/>
              <p:cNvCxnSpPr>
                <a:endCxn id="45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TextBox 43"/>
              <p:cNvSpPr txBox="1"/>
              <p:nvPr/>
            </p:nvSpPr>
            <p:spPr>
              <a:xfrm>
                <a:off x="2736056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pic>
        <p:nvPicPr>
          <p:cNvPr id="29698" name="Рисунок 1" descr="image001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90" b="712"/>
          <a:stretch/>
        </p:blipFill>
        <p:spPr bwMode="auto">
          <a:xfrm>
            <a:off x="3168104" y="937082"/>
            <a:ext cx="6768752" cy="453572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Управление арендой</a:t>
            </a:r>
          </a:p>
        </p:txBody>
      </p:sp>
      <p:sp>
        <p:nvSpPr>
          <p:cNvPr id="52" name="Line 14"/>
          <p:cNvSpPr>
            <a:spLocks noChangeShapeType="1"/>
          </p:cNvSpPr>
          <p:nvPr/>
        </p:nvSpPr>
        <p:spPr bwMode="auto">
          <a:xfrm flipH="1">
            <a:off x="5111750" y="3816621"/>
            <a:ext cx="2160810" cy="144018"/>
          </a:xfrm>
          <a:prstGeom prst="line">
            <a:avLst/>
          </a:prstGeom>
          <a:noFill/>
          <a:ln w="28575">
            <a:solidFill>
              <a:srgbClr val="C00000"/>
            </a:solidFill>
            <a:round/>
            <a:headEnd type="none" w="sm" len="sm"/>
            <a:tailEnd type="arrow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53" name="Line 15"/>
          <p:cNvSpPr>
            <a:spLocks noChangeShapeType="1"/>
          </p:cNvSpPr>
          <p:nvPr/>
        </p:nvSpPr>
        <p:spPr bwMode="auto">
          <a:xfrm flipH="1" flipV="1">
            <a:off x="5544368" y="3014083"/>
            <a:ext cx="1728192" cy="802538"/>
          </a:xfrm>
          <a:prstGeom prst="line">
            <a:avLst/>
          </a:prstGeom>
          <a:noFill/>
          <a:ln w="28575">
            <a:solidFill>
              <a:srgbClr val="C00000"/>
            </a:solidFill>
            <a:round/>
            <a:headEnd/>
            <a:tailEnd type="arrow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56" name="Rectangle 19"/>
          <p:cNvSpPr>
            <a:spLocks noChangeArrowheads="1"/>
          </p:cNvSpPr>
          <p:nvPr/>
        </p:nvSpPr>
        <p:spPr bwMode="auto">
          <a:xfrm>
            <a:off x="143768" y="2913618"/>
            <a:ext cx="3980759" cy="83099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alpha val="3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algn="l">
              <a:buBlip>
                <a:blip r:embed="rId7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отслеживание оплаты (должники) </a:t>
            </a:r>
          </a:p>
          <a:p>
            <a:pPr marL="285750" indent="-285750" algn="l">
              <a:buBlip>
                <a:blip r:embed="rId7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отправка сообщений по электронной почте</a:t>
            </a:r>
          </a:p>
        </p:txBody>
      </p:sp>
      <p:sp>
        <p:nvSpPr>
          <p:cNvPr id="59" name="Rectangle 16"/>
          <p:cNvSpPr>
            <a:spLocks noChangeArrowheads="1"/>
          </p:cNvSpPr>
          <p:nvPr/>
        </p:nvSpPr>
        <p:spPr bwMode="auto">
          <a:xfrm>
            <a:off x="3888184" y="1420614"/>
            <a:ext cx="2232248" cy="307777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Реестр арендаторов</a:t>
            </a:r>
          </a:p>
        </p:txBody>
      </p:sp>
      <p:sp>
        <p:nvSpPr>
          <p:cNvPr id="60" name="Rectangle 16"/>
          <p:cNvSpPr>
            <a:spLocks noChangeArrowheads="1"/>
          </p:cNvSpPr>
          <p:nvPr/>
        </p:nvSpPr>
        <p:spPr bwMode="auto">
          <a:xfrm>
            <a:off x="7776616" y="1008311"/>
            <a:ext cx="2016224" cy="307777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Перечень договоров</a:t>
            </a:r>
          </a:p>
        </p:txBody>
      </p:sp>
      <p:pic>
        <p:nvPicPr>
          <p:cNvPr id="42" name="Рисунок 41"/>
          <p:cNvPicPr/>
          <p:nvPr/>
        </p:nvPicPr>
        <p:blipFill>
          <a:blip r:embed="rId8"/>
          <a:stretch>
            <a:fillRect/>
          </a:stretch>
        </p:blipFill>
        <p:spPr>
          <a:xfrm>
            <a:off x="7920632" y="1496532"/>
            <a:ext cx="1763961" cy="145015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61" name="Rectangle 9"/>
          <p:cNvSpPr>
            <a:spLocks noChangeArrowheads="1"/>
          </p:cNvSpPr>
          <p:nvPr/>
        </p:nvSpPr>
        <p:spPr bwMode="auto">
          <a:xfrm>
            <a:off x="8716695" y="1368351"/>
            <a:ext cx="1076145" cy="523220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Карточка договора</a:t>
            </a:r>
          </a:p>
        </p:txBody>
      </p:sp>
      <p:pic>
        <p:nvPicPr>
          <p:cNvPr id="58" name="Рисунок 57"/>
          <p:cNvPicPr/>
          <p:nvPr/>
        </p:nvPicPr>
        <p:blipFill>
          <a:blip r:embed="rId9"/>
          <a:stretch>
            <a:fillRect/>
          </a:stretch>
        </p:blipFill>
        <p:spPr>
          <a:xfrm>
            <a:off x="6912520" y="2221608"/>
            <a:ext cx="2016224" cy="100811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47" name="Rectangle 9"/>
          <p:cNvSpPr>
            <a:spLocks noChangeArrowheads="1"/>
          </p:cNvSpPr>
          <p:nvPr/>
        </p:nvSpPr>
        <p:spPr bwMode="auto">
          <a:xfrm>
            <a:off x="7272560" y="2088431"/>
            <a:ext cx="1872208" cy="307777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График платежей 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3240112" y="4608711"/>
            <a:ext cx="4104456" cy="81247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Rectangle 13"/>
          <p:cNvSpPr>
            <a:spLocks noChangeArrowheads="1"/>
          </p:cNvSpPr>
          <p:nvPr/>
        </p:nvSpPr>
        <p:spPr bwMode="auto">
          <a:xfrm>
            <a:off x="8264648" y="3096543"/>
            <a:ext cx="1528192" cy="738664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Помещения, занимаемые арендатором</a:t>
            </a:r>
          </a:p>
        </p:txBody>
      </p:sp>
      <p:sp>
        <p:nvSpPr>
          <p:cNvPr id="54" name="Rectangle 16"/>
          <p:cNvSpPr>
            <a:spLocks noChangeArrowheads="1"/>
          </p:cNvSpPr>
          <p:nvPr/>
        </p:nvSpPr>
        <p:spPr bwMode="auto">
          <a:xfrm>
            <a:off x="143768" y="1440359"/>
            <a:ext cx="2988568" cy="138499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Ввод и редактирование данных по:</a:t>
            </a:r>
          </a:p>
          <a:p>
            <a:pPr marL="285750" indent="-285750" algn="l">
              <a:buBlip>
                <a:blip r:embed="rId7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 арендаторам, </a:t>
            </a:r>
          </a:p>
          <a:p>
            <a:pPr marL="285750" indent="-285750" algn="l">
              <a:buBlip>
                <a:blip r:embed="rId7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 договорам, </a:t>
            </a:r>
          </a:p>
          <a:p>
            <a:pPr marL="285750" indent="-285750" algn="l">
              <a:buBlip>
                <a:blip r:embed="rId7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 истории оплат и др.</a:t>
            </a:r>
          </a:p>
        </p:txBody>
      </p:sp>
    </p:spTree>
    <p:extLst>
      <p:ext uri="{BB962C8B-B14F-4D97-AF65-F5344CB8AC3E}">
        <p14:creationId xmlns:p14="http://schemas.microsoft.com/office/powerpoint/2010/main" val="14736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750"/>
                            </p:stCondLst>
                            <p:childTnLst>
                              <p:par>
                                <p:cTn id="3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2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" grpId="0"/>
      <p:bldP spid="52" grpId="0" animBg="1"/>
      <p:bldP spid="53" grpId="0" animBg="1"/>
      <p:bldP spid="56" grpId="0" animBg="1" autoUpdateAnimBg="0"/>
      <p:bldP spid="59" grpId="0" animBg="1" autoUpdateAnimBg="0"/>
      <p:bldP spid="60" grpId="0" animBg="1" autoUpdateAnimBg="0"/>
      <p:bldP spid="61" grpId="0" animBg="1" autoUpdateAnimBg="0"/>
      <p:bldP spid="47" grpId="0" animBg="1" autoUpdateAnimBg="0"/>
      <p:bldP spid="62" grpId="0" animBg="1"/>
      <p:bldP spid="51" grpId="0" animBg="1" autoUpdateAnimBg="0"/>
      <p:bldP spid="54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4" b="983"/>
          <a:stretch>
            <a:fillRect/>
          </a:stretch>
        </p:blipFill>
        <p:spPr bwMode="auto">
          <a:xfrm>
            <a:off x="5184328" y="939868"/>
            <a:ext cx="4734094" cy="297946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Планирование мероприятий</a:t>
            </a:r>
          </a:p>
        </p:txBody>
      </p:sp>
      <p:sp>
        <p:nvSpPr>
          <p:cNvPr id="42" name="Rectangle 20"/>
          <p:cNvSpPr>
            <a:spLocks noChangeArrowheads="1"/>
          </p:cNvSpPr>
          <p:nvPr/>
        </p:nvSpPr>
        <p:spPr bwMode="auto">
          <a:xfrm>
            <a:off x="7920636" y="3077379"/>
            <a:ext cx="1872204" cy="523220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 eaLnBrk="0" hangingPunct="0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Залы и их местоположение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79" y="1151308"/>
            <a:ext cx="4536505" cy="259330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Штриховая стрелка вправо 22"/>
          <p:cNvSpPr/>
          <p:nvPr/>
        </p:nvSpPr>
        <p:spPr>
          <a:xfrm>
            <a:off x="5760392" y="2016423"/>
            <a:ext cx="1224136" cy="504056"/>
          </a:xfrm>
          <a:prstGeom prst="stripedRight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07" t="35095" r="30905" b="15315"/>
          <a:stretch>
            <a:fillRect/>
          </a:stretch>
        </p:blipFill>
        <p:spPr bwMode="auto">
          <a:xfrm>
            <a:off x="1943968" y="3504253"/>
            <a:ext cx="2610579" cy="1824538"/>
          </a:xfrm>
          <a:prstGeom prst="rect">
            <a:avLst/>
          </a:prstGeom>
          <a:noFill/>
          <a:ln w="50800" cmpd="thinThick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488" y="2558580"/>
            <a:ext cx="2952328" cy="25941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1079871" y="2879601"/>
            <a:ext cx="1443888" cy="4320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Rectangle 20"/>
          <p:cNvSpPr>
            <a:spLocks noChangeArrowheads="1"/>
          </p:cNvSpPr>
          <p:nvPr/>
        </p:nvSpPr>
        <p:spPr bwMode="auto">
          <a:xfrm>
            <a:off x="503808" y="4154912"/>
            <a:ext cx="1720423" cy="523220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eaLnBrk="0" hangingPunct="0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Дополнительная информация»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2525623" y="3095625"/>
            <a:ext cx="1652456" cy="29639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22" idx="3"/>
          </p:cNvCxnSpPr>
          <p:nvPr/>
        </p:nvCxnSpPr>
        <p:spPr>
          <a:xfrm>
            <a:off x="2523759" y="3095625"/>
            <a:ext cx="428320" cy="50497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143768" y="1440359"/>
            <a:ext cx="1714982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Карточка помещения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355" y="1080319"/>
            <a:ext cx="3980418" cy="375934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3384128" y="1781906"/>
            <a:ext cx="2389278" cy="175432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180975" indent="-180975">
              <a:buBlip>
                <a:blip r:embed="rId8"/>
              </a:buBlip>
            </a:pPr>
            <a:r>
              <a:rPr lang="ru-RU" sz="1200" dirty="0">
                <a:solidFill>
                  <a:srgbClr val="002060"/>
                </a:solidFill>
                <a:latin typeface="Century Gothic" pitchFamily="34" charset="0"/>
              </a:rPr>
              <a:t>Дата проведения</a:t>
            </a:r>
          </a:p>
          <a:p>
            <a:pPr marL="180975" indent="-180975">
              <a:buBlip>
                <a:blip r:embed="rId8"/>
              </a:buBlip>
            </a:pPr>
            <a:r>
              <a:rPr lang="ru-RU" sz="1200" dirty="0">
                <a:solidFill>
                  <a:srgbClr val="002060"/>
                </a:solidFill>
                <a:latin typeface="Century Gothic" pitchFamily="34" charset="0"/>
              </a:rPr>
              <a:t>Бронирование зала</a:t>
            </a:r>
          </a:p>
          <a:p>
            <a:pPr marL="180975" indent="-180975">
              <a:buBlip>
                <a:blip r:embed="rId8"/>
              </a:buBlip>
            </a:pPr>
            <a:r>
              <a:rPr lang="ru-RU" sz="1200" dirty="0">
                <a:solidFill>
                  <a:srgbClr val="002060"/>
                </a:solidFill>
                <a:latin typeface="Century Gothic" pitchFamily="34" charset="0"/>
              </a:rPr>
              <a:t>Ответственные</a:t>
            </a:r>
          </a:p>
          <a:p>
            <a:pPr marL="180975" indent="-180975">
              <a:buBlip>
                <a:blip r:embed="rId8"/>
              </a:buBlip>
            </a:pPr>
            <a:r>
              <a:rPr lang="ru-RU" sz="1200" dirty="0">
                <a:solidFill>
                  <a:srgbClr val="002060"/>
                </a:solidFill>
                <a:latin typeface="Century Gothic" pitchFamily="34" charset="0"/>
              </a:rPr>
              <a:t>Необходимость буфетного обслуживания</a:t>
            </a:r>
          </a:p>
          <a:p>
            <a:pPr marL="180975" indent="-180975">
              <a:buBlip>
                <a:blip r:embed="rId8"/>
              </a:buBlip>
            </a:pPr>
            <a:r>
              <a:rPr lang="ru-RU" sz="1200" dirty="0">
                <a:solidFill>
                  <a:srgbClr val="002060"/>
                </a:solidFill>
                <a:latin typeface="Century Gothic" pitchFamily="34" charset="0"/>
              </a:rPr>
              <a:t>Поставка канцтоваров</a:t>
            </a:r>
          </a:p>
          <a:p>
            <a:pPr marL="180975" indent="-180975">
              <a:buBlip>
                <a:blip r:embed="rId8"/>
              </a:buBlip>
            </a:pPr>
            <a:r>
              <a:rPr lang="ru-RU" sz="1200" dirty="0">
                <a:solidFill>
                  <a:srgbClr val="002060"/>
                </a:solidFill>
                <a:latin typeface="Century Gothic" pitchFamily="34" charset="0"/>
              </a:rPr>
              <a:t>Формирование еженедельных мероприятий</a:t>
            </a:r>
          </a:p>
        </p:txBody>
      </p:sp>
      <p:sp>
        <p:nvSpPr>
          <p:cNvPr id="29" name="Rectangle 20"/>
          <p:cNvSpPr>
            <a:spLocks noChangeArrowheads="1"/>
          </p:cNvSpPr>
          <p:nvPr/>
        </p:nvSpPr>
        <p:spPr bwMode="auto">
          <a:xfrm>
            <a:off x="3384128" y="1421866"/>
            <a:ext cx="2389277" cy="307777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eaLnBrk="0" hangingPunct="0"/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Карточка мероприятия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7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8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9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9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2" name="Группа 31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33" name="Picture 116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4" name="Прямая соединительная линия 33"/>
              <p:cNvCxnSpPr>
                <a:endCxn id="37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TextBox 35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889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2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750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75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25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23" grpId="0" animBg="1"/>
      <p:bldP spid="22" grpId="0" animBg="1"/>
      <p:bldP spid="35" grpId="0" animBg="1"/>
      <p:bldP spid="24" grpId="0" animBg="1" autoUpdateAnimBg="0"/>
      <p:bldP spid="28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976" y="991309"/>
            <a:ext cx="6914446" cy="377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Группа 23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5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2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4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6" name="Группа 25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27" name="Picture 116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28" name="Прямая соединительная линия 27"/>
              <p:cNvCxnSpPr>
                <a:endCxn id="35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extBox 28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Оснащение имущественного комплекса</a:t>
            </a:r>
          </a:p>
        </p:txBody>
      </p:sp>
      <p:sp>
        <p:nvSpPr>
          <p:cNvPr id="43" name="Rectangle 16"/>
          <p:cNvSpPr>
            <a:spLocks noChangeArrowheads="1"/>
          </p:cNvSpPr>
          <p:nvPr/>
        </p:nvSpPr>
        <p:spPr bwMode="auto">
          <a:xfrm>
            <a:off x="143768" y="1292275"/>
            <a:ext cx="2880320" cy="1323439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Ввод и редактирование данных по:</a:t>
            </a:r>
          </a:p>
          <a:p>
            <a:pPr marL="285750" indent="-285750" eaLnBrk="0" hangingPunct="0">
              <a:buBlip>
                <a:blip r:embed="rId7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Материально-техническим ценностям;</a:t>
            </a:r>
          </a:p>
        </p:txBody>
      </p:sp>
      <p:sp>
        <p:nvSpPr>
          <p:cNvPr id="46" name="Rectangle 16"/>
          <p:cNvSpPr>
            <a:spLocks noChangeArrowheads="1"/>
          </p:cNvSpPr>
          <p:nvPr/>
        </p:nvSpPr>
        <p:spPr bwMode="auto">
          <a:xfrm>
            <a:off x="143768" y="2664495"/>
            <a:ext cx="2860208" cy="2062103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285750" indent="-285750" eaLnBrk="0" hangingPunct="0">
              <a:buBlip>
                <a:blip r:embed="rId7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Реестр и классификация объектов учета</a:t>
            </a:r>
          </a:p>
          <a:p>
            <a:pPr marL="285750" indent="-285750" eaLnBrk="0" hangingPunct="0">
              <a:buBlip>
                <a:blip r:embed="rId7"/>
              </a:buBlip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Оргтехника, </a:t>
            </a:r>
          </a:p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    бытовая техника,  </a:t>
            </a:r>
          </a:p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    кондиционирование,</a:t>
            </a:r>
          </a:p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    предметы мебели</a:t>
            </a:r>
          </a:p>
          <a:p>
            <a:pPr eaLnBrk="0" hangingPunct="0">
              <a:defRPr/>
            </a:pPr>
            <a:endParaRPr lang="ru-RU" sz="16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43768" y="999019"/>
            <a:ext cx="2101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Учет оснащения</a:t>
            </a:r>
            <a:endParaRPr lang="ru-RU" u="sng" dirty="0"/>
          </a:p>
        </p:txBody>
      </p:sp>
      <p:pic>
        <p:nvPicPr>
          <p:cNvPr id="30723" name="Рисунок 2" descr="image00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371" y="2169101"/>
            <a:ext cx="3734307" cy="314367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</p:spTree>
    <p:extLst>
      <p:ext uri="{BB962C8B-B14F-4D97-AF65-F5344CB8AC3E}">
        <p14:creationId xmlns:p14="http://schemas.microsoft.com/office/powerpoint/2010/main" val="290589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 autoUpdateAnimBg="0"/>
      <p:bldP spid="46" grpId="0" animBg="1" autoUpdateAnimBg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па 22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5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2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29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2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5" name="Группа 24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26" name="Picture 116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27" name="Прямая соединительная линия 26"/>
              <p:cNvCxnSpPr>
                <a:endCxn id="29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TextBox 27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Инженерные сети</a:t>
            </a:r>
          </a:p>
        </p:txBody>
      </p:sp>
      <p:pic>
        <p:nvPicPr>
          <p:cNvPr id="40" name="Рисунок 39"/>
          <p:cNvPicPr/>
          <p:nvPr/>
        </p:nvPicPr>
        <p:blipFill rotWithShape="1">
          <a:blip r:embed="rId6"/>
          <a:srcRect t="2403" b="7195"/>
          <a:stretch/>
        </p:blipFill>
        <p:spPr bwMode="auto">
          <a:xfrm>
            <a:off x="2933646" y="936303"/>
            <a:ext cx="6984776" cy="3577284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Рисунок 40"/>
          <p:cNvPicPr/>
          <p:nvPr/>
        </p:nvPicPr>
        <p:blipFill rotWithShape="1">
          <a:blip r:embed="rId7"/>
          <a:srcRect b="2547"/>
          <a:stretch/>
        </p:blipFill>
        <p:spPr bwMode="auto">
          <a:xfrm>
            <a:off x="4958314" y="1656383"/>
            <a:ext cx="4449460" cy="2593310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3" name="Rectangle 16"/>
          <p:cNvSpPr>
            <a:spLocks noChangeArrowheads="1"/>
          </p:cNvSpPr>
          <p:nvPr/>
        </p:nvSpPr>
        <p:spPr bwMode="auto">
          <a:xfrm>
            <a:off x="143768" y="1363209"/>
            <a:ext cx="4313608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Ввод и редактирование данных по:</a:t>
            </a:r>
          </a:p>
          <a:p>
            <a:pPr marL="285750" indent="-285750" eaLnBrk="0" hangingPunct="0">
              <a:buBlip>
                <a:blip r:embed="rId8"/>
              </a:buBlip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Аппаратным и устройствам,</a:t>
            </a:r>
          </a:p>
          <a:p>
            <a:pPr marL="285750" indent="-285750" eaLnBrk="0" hangingPunct="0">
              <a:buBlip>
                <a:blip r:embed="rId8"/>
              </a:buBlip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Портам, </a:t>
            </a:r>
            <a:r>
              <a:rPr lang="ru-RU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патч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-панелям, данным о монтаже кабелей,…</a:t>
            </a: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6"/>
          <a:stretch/>
        </p:blipFill>
        <p:spPr bwMode="auto">
          <a:xfrm>
            <a:off x="4026650" y="2351314"/>
            <a:ext cx="4530522" cy="278580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241" y="2809533"/>
            <a:ext cx="4587059" cy="280729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6" name="Rectangle 16"/>
          <p:cNvSpPr>
            <a:spLocks noChangeArrowheads="1"/>
          </p:cNvSpPr>
          <p:nvPr/>
        </p:nvSpPr>
        <p:spPr bwMode="auto">
          <a:xfrm>
            <a:off x="143768" y="2664495"/>
            <a:ext cx="4392488" cy="20313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 eaLnBrk="0" hangingPunct="0">
              <a:buBlip>
                <a:blip r:embed="rId8"/>
              </a:buBlip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Инженерным  коммуникациям, кондиционированию и вентиляции,…</a:t>
            </a:r>
          </a:p>
          <a:p>
            <a:pPr marL="285750" indent="-285750" eaLnBrk="0" hangingPunct="0">
              <a:buBlip>
                <a:blip r:embed="rId8"/>
              </a:buBlip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Электрическим сетям, </a:t>
            </a:r>
          </a:p>
          <a:p>
            <a:pPr marL="285750" indent="-285750" eaLnBrk="0" hangingPunct="0">
              <a:buBlip>
                <a:blip r:embed="rId8"/>
              </a:buBlip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Системам видеонаблюдения, </a:t>
            </a:r>
          </a:p>
          <a:p>
            <a:pPr marL="285750" indent="-285750" eaLnBrk="0" hangingPunct="0">
              <a:buBlip>
                <a:blip r:embed="rId8"/>
              </a:buBlip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Охранной  и пожарной сигнализации,…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</p:spTree>
    <p:extLst>
      <p:ext uri="{BB962C8B-B14F-4D97-AF65-F5344CB8AC3E}">
        <p14:creationId xmlns:p14="http://schemas.microsoft.com/office/powerpoint/2010/main" val="41128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 autoUpdateAnimBg="0"/>
      <p:bldP spid="46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Группа 46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48" name="Группа 47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62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63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64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58" name="Группа 57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59" name="Picture 116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60" name="Прямая соединительная линия 59"/>
              <p:cNvCxnSpPr>
                <a:endCxn id="62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TextBox 60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Технология обработки технической документации</a:t>
            </a:r>
          </a:p>
        </p:txBody>
      </p:sp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0"/>
          <a:stretch>
            <a:fillRect/>
          </a:stretch>
        </p:blipFill>
        <p:spPr bwMode="auto">
          <a:xfrm>
            <a:off x="2520032" y="1000026"/>
            <a:ext cx="2590800" cy="2168525"/>
          </a:xfrm>
          <a:prstGeom prst="rect">
            <a:avLst/>
          </a:prstGeom>
          <a:noFill/>
          <a:ln w="3175">
            <a:solidFill>
              <a:srgbClr val="0033CC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AutoShape 4"/>
          <p:cNvSpPr>
            <a:spLocks noChangeArrowheads="1"/>
          </p:cNvSpPr>
          <p:nvPr/>
        </p:nvSpPr>
        <p:spPr bwMode="auto">
          <a:xfrm>
            <a:off x="5570164" y="1134815"/>
            <a:ext cx="2819400" cy="4114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>
            <a:solidFill>
              <a:srgbClr val="F93211"/>
            </a:solidFill>
            <a:prstDash val="lgDash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43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24" y="2160439"/>
            <a:ext cx="2743200" cy="1909763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123791" y="2765277"/>
            <a:ext cx="1940756" cy="685800"/>
          </a:xfrm>
          <a:prstGeom prst="roundRect">
            <a:avLst/>
          </a:prstGeom>
          <a:noFill/>
          <a:ln w="28575">
            <a:solidFill>
              <a:srgbClr val="F9321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5" name="Line 8"/>
          <p:cNvSpPr>
            <a:spLocks noChangeShapeType="1"/>
          </p:cNvSpPr>
          <p:nvPr/>
        </p:nvSpPr>
        <p:spPr bwMode="auto">
          <a:xfrm flipH="1">
            <a:off x="1943968" y="2523927"/>
            <a:ext cx="376386" cy="253926"/>
          </a:xfrm>
          <a:prstGeom prst="line">
            <a:avLst/>
          </a:prstGeom>
          <a:noFill/>
          <a:ln w="28575">
            <a:solidFill>
              <a:srgbClr val="F93211"/>
            </a:solidFill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9" name="AutoShape 12"/>
          <p:cNvSpPr>
            <a:spLocks noChangeArrowheads="1"/>
          </p:cNvSpPr>
          <p:nvPr/>
        </p:nvSpPr>
        <p:spPr bwMode="auto">
          <a:xfrm>
            <a:off x="413519" y="3699024"/>
            <a:ext cx="1314425" cy="64698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Список чертежей</a:t>
            </a:r>
          </a:p>
        </p:txBody>
      </p:sp>
      <p:sp>
        <p:nvSpPr>
          <p:cNvPr id="50" name="Oval 13"/>
          <p:cNvSpPr>
            <a:spLocks noChangeArrowheads="1"/>
          </p:cNvSpPr>
          <p:nvPr/>
        </p:nvSpPr>
        <p:spPr bwMode="auto">
          <a:xfrm>
            <a:off x="345257" y="3600599"/>
            <a:ext cx="228600" cy="22860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rgbClr val="F9321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sz="1400" b="1" dirty="0"/>
              <a:t>1</a:t>
            </a:r>
          </a:p>
        </p:txBody>
      </p:sp>
      <p:sp>
        <p:nvSpPr>
          <p:cNvPr id="55" name="AutoShape 18"/>
          <p:cNvSpPr>
            <a:spLocks noChangeArrowheads="1"/>
          </p:cNvSpPr>
          <p:nvPr/>
        </p:nvSpPr>
        <p:spPr bwMode="auto">
          <a:xfrm flipH="1">
            <a:off x="2952080" y="2592487"/>
            <a:ext cx="500608" cy="477788"/>
          </a:xfrm>
          <a:prstGeom prst="stripedRightArrow">
            <a:avLst/>
          </a:prstGeom>
          <a:gradFill rotWithShape="0">
            <a:gsLst>
              <a:gs pos="0">
                <a:schemeClr val="bg1">
                  <a:gamma/>
                  <a:shade val="46275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6" name="AutoShape 19"/>
          <p:cNvSpPr>
            <a:spLocks noChangeArrowheads="1"/>
          </p:cNvSpPr>
          <p:nvPr/>
        </p:nvSpPr>
        <p:spPr bwMode="auto">
          <a:xfrm>
            <a:off x="5337472" y="1363415"/>
            <a:ext cx="1143000" cy="533400"/>
          </a:xfrm>
          <a:prstGeom prst="flowChartMultidocumen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sz="1000" b="1">
                <a:solidFill>
                  <a:srgbClr val="002060"/>
                </a:solidFill>
                <a:latin typeface="Arial Narrow" pitchFamily="34" charset="0"/>
              </a:rPr>
              <a:t>Архивные дела</a:t>
            </a:r>
          </a:p>
        </p:txBody>
      </p:sp>
      <p:sp>
        <p:nvSpPr>
          <p:cNvPr id="57" name="AutoShape 20"/>
          <p:cNvSpPr>
            <a:spLocks noChangeArrowheads="1"/>
          </p:cNvSpPr>
          <p:nvPr/>
        </p:nvSpPr>
        <p:spPr bwMode="auto">
          <a:xfrm>
            <a:off x="7322764" y="1211015"/>
            <a:ext cx="914400" cy="838200"/>
          </a:xfrm>
          <a:prstGeom prst="flowChartDocumen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z="900" b="1">
              <a:solidFill>
                <a:srgbClr val="002060"/>
              </a:solidFill>
              <a:latin typeface="Arial Narrow" pitchFamily="34" charset="0"/>
            </a:endParaRPr>
          </a:p>
          <a:p>
            <a:pPr algn="l"/>
            <a:endParaRPr lang="ru-RU" sz="900" b="1">
              <a:solidFill>
                <a:srgbClr val="002060"/>
              </a:solidFill>
              <a:latin typeface="Arial Narrow" pitchFamily="34" charset="0"/>
            </a:endParaRPr>
          </a:p>
          <a:p>
            <a:pPr algn="l"/>
            <a:endParaRPr lang="ru-RU" sz="900" b="1">
              <a:solidFill>
                <a:srgbClr val="002060"/>
              </a:solidFill>
              <a:latin typeface="Arial Narrow" pitchFamily="34" charset="0"/>
            </a:endParaRPr>
          </a:p>
          <a:p>
            <a:pPr algn="l"/>
            <a:endParaRPr lang="ru-RU" sz="900" b="1">
              <a:solidFill>
                <a:srgbClr val="002060"/>
              </a:solidFill>
              <a:latin typeface="Arial Narrow" pitchFamily="34" charset="0"/>
            </a:endParaRPr>
          </a:p>
          <a:p>
            <a:pPr algn="l"/>
            <a:r>
              <a:rPr lang="ru-RU" sz="900" b="1">
                <a:solidFill>
                  <a:srgbClr val="002060"/>
                </a:solidFill>
                <a:latin typeface="Arial Narrow" pitchFamily="34" charset="0"/>
              </a:rPr>
              <a:t> Технический </a:t>
            </a:r>
          </a:p>
          <a:p>
            <a:pPr algn="l"/>
            <a:r>
              <a:rPr lang="ru-RU" sz="900" b="1">
                <a:solidFill>
                  <a:srgbClr val="002060"/>
                </a:solidFill>
                <a:latin typeface="Arial Narrow" pitchFamily="34" charset="0"/>
              </a:rPr>
              <a:t> документ</a:t>
            </a:r>
          </a:p>
        </p:txBody>
      </p:sp>
      <p:graphicFrame>
        <p:nvGraphicFramePr>
          <p:cNvPr id="75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789490"/>
              </p:ext>
            </p:extLst>
          </p:nvPr>
        </p:nvGraphicFramePr>
        <p:xfrm>
          <a:off x="7468814" y="1287215"/>
          <a:ext cx="615950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2" r:id="rId9" imgW="5418290" imgH="2682472" progId="Paint.Picture">
                  <p:embed/>
                </p:oleObj>
              </mc:Choice>
              <mc:Fallback>
                <p:oleObj r:id="rId9" imgW="5418290" imgH="2682472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8814" y="1287215"/>
                        <a:ext cx="615950" cy="349250"/>
                      </a:xfrm>
                      <a:prstGeom prst="rect">
                        <a:avLst/>
                      </a:prstGeom>
                      <a:gradFill rotWithShape="0">
                        <a:gsLst>
                          <a:gs pos="0">
                            <a:schemeClr val="bg1"/>
                          </a:gs>
                          <a:gs pos="100000">
                            <a:schemeClr val="bg1">
                              <a:gamma/>
                              <a:shade val="79608"/>
                              <a:invGamma/>
                            </a:schemeClr>
                          </a:gs>
                        </a:gsLst>
                        <a:lin ang="0" scaled="1"/>
                      </a:gra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17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AutoShape 22"/>
          <p:cNvSpPr>
            <a:spLocks noChangeArrowheads="1"/>
          </p:cNvSpPr>
          <p:nvPr/>
        </p:nvSpPr>
        <p:spPr bwMode="auto">
          <a:xfrm>
            <a:off x="6586760" y="1363415"/>
            <a:ext cx="685800" cy="381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rgbClr val="F9321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77" name="Picture 23" descr="Pic_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764" y="2201615"/>
            <a:ext cx="2971800" cy="2908300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46275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175">
            <a:solidFill>
              <a:schemeClr val="bg2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sp>
        <p:nvSpPr>
          <p:cNvPr id="78" name="Rectangle 24"/>
          <p:cNvSpPr>
            <a:spLocks noChangeArrowheads="1"/>
          </p:cNvSpPr>
          <p:nvPr/>
        </p:nvSpPr>
        <p:spPr bwMode="auto">
          <a:xfrm>
            <a:off x="7932364" y="4701541"/>
            <a:ext cx="1234633" cy="276999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85098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>
                <a:solidFill>
                  <a:srgbClr val="5F5F5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1200" b="1" dirty="0">
                <a:solidFill>
                  <a:srgbClr val="002060"/>
                </a:solidFill>
                <a:latin typeface="Arial Narrow" pitchFamily="34" charset="0"/>
              </a:rPr>
              <a:t>Акт передачи ТД</a:t>
            </a:r>
          </a:p>
        </p:txBody>
      </p:sp>
      <p:sp>
        <p:nvSpPr>
          <p:cNvPr id="80" name="AutoShape 26"/>
          <p:cNvSpPr>
            <a:spLocks noChangeArrowheads="1"/>
          </p:cNvSpPr>
          <p:nvPr/>
        </p:nvSpPr>
        <p:spPr bwMode="auto">
          <a:xfrm>
            <a:off x="5180583" y="4129485"/>
            <a:ext cx="2532009" cy="64698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85098"/>
                  <a:invGamma/>
                </a:schemeClr>
              </a:gs>
            </a:gsLst>
            <a:lin ang="0" scaled="1"/>
          </a:gradFill>
          <a:ln w="3175">
            <a:solidFill>
              <a:srgbClr val="5F5F5F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ru-RU" sz="16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Подготовка чертежей к сканированию</a:t>
            </a:r>
          </a:p>
        </p:txBody>
      </p:sp>
      <p:sp>
        <p:nvSpPr>
          <p:cNvPr id="81" name="Oval 27"/>
          <p:cNvSpPr>
            <a:spLocks noChangeArrowheads="1"/>
          </p:cNvSpPr>
          <p:nvPr/>
        </p:nvSpPr>
        <p:spPr bwMode="auto">
          <a:xfrm>
            <a:off x="5112320" y="4032647"/>
            <a:ext cx="228600" cy="22860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85098"/>
                  <a:invGamma/>
                </a:schemeClr>
              </a:gs>
            </a:gsLst>
            <a:lin ang="0" scaled="1"/>
          </a:gradFill>
          <a:ln w="3175">
            <a:solidFill>
              <a:srgbClr val="F9321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sz="1400" b="1"/>
              <a:t>3</a:t>
            </a:r>
          </a:p>
        </p:txBody>
      </p:sp>
      <p:sp>
        <p:nvSpPr>
          <p:cNvPr id="82" name="AutoShape 28"/>
          <p:cNvSpPr>
            <a:spLocks noChangeArrowheads="1"/>
          </p:cNvSpPr>
          <p:nvPr/>
        </p:nvSpPr>
        <p:spPr bwMode="auto">
          <a:xfrm rot="5400000">
            <a:off x="7703764" y="1973015"/>
            <a:ext cx="685800" cy="381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rgbClr val="F9321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3" name="AutoShape 29"/>
          <p:cNvSpPr>
            <a:spLocks/>
          </p:cNvSpPr>
          <p:nvPr/>
        </p:nvSpPr>
        <p:spPr bwMode="auto">
          <a:xfrm flipH="1">
            <a:off x="8770564" y="1063427"/>
            <a:ext cx="1219200" cy="468313"/>
          </a:xfrm>
          <a:prstGeom prst="borderCallout1">
            <a:avLst>
              <a:gd name="adj1" fmla="val 48810"/>
              <a:gd name="adj2" fmla="val 107053"/>
              <a:gd name="adj3" fmla="val 99426"/>
              <a:gd name="adj4" fmla="val 157921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ru-RU" sz="1200">
                <a:solidFill>
                  <a:srgbClr val="002060"/>
                </a:solidFill>
                <a:latin typeface="Century Gothic" pitchFamily="34" charset="0"/>
              </a:rPr>
              <a:t>Маркировка документов</a:t>
            </a:r>
          </a:p>
        </p:txBody>
      </p:sp>
      <p:pic>
        <p:nvPicPr>
          <p:cNvPr id="51" name="Picture 14" descr="Pic_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182" y="2474739"/>
            <a:ext cx="2118346" cy="292606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AutoShape 15"/>
          <p:cNvSpPr>
            <a:spLocks noChangeArrowheads="1"/>
          </p:cNvSpPr>
          <p:nvPr/>
        </p:nvSpPr>
        <p:spPr bwMode="auto">
          <a:xfrm>
            <a:off x="1746386" y="4489525"/>
            <a:ext cx="2069790" cy="64698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ru-RU" sz="16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Печать штрих-кодовых этикеток</a:t>
            </a:r>
          </a:p>
        </p:txBody>
      </p:sp>
      <p:sp>
        <p:nvSpPr>
          <p:cNvPr id="53" name="Oval 16"/>
          <p:cNvSpPr>
            <a:spLocks noChangeArrowheads="1"/>
          </p:cNvSpPr>
          <p:nvPr/>
        </p:nvSpPr>
        <p:spPr bwMode="auto">
          <a:xfrm>
            <a:off x="1663836" y="4392687"/>
            <a:ext cx="228600" cy="22860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79608"/>
                  <a:invGamma/>
                </a:schemeClr>
              </a:gs>
            </a:gsLst>
            <a:lin ang="0" scaled="1"/>
          </a:gradFill>
          <a:ln w="3175">
            <a:solidFill>
              <a:srgbClr val="F9321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sz="1400" b="1"/>
              <a:t>2</a:t>
            </a:r>
          </a:p>
        </p:txBody>
      </p:sp>
      <p:sp>
        <p:nvSpPr>
          <p:cNvPr id="54" name="AutoShape 17"/>
          <p:cNvSpPr>
            <a:spLocks noChangeArrowheads="1"/>
          </p:cNvSpPr>
          <p:nvPr/>
        </p:nvSpPr>
        <p:spPr bwMode="auto">
          <a:xfrm rot="13549940" flipH="1">
            <a:off x="1800841" y="3448542"/>
            <a:ext cx="765175" cy="195263"/>
          </a:xfrm>
          <a:prstGeom prst="curvedDownArrow">
            <a:avLst>
              <a:gd name="adj1" fmla="val 78374"/>
              <a:gd name="adj2" fmla="val 156748"/>
              <a:gd name="adj3" fmla="val 33333"/>
            </a:avLst>
          </a:prstGeom>
          <a:solidFill>
            <a:srgbClr val="F4EAC6"/>
          </a:solidFill>
          <a:ln w="3175">
            <a:solidFill>
              <a:srgbClr val="F9321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578963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</p:spTree>
    <p:extLst>
      <p:ext uri="{BB962C8B-B14F-4D97-AF65-F5344CB8AC3E}">
        <p14:creationId xmlns:p14="http://schemas.microsoft.com/office/powerpoint/2010/main" val="185054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5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750"/>
                            </p:stCondLst>
                            <p:childTnLst>
                              <p:par>
                                <p:cTn id="42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250"/>
                            </p:stCondLst>
                            <p:childTnLst>
                              <p:par>
                                <p:cTn id="4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5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250"/>
                            </p:stCondLst>
                            <p:childTnLst>
                              <p:par>
                                <p:cTn id="55" presetID="3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750"/>
                            </p:stCondLst>
                            <p:childTnLst>
                              <p:par>
                                <p:cTn id="5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250"/>
                            </p:stCondLst>
                            <p:childTnLst>
                              <p:par>
                                <p:cTn id="6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750"/>
                            </p:stCondLst>
                            <p:childTnLst>
                              <p:par>
                                <p:cTn id="6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250"/>
                            </p:stCondLst>
                            <p:childTnLst>
                              <p:par>
                                <p:cTn id="7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750"/>
                            </p:stCondLst>
                            <p:childTnLst>
                              <p:par>
                                <p:cTn id="7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250"/>
                            </p:stCondLst>
                            <p:childTnLst>
                              <p:par>
                                <p:cTn id="7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750"/>
                            </p:stCondLst>
                            <p:childTnLst>
                              <p:par>
                                <p:cTn id="8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250"/>
                            </p:stCondLst>
                            <p:childTnLst>
                              <p:par>
                                <p:cTn id="8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750"/>
                            </p:stCondLst>
                            <p:childTnLst>
                              <p:par>
                                <p:cTn id="9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250"/>
                            </p:stCondLst>
                            <p:childTnLst>
                              <p:par>
                                <p:cTn id="9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4" grpId="0" animBg="1"/>
      <p:bldP spid="45" grpId="0" animBg="1"/>
      <p:bldP spid="49" grpId="0" animBg="1" autoUpdateAnimBg="0"/>
      <p:bldP spid="50" grpId="0" animBg="1" autoUpdateAnimBg="0"/>
      <p:bldP spid="55" grpId="0" animBg="1"/>
      <p:bldP spid="56" grpId="0" animBg="1" autoUpdateAnimBg="0"/>
      <p:bldP spid="57" grpId="0" animBg="1" autoUpdateAnimBg="0"/>
      <p:bldP spid="76" grpId="0" animBg="1"/>
      <p:bldP spid="78" grpId="0" animBg="1" autoUpdateAnimBg="0"/>
      <p:bldP spid="80" grpId="0" animBg="1" autoUpdateAnimBg="0"/>
      <p:bldP spid="81" grpId="0" animBg="1" autoUpdateAnimBg="0"/>
      <p:bldP spid="82" grpId="0" animBg="1"/>
      <p:bldP spid="83" grpId="0" animBg="1" autoUpdateAnimBg="0"/>
      <p:bldP spid="52" grpId="0" animBg="1" autoUpdateAnimBg="0"/>
      <p:bldP spid="53" grpId="0" animBg="1" autoUpdateAnimBg="0"/>
      <p:bldP spid="5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Электронный архив технической документации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7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8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9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2" name="Группа 31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33" name="Picture 116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4" name="Прямая соединительная линия 33"/>
              <p:cNvCxnSpPr>
                <a:endCxn id="37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TextBox 35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825" y="2989511"/>
            <a:ext cx="2743200" cy="1908175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2353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825" y="1008311"/>
            <a:ext cx="2743200" cy="19097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" name="Rectangle 6"/>
          <p:cNvSpPr>
            <a:spLocks noChangeArrowheads="1"/>
          </p:cNvSpPr>
          <p:nvPr/>
        </p:nvSpPr>
        <p:spPr bwMode="auto">
          <a:xfrm>
            <a:off x="6150025" y="1617911"/>
            <a:ext cx="1676400" cy="685800"/>
          </a:xfrm>
          <a:prstGeom prst="rect">
            <a:avLst/>
          </a:prstGeom>
          <a:noFill/>
          <a:ln w="19050">
            <a:solidFill>
              <a:srgbClr val="F9321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chemeClr val="bg1">
                        <a:gamma/>
                        <a:shade val="82353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solidFill>
                <a:srgbClr val="002060"/>
              </a:solidFill>
            </a:endParaRPr>
          </a:p>
        </p:txBody>
      </p:sp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425" y="1008311"/>
            <a:ext cx="2743200" cy="19097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Line 8"/>
          <p:cNvSpPr>
            <a:spLocks noChangeShapeType="1"/>
          </p:cNvSpPr>
          <p:nvPr/>
        </p:nvSpPr>
        <p:spPr bwMode="auto">
          <a:xfrm flipH="1">
            <a:off x="7674025" y="1389311"/>
            <a:ext cx="533400" cy="457200"/>
          </a:xfrm>
          <a:prstGeom prst="line">
            <a:avLst/>
          </a:prstGeom>
          <a:noFill/>
          <a:ln w="28575">
            <a:solidFill>
              <a:srgbClr val="F93211"/>
            </a:solidFill>
            <a:round/>
            <a:headEnd type="none" w="sm" len="sm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61" name="Line 9"/>
          <p:cNvSpPr>
            <a:spLocks noChangeShapeType="1"/>
          </p:cNvSpPr>
          <p:nvPr/>
        </p:nvSpPr>
        <p:spPr bwMode="auto">
          <a:xfrm>
            <a:off x="4778425" y="1998911"/>
            <a:ext cx="2438400" cy="1981200"/>
          </a:xfrm>
          <a:prstGeom prst="line">
            <a:avLst/>
          </a:prstGeom>
          <a:noFill/>
          <a:ln w="28575">
            <a:solidFill>
              <a:srgbClr val="FF1D1D"/>
            </a:solidFill>
            <a:round/>
            <a:headEnd type="arrow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62" name="Rectangle 10"/>
          <p:cNvSpPr>
            <a:spLocks noChangeArrowheads="1"/>
          </p:cNvSpPr>
          <p:nvPr/>
        </p:nvSpPr>
        <p:spPr bwMode="auto">
          <a:xfrm>
            <a:off x="6850112" y="3903911"/>
            <a:ext cx="685800" cy="381000"/>
          </a:xfrm>
          <a:prstGeom prst="rect">
            <a:avLst/>
          </a:prstGeom>
          <a:noFill/>
          <a:ln w="28575">
            <a:solidFill>
              <a:srgbClr val="F9321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chemeClr val="bg1">
                        <a:gamma/>
                        <a:shade val="82353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63" name="Rectangle 11"/>
          <p:cNvSpPr>
            <a:spLocks noChangeArrowheads="1"/>
          </p:cNvSpPr>
          <p:nvPr/>
        </p:nvSpPr>
        <p:spPr bwMode="auto">
          <a:xfrm>
            <a:off x="8136656" y="2075111"/>
            <a:ext cx="1738313" cy="52322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94902"/>
                  <a:invGamma/>
                </a:schemeClr>
              </a:gs>
            </a:gsLst>
            <a:lin ang="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ru-RU" sz="1400" b="1">
                <a:solidFill>
                  <a:srgbClr val="002060"/>
                </a:solidFill>
                <a:latin typeface="Arial Narrow" pitchFamily="34" charset="0"/>
              </a:rPr>
              <a:t>Дерево поиска </a:t>
            </a:r>
            <a:r>
              <a:rPr lang="ru-RU" sz="1400">
                <a:solidFill>
                  <a:srgbClr val="002060"/>
                </a:solidFill>
                <a:latin typeface="Arial Narrow" pitchFamily="34" charset="0"/>
              </a:rPr>
              <a:t>«Электронный архив»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 bwMode="auto">
          <a:xfrm>
            <a:off x="7200552" y="4229507"/>
            <a:ext cx="2695575" cy="52322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92157"/>
                  <a:invGamma/>
                </a:schemeClr>
              </a:gs>
            </a:gsLst>
            <a:lin ang="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ru-RU" sz="1400" b="1">
                <a:solidFill>
                  <a:srgbClr val="002060"/>
                </a:solidFill>
                <a:latin typeface="Arial Narrow" pitchFamily="34" charset="0"/>
              </a:rPr>
              <a:t>Графическая база данных </a:t>
            </a:r>
            <a:r>
              <a:rPr lang="ru-RU" sz="1400">
                <a:solidFill>
                  <a:srgbClr val="002060"/>
                </a:solidFill>
                <a:latin typeface="Arial Narrow" pitchFamily="34" charset="0"/>
              </a:rPr>
              <a:t>«Размещение образов документов»</a:t>
            </a:r>
          </a:p>
        </p:txBody>
      </p:sp>
      <p:sp>
        <p:nvSpPr>
          <p:cNvPr id="65" name="Rectangle 13"/>
          <p:cNvSpPr>
            <a:spLocks noChangeArrowheads="1"/>
          </p:cNvSpPr>
          <p:nvPr/>
        </p:nvSpPr>
        <p:spPr bwMode="auto">
          <a:xfrm>
            <a:off x="3344912" y="1694111"/>
            <a:ext cx="2362200" cy="381000"/>
          </a:xfrm>
          <a:prstGeom prst="rect">
            <a:avLst/>
          </a:prstGeom>
          <a:noFill/>
          <a:ln w="28575">
            <a:solidFill>
              <a:srgbClr val="F9321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chemeClr val="bg1">
                        <a:gamma/>
                        <a:shade val="82353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solidFill>
                <a:srgbClr val="002060"/>
              </a:solidFill>
            </a:endParaRPr>
          </a:p>
        </p:txBody>
      </p:sp>
      <p:pic>
        <p:nvPicPr>
          <p:cNvPr id="66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125" y="1236911"/>
            <a:ext cx="2292350" cy="3222625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2353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AutoShape 15"/>
          <p:cNvSpPr>
            <a:spLocks noChangeArrowheads="1"/>
          </p:cNvSpPr>
          <p:nvPr/>
        </p:nvSpPr>
        <p:spPr bwMode="auto">
          <a:xfrm>
            <a:off x="4410125" y="1779836"/>
            <a:ext cx="1641475" cy="578882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bg1">
                  <a:gamma/>
                  <a:shade val="9215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92157"/>
                  <a:invGamma/>
                </a:schemeClr>
              </a:gs>
            </a:gsLst>
            <a:lin ang="0" scaled="1"/>
          </a:gradFill>
          <a:ln w="3175">
            <a:solidFill>
              <a:srgbClr val="FF1D1D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400" u="sng">
                <a:solidFill>
                  <a:srgbClr val="002060"/>
                </a:solidFill>
                <a:latin typeface="Arial Narrow" pitchFamily="34" charset="0"/>
              </a:rPr>
              <a:t>Электронная карточка документа</a:t>
            </a:r>
          </a:p>
        </p:txBody>
      </p:sp>
      <p:sp>
        <p:nvSpPr>
          <p:cNvPr id="68" name="AutoShape 16"/>
          <p:cNvSpPr>
            <a:spLocks noChangeArrowheads="1"/>
          </p:cNvSpPr>
          <p:nvPr/>
        </p:nvSpPr>
        <p:spPr bwMode="auto">
          <a:xfrm rot="13549940" flipH="1">
            <a:off x="4388693" y="2585493"/>
            <a:ext cx="765175" cy="195262"/>
          </a:xfrm>
          <a:prstGeom prst="curvedDownArrow">
            <a:avLst>
              <a:gd name="adj1" fmla="val 78374"/>
              <a:gd name="adj2" fmla="val 156748"/>
              <a:gd name="adj3" fmla="val 33333"/>
            </a:avLst>
          </a:prstGeom>
          <a:gradFill rotWithShape="0">
            <a:gsLst>
              <a:gs pos="0">
                <a:schemeClr val="bg1">
                  <a:gamma/>
                  <a:shade val="82353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rgbClr val="FF1D1D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578963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69" name="AutoShape 17"/>
          <p:cNvSpPr>
            <a:spLocks noChangeArrowheads="1"/>
          </p:cNvSpPr>
          <p:nvPr/>
        </p:nvSpPr>
        <p:spPr bwMode="auto">
          <a:xfrm rot="2749940" flipH="1">
            <a:off x="6703268" y="3655468"/>
            <a:ext cx="765175" cy="195262"/>
          </a:xfrm>
          <a:prstGeom prst="curvedDownArrow">
            <a:avLst>
              <a:gd name="adj1" fmla="val 78374"/>
              <a:gd name="adj2" fmla="val 156748"/>
              <a:gd name="adj3" fmla="val 33333"/>
            </a:avLst>
          </a:prstGeom>
          <a:gradFill rotWithShape="0">
            <a:gsLst>
              <a:gs pos="0">
                <a:schemeClr val="bg1">
                  <a:gamma/>
                  <a:shade val="82353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rgbClr val="FF1D1D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578963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70" name="Rectangle 18"/>
          <p:cNvSpPr>
            <a:spLocks noChangeArrowheads="1"/>
          </p:cNvSpPr>
          <p:nvPr/>
        </p:nvSpPr>
        <p:spPr bwMode="auto">
          <a:xfrm>
            <a:off x="1527225" y="2244974"/>
            <a:ext cx="2841625" cy="523220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92157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ru-RU" sz="1400" b="1">
                <a:solidFill>
                  <a:srgbClr val="002060"/>
                </a:solidFill>
                <a:latin typeface="Arial Narrow" pitchFamily="34" charset="0"/>
              </a:rPr>
              <a:t>Атрибутивная база данных </a:t>
            </a:r>
          </a:p>
          <a:p>
            <a:pPr algn="l"/>
            <a:r>
              <a:rPr lang="ru-RU" sz="1400">
                <a:solidFill>
                  <a:srgbClr val="002060"/>
                </a:solidFill>
                <a:latin typeface="Arial Narrow" pitchFamily="34" charset="0"/>
              </a:rPr>
              <a:t>«Электронные карточки документов»</a:t>
            </a:r>
          </a:p>
        </p:txBody>
      </p:sp>
      <p:pic>
        <p:nvPicPr>
          <p:cNvPr id="71" name="Picture 1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22" y="2880518"/>
            <a:ext cx="3208563" cy="222718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2353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Line 20"/>
          <p:cNvSpPr>
            <a:spLocks noChangeShapeType="1"/>
          </p:cNvSpPr>
          <p:nvPr/>
        </p:nvSpPr>
        <p:spPr bwMode="auto">
          <a:xfrm flipH="1">
            <a:off x="4966072" y="4056311"/>
            <a:ext cx="685800" cy="381000"/>
          </a:xfrm>
          <a:prstGeom prst="line">
            <a:avLst/>
          </a:prstGeom>
          <a:noFill/>
          <a:ln w="28575">
            <a:solidFill>
              <a:srgbClr val="F93211"/>
            </a:solidFill>
            <a:round/>
            <a:headEnd type="none" w="sm" len="sm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pic>
        <p:nvPicPr>
          <p:cNvPr id="73" name="Picture 2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60" y="3051969"/>
            <a:ext cx="3094112" cy="2320584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 22"/>
          <p:cNvSpPr>
            <a:spLocks noChangeArrowheads="1"/>
          </p:cNvSpPr>
          <p:nvPr/>
        </p:nvSpPr>
        <p:spPr bwMode="auto">
          <a:xfrm>
            <a:off x="1079872" y="3370511"/>
            <a:ext cx="2678113" cy="523220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92157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ru-RU" sz="1400" b="1">
                <a:solidFill>
                  <a:srgbClr val="002060"/>
                </a:solidFill>
                <a:latin typeface="Arial Narrow" pitchFamily="34" charset="0"/>
              </a:rPr>
              <a:t>Библиотека</a:t>
            </a:r>
          </a:p>
          <a:p>
            <a:pPr algn="l"/>
            <a:r>
              <a:rPr lang="ru-RU" sz="1400">
                <a:solidFill>
                  <a:srgbClr val="002060"/>
                </a:solidFill>
                <a:latin typeface="Arial Narrow" pitchFamily="34" charset="0"/>
              </a:rPr>
              <a:t>«Электронные образы документов»</a:t>
            </a:r>
          </a:p>
        </p:txBody>
      </p:sp>
    </p:spTree>
    <p:extLst>
      <p:ext uri="{BB962C8B-B14F-4D97-AF65-F5344CB8AC3E}">
        <p14:creationId xmlns:p14="http://schemas.microsoft.com/office/powerpoint/2010/main" val="230287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5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50"/>
                            </p:stCondLst>
                            <p:childTnLst>
                              <p:par>
                                <p:cTn id="4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75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500"/>
                            </p:stCondLst>
                            <p:childTnLst>
                              <p:par>
                                <p:cTn id="6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250"/>
                            </p:stCondLst>
                            <p:childTnLst>
                              <p:par>
                                <p:cTn id="6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000"/>
                            </p:stCondLst>
                            <p:childTnLst>
                              <p:par>
                                <p:cTn id="6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750"/>
                            </p:stCondLst>
                            <p:childTnLst>
                              <p:par>
                                <p:cTn id="7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500"/>
                            </p:stCondLst>
                            <p:childTnLst>
                              <p:par>
                                <p:cTn id="7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250"/>
                            </p:stCondLst>
                            <p:childTnLst>
                              <p:par>
                                <p:cTn id="8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60" grpId="0" animBg="1"/>
      <p:bldP spid="61" grpId="0" animBg="1"/>
      <p:bldP spid="62" grpId="0" animBg="1"/>
      <p:bldP spid="63" grpId="0" animBg="1" autoUpdateAnimBg="0"/>
      <p:bldP spid="64" grpId="0" animBg="1" autoUpdateAnimBg="0"/>
      <p:bldP spid="65" grpId="0" animBg="1"/>
      <p:bldP spid="67" grpId="0" animBg="1" autoUpdateAnimBg="0"/>
      <p:bldP spid="68" grpId="0" animBg="1"/>
      <p:bldP spid="69" grpId="0" animBg="1"/>
      <p:bldP spid="70" grpId="0" animBg="1" autoUpdateAnimBg="0"/>
      <p:bldP spid="72" grpId="0" animBg="1"/>
      <p:bldP spid="74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26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27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4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29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23" name="Picture 116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24" name="Прямая соединительная линия 23"/>
              <p:cNvCxnSpPr>
                <a:endCxn id="26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Box 24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2" b="1280"/>
          <a:stretch>
            <a:fillRect/>
          </a:stretch>
        </p:blipFill>
        <p:spPr bwMode="auto">
          <a:xfrm>
            <a:off x="1871662" y="936303"/>
            <a:ext cx="8208963" cy="425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2" y="1080319"/>
            <a:ext cx="3311525" cy="373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215776" y="1368351"/>
            <a:ext cx="3456384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Выбор страниц для печати</a:t>
            </a: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215776" y="1944415"/>
            <a:ext cx="3600400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Предварительный просмотр</a:t>
            </a:r>
          </a:p>
        </p:txBody>
      </p:sp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877" y="1984500"/>
            <a:ext cx="5378450" cy="286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6405077" y="2232150"/>
            <a:ext cx="2307643" cy="338554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EBEBEB"/>
              </a:gs>
            </a:gsLst>
            <a:lin ang="0" scaled="1"/>
          </a:gra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Отчет «ПЛАН БТИ»</a:t>
            </a:r>
          </a:p>
        </p:txBody>
      </p:sp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344" y="1152327"/>
            <a:ext cx="4554585" cy="4068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3456774" y="4608711"/>
            <a:ext cx="4247834" cy="338554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EBEBEB"/>
              </a:gs>
            </a:gsLst>
            <a:lin ang="0" scaled="1"/>
          </a:gra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Отчет «РАЗМЕЩЕНИЕ ПОДРАЗДЕЛЕНИЙ»</a:t>
            </a:r>
          </a:p>
        </p:txBody>
      </p:sp>
      <p:sp>
        <p:nvSpPr>
          <p:cNvPr id="31" name="Rectangle 3"/>
          <p:cNvSpPr>
            <a:spLocks noChangeArrowheads="1"/>
          </p:cNvSpPr>
          <p:nvPr/>
        </p:nvSpPr>
        <p:spPr bwMode="auto">
          <a:xfrm>
            <a:off x="2160239" y="476791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Формирование графических отчетов</a:t>
            </a:r>
          </a:p>
        </p:txBody>
      </p:sp>
    </p:spTree>
    <p:extLst>
      <p:ext uri="{BB962C8B-B14F-4D97-AF65-F5344CB8AC3E}">
        <p14:creationId xmlns:p14="http://schemas.microsoft.com/office/powerpoint/2010/main" val="38260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 autoUpdateAnimBg="0"/>
      <p:bldP spid="17" grpId="0" animBg="1" autoUpdateAnimBg="0"/>
      <p:bldP spid="22" grpId="0" animBg="1"/>
      <p:bldP spid="3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668" y="1008311"/>
            <a:ext cx="5796188" cy="3024336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9" name="Rectangle 5"/>
          <p:cNvSpPr>
            <a:spLocks noChangeArrowheads="1"/>
          </p:cNvSpPr>
          <p:nvPr/>
        </p:nvSpPr>
        <p:spPr bwMode="auto">
          <a:xfrm>
            <a:off x="4282898" y="1083221"/>
            <a:ext cx="2557614" cy="1077218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3529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Схема закрепления помещений за подразделениями 1-го уровня</a:t>
            </a: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890" y="1152327"/>
            <a:ext cx="6184959" cy="3191655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3571848" y="1227237"/>
            <a:ext cx="2692661" cy="1077218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3529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Схема закрепления помещений за подразделениями 2-го уровня</a:t>
            </a:r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227" y="1334695"/>
            <a:ext cx="6192565" cy="3233827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2" name="Rectangle 5"/>
          <p:cNvSpPr>
            <a:spLocks noChangeArrowheads="1"/>
          </p:cNvSpPr>
          <p:nvPr/>
        </p:nvSpPr>
        <p:spPr bwMode="auto">
          <a:xfrm>
            <a:off x="3312119" y="1440359"/>
            <a:ext cx="2809751" cy="338554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3529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Назначение помещений</a:t>
            </a:r>
          </a:p>
        </p:txBody>
      </p:sp>
      <p:pic>
        <p:nvPicPr>
          <p:cNvPr id="44" name="Рисунок 1" descr="image0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7" y="2059606"/>
            <a:ext cx="4968441" cy="2977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1793544" y="2325941"/>
            <a:ext cx="4182872" cy="338554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3529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Справка о размещении сотрудников</a:t>
            </a:r>
          </a:p>
        </p:txBody>
      </p:sp>
      <p:pic>
        <p:nvPicPr>
          <p:cNvPr id="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088" y="2808511"/>
            <a:ext cx="5161322" cy="2564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Rectangle 5"/>
          <p:cNvSpPr>
            <a:spLocks noChangeArrowheads="1"/>
          </p:cNvSpPr>
          <p:nvPr/>
        </p:nvSpPr>
        <p:spPr bwMode="auto">
          <a:xfrm>
            <a:off x="3238673" y="3098945"/>
            <a:ext cx="3025775" cy="338554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3529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3175">
            <a:solidFill>
              <a:srgbClr val="C00000"/>
            </a:solidFill>
            <a:miter lim="800000"/>
            <a:headEnd type="none" w="sm" len="sm"/>
            <a:tailEnd type="none" w="sm" len="sm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eaLnBrk="0" hangingPunct="0"/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Справка о подразделении</a:t>
            </a:r>
          </a:p>
        </p:txBody>
      </p:sp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143768" y="1071027"/>
            <a:ext cx="2304256" cy="9233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Разбиение помещений по подразделениям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476791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Подготовка и сохранение отчетов</a:t>
            </a:r>
            <a:endParaRPr lang="ru-RU" sz="2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51785" y="5033088"/>
            <a:ext cx="9741051" cy="727751"/>
            <a:chOff x="51785" y="5033088"/>
            <a:chExt cx="9741051" cy="727751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8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9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8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0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8424688" y="5033088"/>
              <a:ext cx="1368148" cy="727751"/>
              <a:chOff x="2664048" y="331082"/>
              <a:chExt cx="1368148" cy="727751"/>
            </a:xfrm>
          </p:grpSpPr>
          <p:pic>
            <p:nvPicPr>
              <p:cNvPr id="35" name="Picture 116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6" name="Прямая соединительная линия 35"/>
              <p:cNvCxnSpPr>
                <a:endCxn id="38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Box 36"/>
              <p:cNvSpPr txBox="1"/>
              <p:nvPr/>
            </p:nvSpPr>
            <p:spPr>
              <a:xfrm>
                <a:off x="2682278" y="751056"/>
                <a:ext cx="127791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ИГС-Здание</a:t>
                </a:r>
              </a:p>
            </p:txBody>
          </p:sp>
        </p:grpSp>
      </p:grpSp>
      <p:sp>
        <p:nvSpPr>
          <p:cNvPr id="27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ИГС-ЗДАНИЕ</a:t>
            </a:r>
          </a:p>
        </p:txBody>
      </p:sp>
    </p:spTree>
    <p:extLst>
      <p:ext uri="{BB962C8B-B14F-4D97-AF65-F5344CB8AC3E}">
        <p14:creationId xmlns:p14="http://schemas.microsoft.com/office/powerpoint/2010/main" val="72038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75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 autoUpdateAnimBg="0"/>
      <p:bldP spid="31" grpId="0" animBg="1" autoUpdateAnimBg="0"/>
      <p:bldP spid="42" grpId="0" animBg="1" autoUpdateAnimBg="0"/>
      <p:bldP spid="45" grpId="0" animBg="1" autoUpdateAnimBg="0"/>
      <p:bldP spid="48" grpId="0" animBg="1" autoUpdateAnimBg="0"/>
      <p:bldP spid="47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3"/>
          <p:cNvSpPr>
            <a:spLocks noChangeArrowheads="1"/>
          </p:cNvSpPr>
          <p:nvPr/>
        </p:nvSpPr>
        <p:spPr bwMode="auto">
          <a:xfrm>
            <a:off x="685664" y="3024535"/>
            <a:ext cx="6946936" cy="90486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Москва, Нижняя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Сыромятническая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ул., д.11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Тел.: +7 (495) 642-94-87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719832" y="1872407"/>
            <a:ext cx="7560840" cy="1075379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91840" y="2975828"/>
            <a:ext cx="7848376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/>
          </a:p>
        </p:txBody>
      </p:sp>
      <p:grpSp>
        <p:nvGrpSpPr>
          <p:cNvPr id="37" name="Группа 36"/>
          <p:cNvGrpSpPr/>
          <p:nvPr/>
        </p:nvGrpSpPr>
        <p:grpSpPr>
          <a:xfrm flipH="1">
            <a:off x="7272560" y="5112767"/>
            <a:ext cx="2689548" cy="608090"/>
            <a:chOff x="118516" y="5152749"/>
            <a:chExt cx="2689548" cy="608090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 flipH="1">
              <a:off x="197765" y="5488431"/>
              <a:ext cx="2369023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/>
              <a:endParaRPr lang="ru-RU" sz="1600" dirty="0"/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2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40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 err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pic>
        <p:nvPicPr>
          <p:cNvPr id="254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656" y="96069"/>
            <a:ext cx="2362200" cy="9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6" name="Группа 255"/>
          <p:cNvGrpSpPr/>
          <p:nvPr/>
        </p:nvGrpSpPr>
        <p:grpSpPr>
          <a:xfrm>
            <a:off x="5389582" y="2808511"/>
            <a:ext cx="4475266" cy="2755201"/>
            <a:chOff x="5407593" y="2717606"/>
            <a:chExt cx="4475266" cy="2755201"/>
          </a:xfrm>
        </p:grpSpPr>
        <p:grpSp>
          <p:nvGrpSpPr>
            <p:cNvPr id="257" name="Группа 256"/>
            <p:cNvGrpSpPr/>
            <p:nvPr/>
          </p:nvGrpSpPr>
          <p:grpSpPr>
            <a:xfrm>
              <a:off x="5407593" y="3820263"/>
              <a:ext cx="2369023" cy="1652544"/>
              <a:chOff x="5033494" y="2957436"/>
              <a:chExt cx="4769848" cy="2584646"/>
            </a:xfrm>
          </p:grpSpPr>
          <p:grpSp>
            <p:nvGrpSpPr>
              <p:cNvPr id="266" name="Группа 265"/>
              <p:cNvGrpSpPr/>
              <p:nvPr/>
            </p:nvGrpSpPr>
            <p:grpSpPr>
              <a:xfrm>
                <a:off x="5033494" y="2957436"/>
                <a:ext cx="4769848" cy="2402197"/>
                <a:chOff x="6396" y="-4"/>
                <a:chExt cx="9144000" cy="6858000"/>
              </a:xfrm>
            </p:grpSpPr>
            <p:grpSp>
              <p:nvGrpSpPr>
                <p:cNvPr id="275" name="Группа 274"/>
                <p:cNvGrpSpPr/>
                <p:nvPr/>
              </p:nvGrpSpPr>
              <p:grpSpPr>
                <a:xfrm>
                  <a:off x="6396" y="-4"/>
                  <a:ext cx="9144000" cy="6858000"/>
                  <a:chOff x="0" y="0"/>
                  <a:chExt cx="9144000" cy="6858000"/>
                </a:xfrm>
              </p:grpSpPr>
              <p:sp>
                <p:nvSpPr>
                  <p:cNvPr id="277" name="Прямоугольник 276"/>
                  <p:cNvSpPr/>
                  <p:nvPr/>
                </p:nvSpPr>
                <p:spPr>
                  <a:xfrm>
                    <a:off x="0" y="0"/>
                    <a:ext cx="9144000" cy="6858000"/>
                  </a:xfrm>
                  <a:prstGeom prst="rect">
                    <a:avLst/>
                  </a:prstGeom>
                  <a:gradFill flip="none" rotWithShape="1">
                    <a:gsLst>
                      <a:gs pos="3000">
                        <a:schemeClr val="bg1"/>
                      </a:gs>
                      <a:gs pos="100000">
                        <a:schemeClr val="accent1">
                          <a:lumMod val="20000"/>
                          <a:lumOff val="80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001">
                    <a:schemeClr val="lt2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78" name="Скругленный прямоугольник 277"/>
                  <p:cNvSpPr/>
                  <p:nvPr/>
                </p:nvSpPr>
                <p:spPr>
                  <a:xfrm>
                    <a:off x="0" y="1371593"/>
                    <a:ext cx="9144000" cy="4114807"/>
                  </a:xfrm>
                  <a:prstGeom prst="roundRect">
                    <a:avLst/>
                  </a:prstGeom>
                  <a:noFill/>
                  <a:ln w="12700">
                    <a:prstDash val="lg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pic>
              <p:nvPicPr>
                <p:cNvPr id="276" name="Picture 3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4320" y="457201"/>
                  <a:ext cx="6248399" cy="4686300"/>
                </a:xfrm>
                <a:prstGeom prst="rect">
                  <a:avLst/>
                </a:prstGeom>
                <a:gradFill rotWithShape="0">
                  <a:gsLst>
                    <a:gs pos="0">
                      <a:schemeClr val="bg1">
                        <a:gamma/>
                        <a:shade val="71373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pic>
            <p:nvPicPr>
              <p:cNvPr id="267" name="Picture 103" descr="C:\Users\MSudeykin\AppData\Local\Microsoft\Windows\Temporary Internet Files\Content.IE5\G8NI52G7\MC900433949[1]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5136324" y="4332281"/>
                <a:ext cx="1715860" cy="12098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8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6141" y="3787870"/>
                <a:ext cx="2793809" cy="14371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3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6141" y="3787870"/>
                <a:ext cx="2793809" cy="14371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4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6141" y="3787870"/>
                <a:ext cx="2793809" cy="14371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58" name="Группа 257"/>
            <p:cNvGrpSpPr/>
            <p:nvPr/>
          </p:nvGrpSpPr>
          <p:grpSpPr>
            <a:xfrm>
              <a:off x="7496626" y="2717606"/>
              <a:ext cx="2386233" cy="1533881"/>
              <a:chOff x="3928410" y="5508228"/>
              <a:chExt cx="1512168" cy="1080120"/>
            </a:xfrm>
          </p:grpSpPr>
          <p:sp>
            <p:nvSpPr>
              <p:cNvPr id="259" name="Прямоугольник 258"/>
              <p:cNvSpPr/>
              <p:nvPr/>
            </p:nvSpPr>
            <p:spPr>
              <a:xfrm>
                <a:off x="3928410" y="550822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0" name="Скругленный прямоугольник 259"/>
              <p:cNvSpPr/>
              <p:nvPr/>
            </p:nvSpPr>
            <p:spPr>
              <a:xfrm>
                <a:off x="3928410" y="572425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61" name="Picture 140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7559" y="5595515"/>
                <a:ext cx="1344179" cy="713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2" name="Picture 127" descr="C:\Users\MSudeykin\AppData\Local\Microsoft\Windows\Temporary Internet Files\Content.IE5\5OUFMT6P\MC900431642[1]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2040" y="6074691"/>
                <a:ext cx="450653" cy="4506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3" name="Picture 126" descr="C:\Users\MSudeykin\AppData\Local\Microsoft\Windows\Temporary Internet Files\Content.IE5\5RKM8DTQ\MC900434845[1]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0358" y="5517232"/>
                <a:ext cx="483730" cy="48373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4" name="Picture 120" descr="C:\Users\MSudeykin\AppData\Local\Microsoft\Windows\Temporary Internet Files\Content.IE5\8Z2MTNP7\MC900281005[1].wmf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55976" y="5847265"/>
                <a:ext cx="398822" cy="678079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5" name="Picture 127" descr="C:\Users\MSudeykin\AppData\Local\Microsoft\Windows\Temporary Internet Files\Content.IE5\5OUFMT6P\MC900431642[1]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1347" y="5554565"/>
                <a:ext cx="450653" cy="4506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10320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9461</TotalTime>
  <Words>707</Words>
  <Application>Microsoft Office PowerPoint</Application>
  <PresentationFormat>Произвольный</PresentationFormat>
  <Paragraphs>270</Paragraphs>
  <Slides>22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Arial Narrow</vt:lpstr>
      <vt:lpstr>Calibri</vt:lpstr>
      <vt:lpstr>Century Gothic</vt:lpstr>
      <vt:lpstr>Symbol</vt:lpstr>
      <vt:lpstr>Times New Roman</vt:lpstr>
      <vt:lpstr>Wingdings</vt:lpstr>
      <vt:lpstr>Тема Office</vt:lpstr>
      <vt:lpstr>Bitmap Image</vt:lpstr>
      <vt:lpstr>ИГС - 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ИГС-ЗДАНИЕ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И. Судейкин</dc:creator>
  <cp:lastModifiedBy>Михаил И. Судейкин</cp:lastModifiedBy>
  <cp:revision>1026</cp:revision>
  <cp:lastPrinted>2013-01-17T16:10:34Z</cp:lastPrinted>
  <dcterms:created xsi:type="dcterms:W3CDTF">2011-05-04T07:20:40Z</dcterms:created>
  <dcterms:modified xsi:type="dcterms:W3CDTF">2016-04-08T09:20:48Z</dcterms:modified>
</cp:coreProperties>
</file>