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801" r:id="rId2"/>
    <p:sldId id="810" r:id="rId3"/>
    <p:sldId id="811" r:id="rId4"/>
    <p:sldId id="812" r:id="rId5"/>
    <p:sldId id="814" r:id="rId6"/>
    <p:sldId id="813" r:id="rId7"/>
    <p:sldId id="815" r:id="rId8"/>
    <p:sldId id="841" r:id="rId9"/>
    <p:sldId id="847" r:id="rId10"/>
    <p:sldId id="850" r:id="rId11"/>
    <p:sldId id="840" r:id="rId12"/>
    <p:sldId id="842" r:id="rId13"/>
    <p:sldId id="843" r:id="rId14"/>
    <p:sldId id="817" r:id="rId15"/>
    <p:sldId id="818" r:id="rId16"/>
    <p:sldId id="827" r:id="rId17"/>
    <p:sldId id="852" r:id="rId18"/>
    <p:sldId id="844" r:id="rId19"/>
    <p:sldId id="819" r:id="rId20"/>
    <p:sldId id="710" r:id="rId21"/>
    <p:sldId id="851" r:id="rId22"/>
    <p:sldId id="699" r:id="rId23"/>
  </p:sldIdLst>
  <p:sldSz cx="10080625" cy="5761038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950">
          <p15:clr>
            <a:srgbClr val="A4A3A4"/>
          </p15:clr>
        </p15:guide>
        <p15:guide id="2" pos="32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1F4FF"/>
    <a:srgbClr val="6B9EDB"/>
    <a:srgbClr val="FAD986"/>
    <a:srgbClr val="00CC00"/>
    <a:srgbClr val="006600"/>
    <a:srgbClr val="008080"/>
    <a:srgbClr val="339933"/>
    <a:srgbClr val="FBC88F"/>
    <a:srgbClr val="FAD990"/>
    <a:srgbClr val="F9F7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461" autoAdjust="0"/>
    <p:restoredTop sz="99046" autoAdjust="0"/>
  </p:normalViewPr>
  <p:slideViewPr>
    <p:cSldViewPr showGuides="1">
      <p:cViewPr varScale="1">
        <p:scale>
          <a:sx n="50" d="100"/>
          <a:sy n="50" d="100"/>
        </p:scale>
        <p:origin x="48" y="638"/>
      </p:cViewPr>
      <p:guideLst>
        <p:guide orient="horz" pos="1950"/>
        <p:guide pos="32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-33749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9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432CAE-DCFC-4288-932A-51FCF5EFC596}" type="datetimeFigureOut">
              <a:rPr lang="ru-RU" smtClean="0"/>
              <a:t>08.04.2016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41288" y="744538"/>
            <a:ext cx="65151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DAA03D-9441-4370-8387-FC028FC8E7B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59939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6050" y="1789658"/>
            <a:ext cx="8568531" cy="123488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12094" y="3264588"/>
            <a:ext cx="7056438" cy="147226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56ED4-A1F5-4E89-9A62-C07A8F27A520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1805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ADC37-7344-4382-B947-DB4E41242EB4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2944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6303" y="3702001"/>
            <a:ext cx="8568531" cy="11442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96303" y="2441776"/>
            <a:ext cx="8568531" cy="12602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8267-0A11-4927-B379-7CD9455D2530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1362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04031" y="1344244"/>
            <a:ext cx="4452276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24318" y="1344244"/>
            <a:ext cx="4452276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9F767-7470-40A9-9105-B963B0B6302A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4484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4031" y="1289566"/>
            <a:ext cx="445402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4031" y="1826997"/>
            <a:ext cx="4454027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120818" y="1289566"/>
            <a:ext cx="4455776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120818" y="1826997"/>
            <a:ext cx="4455776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B4249-7FE6-436B-8BCA-3F6F42154537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7706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CDAE5-9248-4ED7-97D3-EA8E927FCAC6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243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BA3EC-CD31-4103-9037-4E7892A6A006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0552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032" y="229375"/>
            <a:ext cx="3316456" cy="9761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41248" y="229376"/>
            <a:ext cx="5635349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4032" y="1205552"/>
            <a:ext cx="3316456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176E4-E7E4-4490-A038-A7022FD8D72A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411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5876" y="4032727"/>
            <a:ext cx="6048375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75876" y="514761"/>
            <a:ext cx="6048375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75876" y="4508813"/>
            <a:ext cx="6048375" cy="67612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A842A-2BCE-46F8-B784-B9FC51C33793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971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6CFCC-2EC6-48B2-859F-A4FAA24F4337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4150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08456" y="230709"/>
            <a:ext cx="2268141" cy="491555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4034" y="230709"/>
            <a:ext cx="6636411" cy="491555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079FC-C7FA-4643-BB9B-D7A60CD707B4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079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034" y="230710"/>
            <a:ext cx="9072563" cy="9601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4034" y="1344244"/>
            <a:ext cx="9072563" cy="38020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04031" y="5339629"/>
            <a:ext cx="2352146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318C8D-3446-4D9E-AC15-CF40D7052735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444214" y="5339629"/>
            <a:ext cx="319219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224448" y="5339629"/>
            <a:ext cx="2352146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2522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13" Type="http://schemas.openxmlformats.org/officeDocument/2006/relationships/image" Target="../media/image11.wmf"/><Relationship Id="rId18" Type="http://schemas.openxmlformats.org/officeDocument/2006/relationships/image" Target="../media/image16.jpeg"/><Relationship Id="rId3" Type="http://schemas.openxmlformats.org/officeDocument/2006/relationships/image" Target="../media/image1.png"/><Relationship Id="rId21" Type="http://schemas.openxmlformats.org/officeDocument/2006/relationships/image" Target="../media/image19.jpeg"/><Relationship Id="rId7" Type="http://schemas.openxmlformats.org/officeDocument/2006/relationships/image" Target="../media/image5.png"/><Relationship Id="rId12" Type="http://schemas.openxmlformats.org/officeDocument/2006/relationships/image" Target="../media/image10.wmf"/><Relationship Id="rId17" Type="http://schemas.openxmlformats.org/officeDocument/2006/relationships/image" Target="../media/image15.jpeg"/><Relationship Id="rId25" Type="http://schemas.openxmlformats.org/officeDocument/2006/relationships/image" Target="../media/image23.jpeg"/><Relationship Id="rId2" Type="http://schemas.openxmlformats.org/officeDocument/2006/relationships/hyperlink" Target="http://www.ermasoft.ru/" TargetMode="External"/><Relationship Id="rId16" Type="http://schemas.openxmlformats.org/officeDocument/2006/relationships/image" Target="../media/image14.jpeg"/><Relationship Id="rId20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wmf"/><Relationship Id="rId11" Type="http://schemas.openxmlformats.org/officeDocument/2006/relationships/image" Target="../media/image9.jpeg"/><Relationship Id="rId24" Type="http://schemas.openxmlformats.org/officeDocument/2006/relationships/image" Target="../media/image22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wmf"/><Relationship Id="rId14" Type="http://schemas.openxmlformats.org/officeDocument/2006/relationships/image" Target="../media/image12.png"/><Relationship Id="rId22" Type="http://schemas.openxmlformats.org/officeDocument/2006/relationships/image" Target="../media/image2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gif"/><Relationship Id="rId13" Type="http://schemas.openxmlformats.org/officeDocument/2006/relationships/image" Target="../media/image35.png"/><Relationship Id="rId18" Type="http://schemas.openxmlformats.org/officeDocument/2006/relationships/image" Target="../media/image40.gif"/><Relationship Id="rId26" Type="http://schemas.microsoft.com/office/2007/relationships/hdphoto" Target="../media/hdphoto1.wdp"/><Relationship Id="rId39" Type="http://schemas.microsoft.com/office/2007/relationships/hdphoto" Target="../media/hdphoto4.wdp"/><Relationship Id="rId3" Type="http://schemas.openxmlformats.org/officeDocument/2006/relationships/image" Target="../media/image25.jpeg"/><Relationship Id="rId21" Type="http://schemas.openxmlformats.org/officeDocument/2006/relationships/image" Target="../media/image11.wmf"/><Relationship Id="rId34" Type="http://schemas.openxmlformats.org/officeDocument/2006/relationships/image" Target="../media/image1.png"/><Relationship Id="rId42" Type="http://schemas.openxmlformats.org/officeDocument/2006/relationships/image" Target="../media/image53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17" Type="http://schemas.openxmlformats.org/officeDocument/2006/relationships/image" Target="../media/image39.jpeg"/><Relationship Id="rId25" Type="http://schemas.openxmlformats.org/officeDocument/2006/relationships/image" Target="../media/image45.png"/><Relationship Id="rId33" Type="http://schemas.openxmlformats.org/officeDocument/2006/relationships/image" Target="../media/image49.jpeg"/><Relationship Id="rId38" Type="http://schemas.openxmlformats.org/officeDocument/2006/relationships/image" Target="../media/image51.png"/><Relationship Id="rId2" Type="http://schemas.openxmlformats.org/officeDocument/2006/relationships/image" Target="../media/image24.png"/><Relationship Id="rId16" Type="http://schemas.openxmlformats.org/officeDocument/2006/relationships/image" Target="../media/image38.png"/><Relationship Id="rId20" Type="http://schemas.openxmlformats.org/officeDocument/2006/relationships/image" Target="../media/image10.wmf"/><Relationship Id="rId29" Type="http://schemas.openxmlformats.org/officeDocument/2006/relationships/image" Target="../media/image6.wmf"/><Relationship Id="rId41" Type="http://schemas.microsoft.com/office/2007/relationships/hdphoto" Target="../media/hdphoto5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24" Type="http://schemas.openxmlformats.org/officeDocument/2006/relationships/image" Target="../media/image44.wmf"/><Relationship Id="rId32" Type="http://schemas.openxmlformats.org/officeDocument/2006/relationships/image" Target="../media/image48.png"/><Relationship Id="rId37" Type="http://schemas.microsoft.com/office/2007/relationships/hdphoto" Target="../media/hdphoto3.wdp"/><Relationship Id="rId40" Type="http://schemas.openxmlformats.org/officeDocument/2006/relationships/image" Target="../media/image52.png"/><Relationship Id="rId5" Type="http://schemas.openxmlformats.org/officeDocument/2006/relationships/image" Target="../media/image27.png"/><Relationship Id="rId15" Type="http://schemas.openxmlformats.org/officeDocument/2006/relationships/image" Target="../media/image37.png"/><Relationship Id="rId23" Type="http://schemas.openxmlformats.org/officeDocument/2006/relationships/image" Target="../media/image43.png"/><Relationship Id="rId28" Type="http://schemas.microsoft.com/office/2007/relationships/hdphoto" Target="../media/hdphoto2.wdp"/><Relationship Id="rId36" Type="http://schemas.openxmlformats.org/officeDocument/2006/relationships/image" Target="../media/image50.png"/><Relationship Id="rId10" Type="http://schemas.openxmlformats.org/officeDocument/2006/relationships/image" Target="../media/image32.png"/><Relationship Id="rId19" Type="http://schemas.openxmlformats.org/officeDocument/2006/relationships/image" Target="../media/image41.png"/><Relationship Id="rId31" Type="http://schemas.openxmlformats.org/officeDocument/2006/relationships/image" Target="../media/image47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Relationship Id="rId14" Type="http://schemas.openxmlformats.org/officeDocument/2006/relationships/image" Target="../media/image36.png"/><Relationship Id="rId22" Type="http://schemas.openxmlformats.org/officeDocument/2006/relationships/image" Target="../media/image42.png"/><Relationship Id="rId27" Type="http://schemas.openxmlformats.org/officeDocument/2006/relationships/image" Target="../media/image46.png"/><Relationship Id="rId30" Type="http://schemas.openxmlformats.org/officeDocument/2006/relationships/image" Target="../media/image4.wmf"/><Relationship Id="rId35" Type="http://schemas.openxmlformats.org/officeDocument/2006/relationships/hyperlink" Target="http://www.ermasoft.ru/" TargetMode="External"/><Relationship Id="rId43" Type="http://schemas.openxmlformats.org/officeDocument/2006/relationships/image" Target="../media/image5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hyperlink" Target="http://www.ermasoft.ru/" TargetMode="External"/><Relationship Id="rId7" Type="http://schemas.openxmlformats.org/officeDocument/2006/relationships/image" Target="../media/image5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microsoft.com/office/2007/relationships/hdphoto" Target="../media/hdphoto3.wdp"/><Relationship Id="rId4" Type="http://schemas.openxmlformats.org/officeDocument/2006/relationships/image" Target="../media/image50.png"/><Relationship Id="rId9" Type="http://schemas.openxmlformats.org/officeDocument/2006/relationships/image" Target="../media/image11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63.png"/><Relationship Id="rId3" Type="http://schemas.openxmlformats.org/officeDocument/2006/relationships/image" Target="../media/image59.jpeg"/><Relationship Id="rId7" Type="http://schemas.openxmlformats.org/officeDocument/2006/relationships/hyperlink" Target="http://www.ermasoft.ru/" TargetMode="External"/><Relationship Id="rId12" Type="http://schemas.openxmlformats.org/officeDocument/2006/relationships/image" Target="../media/image62.png"/><Relationship Id="rId2" Type="http://schemas.openxmlformats.org/officeDocument/2006/relationships/image" Target="../media/image58.jpeg"/><Relationship Id="rId16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11" Type="http://schemas.openxmlformats.org/officeDocument/2006/relationships/image" Target="../media/image61.jpeg"/><Relationship Id="rId5" Type="http://schemas.openxmlformats.org/officeDocument/2006/relationships/image" Target="../media/image60.png"/><Relationship Id="rId15" Type="http://schemas.openxmlformats.org/officeDocument/2006/relationships/image" Target="../media/image65.png"/><Relationship Id="rId10" Type="http://schemas.openxmlformats.org/officeDocument/2006/relationships/image" Target="../media/image40.gif"/><Relationship Id="rId4" Type="http://schemas.microsoft.com/office/2007/relationships/hdphoto" Target="../media/hdphoto6.wdp"/><Relationship Id="rId9" Type="http://schemas.microsoft.com/office/2007/relationships/hdphoto" Target="../media/hdphoto3.wdp"/><Relationship Id="rId14" Type="http://schemas.openxmlformats.org/officeDocument/2006/relationships/image" Target="../media/image6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image" Target="../media/image74.png"/><Relationship Id="rId18" Type="http://schemas.openxmlformats.org/officeDocument/2006/relationships/image" Target="../media/image79.png"/><Relationship Id="rId3" Type="http://schemas.openxmlformats.org/officeDocument/2006/relationships/hyperlink" Target="http://www.ermasoft.ru/" TargetMode="External"/><Relationship Id="rId7" Type="http://schemas.openxmlformats.org/officeDocument/2006/relationships/image" Target="../media/image68.png"/><Relationship Id="rId12" Type="http://schemas.openxmlformats.org/officeDocument/2006/relationships/image" Target="../media/image73.png"/><Relationship Id="rId17" Type="http://schemas.openxmlformats.org/officeDocument/2006/relationships/image" Target="../media/image78.png"/><Relationship Id="rId2" Type="http://schemas.openxmlformats.org/officeDocument/2006/relationships/image" Target="../media/image1.png"/><Relationship Id="rId16" Type="http://schemas.openxmlformats.org/officeDocument/2006/relationships/image" Target="../media/image7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png"/><Relationship Id="rId11" Type="http://schemas.openxmlformats.org/officeDocument/2006/relationships/image" Target="../media/image72.png"/><Relationship Id="rId5" Type="http://schemas.microsoft.com/office/2007/relationships/hdphoto" Target="../media/hdphoto3.wdp"/><Relationship Id="rId15" Type="http://schemas.openxmlformats.org/officeDocument/2006/relationships/image" Target="../media/image76.png"/><Relationship Id="rId10" Type="http://schemas.openxmlformats.org/officeDocument/2006/relationships/image" Target="../media/image71.png"/><Relationship Id="rId4" Type="http://schemas.openxmlformats.org/officeDocument/2006/relationships/image" Target="../media/image50.png"/><Relationship Id="rId9" Type="http://schemas.openxmlformats.org/officeDocument/2006/relationships/image" Target="../media/image70.png"/><Relationship Id="rId14" Type="http://schemas.openxmlformats.org/officeDocument/2006/relationships/image" Target="../media/image7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3" Type="http://schemas.openxmlformats.org/officeDocument/2006/relationships/hyperlink" Target="http://www.ermasoft.ru/" TargetMode="External"/><Relationship Id="rId7" Type="http://schemas.openxmlformats.org/officeDocument/2006/relationships/image" Target="../media/image8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png"/><Relationship Id="rId11" Type="http://schemas.openxmlformats.org/officeDocument/2006/relationships/image" Target="../media/image40.gif"/><Relationship Id="rId5" Type="http://schemas.microsoft.com/office/2007/relationships/hdphoto" Target="../media/hdphoto3.wdp"/><Relationship Id="rId10" Type="http://schemas.openxmlformats.org/officeDocument/2006/relationships/image" Target="../media/image84.png"/><Relationship Id="rId4" Type="http://schemas.openxmlformats.org/officeDocument/2006/relationships/image" Target="../media/image50.png"/><Relationship Id="rId9" Type="http://schemas.openxmlformats.org/officeDocument/2006/relationships/image" Target="../media/image8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3" Type="http://schemas.openxmlformats.org/officeDocument/2006/relationships/image" Target="cid:image003.png@01D0B36C.0FE9E110" TargetMode="External"/><Relationship Id="rId7" Type="http://schemas.microsoft.com/office/2007/relationships/hdphoto" Target="../media/hdphoto3.wdp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11" Type="http://schemas.openxmlformats.org/officeDocument/2006/relationships/image" Target="cid:image004.png@01D0B372.0C71C290" TargetMode="External"/><Relationship Id="rId5" Type="http://schemas.openxmlformats.org/officeDocument/2006/relationships/hyperlink" Target="http://www.ermasoft.ru/" TargetMode="External"/><Relationship Id="rId10" Type="http://schemas.openxmlformats.org/officeDocument/2006/relationships/image" Target="../media/image87.png"/><Relationship Id="rId4" Type="http://schemas.openxmlformats.org/officeDocument/2006/relationships/image" Target="../media/image1.png"/><Relationship Id="rId9" Type="http://schemas.openxmlformats.org/officeDocument/2006/relationships/image" Target="cid:image002.png@01D0B36C.0FE9E110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rmasoft.ru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png"/><Relationship Id="rId5" Type="http://schemas.microsoft.com/office/2007/relationships/hdphoto" Target="../media/hdphoto3.wdp"/><Relationship Id="rId4" Type="http://schemas.openxmlformats.org/officeDocument/2006/relationships/image" Target="../media/image5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13" Type="http://schemas.openxmlformats.org/officeDocument/2006/relationships/image" Target="../media/image96.png"/><Relationship Id="rId18" Type="http://schemas.openxmlformats.org/officeDocument/2006/relationships/image" Target="../media/image101.png"/><Relationship Id="rId3" Type="http://schemas.openxmlformats.org/officeDocument/2006/relationships/image" Target="../media/image1.png"/><Relationship Id="rId21" Type="http://schemas.openxmlformats.org/officeDocument/2006/relationships/oleObject" Target="../embeddings/oleObject1.bin"/><Relationship Id="rId7" Type="http://schemas.openxmlformats.org/officeDocument/2006/relationships/image" Target="../media/image90.png"/><Relationship Id="rId12" Type="http://schemas.openxmlformats.org/officeDocument/2006/relationships/image" Target="../media/image95.png"/><Relationship Id="rId17" Type="http://schemas.openxmlformats.org/officeDocument/2006/relationships/image" Target="../media/image100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99.png"/><Relationship Id="rId20" Type="http://schemas.openxmlformats.org/officeDocument/2006/relationships/image" Target="../media/image103.png"/><Relationship Id="rId1" Type="http://schemas.openxmlformats.org/officeDocument/2006/relationships/vmlDrawing" Target="../drawings/vmlDrawing1.vml"/><Relationship Id="rId6" Type="http://schemas.microsoft.com/office/2007/relationships/hdphoto" Target="../media/hdphoto3.wdp"/><Relationship Id="rId11" Type="http://schemas.openxmlformats.org/officeDocument/2006/relationships/image" Target="../media/image94.png"/><Relationship Id="rId5" Type="http://schemas.openxmlformats.org/officeDocument/2006/relationships/image" Target="../media/image50.png"/><Relationship Id="rId15" Type="http://schemas.openxmlformats.org/officeDocument/2006/relationships/image" Target="../media/image98.png"/><Relationship Id="rId10" Type="http://schemas.openxmlformats.org/officeDocument/2006/relationships/image" Target="../media/image93.png"/><Relationship Id="rId19" Type="http://schemas.openxmlformats.org/officeDocument/2006/relationships/image" Target="../media/image102.png"/><Relationship Id="rId4" Type="http://schemas.openxmlformats.org/officeDocument/2006/relationships/hyperlink" Target="http://www.ermasoft.ru/" TargetMode="External"/><Relationship Id="rId9" Type="http://schemas.openxmlformats.org/officeDocument/2006/relationships/image" Target="../media/image92.png"/><Relationship Id="rId14" Type="http://schemas.openxmlformats.org/officeDocument/2006/relationships/image" Target="../media/image97.png"/><Relationship Id="rId22" Type="http://schemas.openxmlformats.org/officeDocument/2006/relationships/image" Target="../media/image8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rmasoft.ru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4.png"/><Relationship Id="rId5" Type="http://schemas.microsoft.com/office/2007/relationships/hdphoto" Target="../media/hdphoto3.wdp"/><Relationship Id="rId4" Type="http://schemas.openxmlformats.org/officeDocument/2006/relationships/image" Target="../media/image5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gif"/><Relationship Id="rId3" Type="http://schemas.openxmlformats.org/officeDocument/2006/relationships/hyperlink" Target="http://www.ermasoft.ru/" TargetMode="External"/><Relationship Id="rId7" Type="http://schemas.openxmlformats.org/officeDocument/2006/relationships/image" Target="../media/image10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5.png"/><Relationship Id="rId5" Type="http://schemas.microsoft.com/office/2007/relationships/hdphoto" Target="../media/hdphoto3.wdp"/><Relationship Id="rId4" Type="http://schemas.openxmlformats.org/officeDocument/2006/relationships/image" Target="../media/image5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rmasoft.ru/" TargetMode="External"/><Relationship Id="rId7" Type="http://schemas.openxmlformats.org/officeDocument/2006/relationships/image" Target="../media/image10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gif"/><Relationship Id="rId5" Type="http://schemas.microsoft.com/office/2007/relationships/hdphoto" Target="../media/hdphoto3.wdp"/><Relationship Id="rId4" Type="http://schemas.openxmlformats.org/officeDocument/2006/relationships/image" Target="../media/image5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png"/><Relationship Id="rId13" Type="http://schemas.openxmlformats.org/officeDocument/2006/relationships/image" Target="../media/image114.png"/><Relationship Id="rId18" Type="http://schemas.openxmlformats.org/officeDocument/2006/relationships/image" Target="../media/image107.png"/><Relationship Id="rId3" Type="http://schemas.openxmlformats.org/officeDocument/2006/relationships/hyperlink" Target="http://www.ermasoft.ru/" TargetMode="External"/><Relationship Id="rId7" Type="http://schemas.openxmlformats.org/officeDocument/2006/relationships/image" Target="../media/image108.png"/><Relationship Id="rId12" Type="http://schemas.openxmlformats.org/officeDocument/2006/relationships/image" Target="../media/image113.png"/><Relationship Id="rId17" Type="http://schemas.openxmlformats.org/officeDocument/2006/relationships/image" Target="../media/image117.png"/><Relationship Id="rId2" Type="http://schemas.openxmlformats.org/officeDocument/2006/relationships/image" Target="../media/image1.png"/><Relationship Id="rId16" Type="http://schemas.openxmlformats.org/officeDocument/2006/relationships/image" Target="../media/image1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gif"/><Relationship Id="rId11" Type="http://schemas.openxmlformats.org/officeDocument/2006/relationships/image" Target="../media/image112.png"/><Relationship Id="rId5" Type="http://schemas.microsoft.com/office/2007/relationships/hdphoto" Target="../media/hdphoto3.wdp"/><Relationship Id="rId15" Type="http://schemas.openxmlformats.org/officeDocument/2006/relationships/image" Target="../media/image115.jpeg"/><Relationship Id="rId10" Type="http://schemas.openxmlformats.org/officeDocument/2006/relationships/image" Target="../media/image111.png"/><Relationship Id="rId19" Type="http://schemas.openxmlformats.org/officeDocument/2006/relationships/image" Target="../media/image118.png"/><Relationship Id="rId4" Type="http://schemas.openxmlformats.org/officeDocument/2006/relationships/image" Target="../media/image50.png"/><Relationship Id="rId9" Type="http://schemas.openxmlformats.org/officeDocument/2006/relationships/image" Target="../media/image110.png"/><Relationship Id="rId14" Type="http://schemas.openxmlformats.org/officeDocument/2006/relationships/hyperlink" Target="http://www.mvideo.ru/Pdb/naushniki_dlya_kompyutera_genius_hs-04b_50032786b.jpg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rmasoft.ru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9.png"/><Relationship Id="rId5" Type="http://schemas.microsoft.com/office/2007/relationships/hdphoto" Target="../media/hdphoto3.wdp"/><Relationship Id="rId4" Type="http://schemas.openxmlformats.org/officeDocument/2006/relationships/image" Target="../media/image5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rmasoft.ru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0.png"/><Relationship Id="rId5" Type="http://schemas.microsoft.com/office/2007/relationships/hdphoto" Target="../media/hdphoto3.wdp"/><Relationship Id="rId4" Type="http://schemas.openxmlformats.org/officeDocument/2006/relationships/image" Target="../media/image5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png"/><Relationship Id="rId3" Type="http://schemas.openxmlformats.org/officeDocument/2006/relationships/hyperlink" Target="http://www.ermasoft.ru/" TargetMode="External"/><Relationship Id="rId7" Type="http://schemas.openxmlformats.org/officeDocument/2006/relationships/image" Target="../media/image40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1.png"/><Relationship Id="rId5" Type="http://schemas.microsoft.com/office/2007/relationships/hdphoto" Target="../media/hdphoto3.wdp"/><Relationship Id="rId4" Type="http://schemas.openxmlformats.org/officeDocument/2006/relationships/image" Target="../media/image50.png"/><Relationship Id="rId9" Type="http://schemas.openxmlformats.org/officeDocument/2006/relationships/image" Target="../media/image1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rmasoft.ru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microsoft.com/office/2007/relationships/hdphoto" Target="../media/hdphoto3.wdp"/><Relationship Id="rId4" Type="http://schemas.openxmlformats.org/officeDocument/2006/relationships/image" Target="../media/image5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50.png"/><Relationship Id="rId4" Type="http://schemas.openxmlformats.org/officeDocument/2006/relationships/hyperlink" Target="http://www.ermasoft.ru/" TargetMode="Externa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6.png"/><Relationship Id="rId3" Type="http://schemas.openxmlformats.org/officeDocument/2006/relationships/hyperlink" Target="http://www.ermasoft.ru/" TargetMode="External"/><Relationship Id="rId7" Type="http://schemas.openxmlformats.org/officeDocument/2006/relationships/image" Target="../media/image125.png"/><Relationship Id="rId12" Type="http://schemas.openxmlformats.org/officeDocument/2006/relationships/image" Target="../media/image1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4.png"/><Relationship Id="rId11" Type="http://schemas.openxmlformats.org/officeDocument/2006/relationships/image" Target="../media/image129.png"/><Relationship Id="rId5" Type="http://schemas.microsoft.com/office/2007/relationships/hdphoto" Target="../media/hdphoto3.wdp"/><Relationship Id="rId10" Type="http://schemas.openxmlformats.org/officeDocument/2006/relationships/image" Target="../media/image128.png"/><Relationship Id="rId4" Type="http://schemas.openxmlformats.org/officeDocument/2006/relationships/image" Target="../media/image50.png"/><Relationship Id="rId9" Type="http://schemas.openxmlformats.org/officeDocument/2006/relationships/image" Target="../media/image127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135.png"/><Relationship Id="rId18" Type="http://schemas.openxmlformats.org/officeDocument/2006/relationships/image" Target="../media/image11.wmf"/><Relationship Id="rId26" Type="http://schemas.openxmlformats.org/officeDocument/2006/relationships/image" Target="../media/image142.png"/><Relationship Id="rId39" Type="http://schemas.openxmlformats.org/officeDocument/2006/relationships/image" Target="../media/image37.png"/><Relationship Id="rId3" Type="http://schemas.openxmlformats.org/officeDocument/2006/relationships/image" Target="cid:image001.png@01D03EF9.45FCF950" TargetMode="External"/><Relationship Id="rId21" Type="http://schemas.openxmlformats.org/officeDocument/2006/relationships/image" Target="../media/image7.wmf"/><Relationship Id="rId34" Type="http://schemas.openxmlformats.org/officeDocument/2006/relationships/image" Target="../media/image32.png"/><Relationship Id="rId7" Type="http://schemas.openxmlformats.org/officeDocument/2006/relationships/hyperlink" Target="http://www.ermasoft.ru/" TargetMode="External"/><Relationship Id="rId12" Type="http://schemas.openxmlformats.org/officeDocument/2006/relationships/image" Target="../media/image134.png"/><Relationship Id="rId17" Type="http://schemas.openxmlformats.org/officeDocument/2006/relationships/image" Target="../media/image10.wmf"/><Relationship Id="rId25" Type="http://schemas.openxmlformats.org/officeDocument/2006/relationships/image" Target="../media/image141.png"/><Relationship Id="rId33" Type="http://schemas.openxmlformats.org/officeDocument/2006/relationships/image" Target="../media/image31.png"/><Relationship Id="rId38" Type="http://schemas.openxmlformats.org/officeDocument/2006/relationships/image" Target="../media/image36.png"/><Relationship Id="rId2" Type="http://schemas.openxmlformats.org/officeDocument/2006/relationships/image" Target="../media/image131.png"/><Relationship Id="rId16" Type="http://schemas.openxmlformats.org/officeDocument/2006/relationships/image" Target="../media/image137.jpeg"/><Relationship Id="rId20" Type="http://schemas.openxmlformats.org/officeDocument/2006/relationships/image" Target="../media/image6.wmf"/><Relationship Id="rId29" Type="http://schemas.openxmlformats.org/officeDocument/2006/relationships/image" Target="../media/image27.png"/><Relationship Id="rId41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11" Type="http://schemas.openxmlformats.org/officeDocument/2006/relationships/image" Target="../media/image40.gif"/><Relationship Id="rId24" Type="http://schemas.openxmlformats.org/officeDocument/2006/relationships/image" Target="../media/image140.png"/><Relationship Id="rId32" Type="http://schemas.openxmlformats.org/officeDocument/2006/relationships/image" Target="../media/image30.gif"/><Relationship Id="rId37" Type="http://schemas.openxmlformats.org/officeDocument/2006/relationships/image" Target="../media/image35.png"/><Relationship Id="rId40" Type="http://schemas.openxmlformats.org/officeDocument/2006/relationships/image" Target="../media/image38.png"/><Relationship Id="rId5" Type="http://schemas.openxmlformats.org/officeDocument/2006/relationships/image" Target="../media/image24.png"/><Relationship Id="rId15" Type="http://schemas.openxmlformats.org/officeDocument/2006/relationships/image" Target="../media/image136.png"/><Relationship Id="rId23" Type="http://schemas.openxmlformats.org/officeDocument/2006/relationships/image" Target="../media/image2.png"/><Relationship Id="rId28" Type="http://schemas.openxmlformats.org/officeDocument/2006/relationships/image" Target="../media/image26.png"/><Relationship Id="rId36" Type="http://schemas.openxmlformats.org/officeDocument/2006/relationships/image" Target="../media/image34.png"/><Relationship Id="rId10" Type="http://schemas.openxmlformats.org/officeDocument/2006/relationships/image" Target="../media/image133.png"/><Relationship Id="rId19" Type="http://schemas.openxmlformats.org/officeDocument/2006/relationships/image" Target="../media/image138.png"/><Relationship Id="rId31" Type="http://schemas.openxmlformats.org/officeDocument/2006/relationships/image" Target="../media/image29.png"/><Relationship Id="rId4" Type="http://schemas.openxmlformats.org/officeDocument/2006/relationships/image" Target="../media/image132.png"/><Relationship Id="rId9" Type="http://schemas.microsoft.com/office/2007/relationships/hdphoto" Target="../media/hdphoto3.wdp"/><Relationship Id="rId14" Type="http://schemas.openxmlformats.org/officeDocument/2006/relationships/image" Target="../media/image4.wmf"/><Relationship Id="rId22" Type="http://schemas.openxmlformats.org/officeDocument/2006/relationships/image" Target="../media/image139.png"/><Relationship Id="rId27" Type="http://schemas.openxmlformats.org/officeDocument/2006/relationships/image" Target="../media/image25.jpeg"/><Relationship Id="rId30" Type="http://schemas.openxmlformats.org/officeDocument/2006/relationships/image" Target="../media/image28.png"/><Relationship Id="rId35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5.png"/><Relationship Id="rId3" Type="http://schemas.openxmlformats.org/officeDocument/2006/relationships/hyperlink" Target="http://www.ermasoft.ru/" TargetMode="External"/><Relationship Id="rId7" Type="http://schemas.openxmlformats.org/officeDocument/2006/relationships/image" Target="../media/image144.png"/><Relationship Id="rId12" Type="http://schemas.openxmlformats.org/officeDocument/2006/relationships/image" Target="../media/image14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3.png"/><Relationship Id="rId11" Type="http://schemas.openxmlformats.org/officeDocument/2006/relationships/image" Target="../media/image147.png"/><Relationship Id="rId5" Type="http://schemas.microsoft.com/office/2007/relationships/hdphoto" Target="../media/hdphoto3.wdp"/><Relationship Id="rId10" Type="http://schemas.openxmlformats.org/officeDocument/2006/relationships/image" Target="../media/image146.png"/><Relationship Id="rId4" Type="http://schemas.openxmlformats.org/officeDocument/2006/relationships/image" Target="../media/image50.png"/><Relationship Id="rId9" Type="http://schemas.openxmlformats.org/officeDocument/2006/relationships/image" Target="cid:image001.png@01D03BE2.D03F4740" TargetMode="Externa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13" Type="http://schemas.openxmlformats.org/officeDocument/2006/relationships/image" Target="../media/image11.wmf"/><Relationship Id="rId18" Type="http://schemas.openxmlformats.org/officeDocument/2006/relationships/image" Target="../media/image15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wmf"/><Relationship Id="rId17" Type="http://schemas.openxmlformats.org/officeDocument/2006/relationships/image" Target="../media/image155.png"/><Relationship Id="rId2" Type="http://schemas.openxmlformats.org/officeDocument/2006/relationships/hyperlink" Target="http://www.ermasoft.ru/" TargetMode="External"/><Relationship Id="rId16" Type="http://schemas.openxmlformats.org/officeDocument/2006/relationships/image" Target="../media/image1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wmf"/><Relationship Id="rId11" Type="http://schemas.openxmlformats.org/officeDocument/2006/relationships/image" Target="../media/image151.png"/><Relationship Id="rId5" Type="http://schemas.openxmlformats.org/officeDocument/2006/relationships/image" Target="../media/image149.png"/><Relationship Id="rId15" Type="http://schemas.openxmlformats.org/officeDocument/2006/relationships/image" Target="../media/image153.png"/><Relationship Id="rId10" Type="http://schemas.openxmlformats.org/officeDocument/2006/relationships/image" Target="../media/image150.png"/><Relationship Id="rId4" Type="http://schemas.openxmlformats.org/officeDocument/2006/relationships/image" Target="../media/image2.png"/><Relationship Id="rId9" Type="http://schemas.openxmlformats.org/officeDocument/2006/relationships/image" Target="../media/image7.wmf"/><Relationship Id="rId14" Type="http://schemas.openxmlformats.org/officeDocument/2006/relationships/image" Target="../media/image1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35607" y="1728391"/>
            <a:ext cx="9197193" cy="584775"/>
          </a:xfrm>
          <a:ln>
            <a:noFill/>
          </a:ln>
        </p:spPr>
        <p:txBody>
          <a:bodyPr anchor="t" anchorCtr="0">
            <a:spAutoFit/>
          </a:bodyPr>
          <a:lstStyle/>
          <a:p>
            <a:pPr algn="l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СИТИ-Доставка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41782" y="2288847"/>
            <a:ext cx="7848376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 dirty="0"/>
          </a:p>
        </p:txBody>
      </p:sp>
      <p:grpSp>
        <p:nvGrpSpPr>
          <p:cNvPr id="37" name="Группа 36"/>
          <p:cNvGrpSpPr/>
          <p:nvPr/>
        </p:nvGrpSpPr>
        <p:grpSpPr>
          <a:xfrm flipH="1">
            <a:off x="5040313" y="5112767"/>
            <a:ext cx="4921795" cy="608090"/>
            <a:chOff x="118516" y="5152749"/>
            <a:chExt cx="2689548" cy="608090"/>
          </a:xfrm>
        </p:grpSpPr>
        <p:sp>
          <p:nvSpPr>
            <p:cNvPr id="38" name="Rectangle 6"/>
            <p:cNvSpPr>
              <a:spLocks noChangeArrowheads="1"/>
            </p:cNvSpPr>
            <p:nvPr/>
          </p:nvSpPr>
          <p:spPr bwMode="auto">
            <a:xfrm flipH="1">
              <a:off x="171664" y="5488431"/>
              <a:ext cx="2369023" cy="45719"/>
            </a:xfrm>
            <a:prstGeom prst="rect">
              <a:avLst/>
            </a:prstGeom>
            <a:gradFill rotWithShape="1">
              <a:gsLst>
                <a:gs pos="0">
                  <a:srgbClr val="0056AC">
                    <a:gamma/>
                    <a:tint val="0"/>
                    <a:invGamma/>
                  </a:srgbClr>
                </a:gs>
                <a:gs pos="100000">
                  <a:srgbClr val="0056AC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/>
              <a:endParaRPr lang="ru-RU" sz="1600" dirty="0"/>
            </a:p>
          </p:txBody>
        </p:sp>
        <p:sp>
          <p:nvSpPr>
            <p:cNvPr id="39" name="Rectangle 9"/>
            <p:cNvSpPr>
              <a:spLocks noChangeArrowheads="1"/>
            </p:cNvSpPr>
            <p:nvPr/>
          </p:nvSpPr>
          <p:spPr bwMode="auto">
            <a:xfrm>
              <a:off x="118516" y="5440781"/>
              <a:ext cx="2689057" cy="3200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3E"/>
                      </a:gs>
                      <a:gs pos="50000">
                        <a:srgbClr val="00003E">
                          <a:gamma/>
                          <a:shade val="46275"/>
                          <a:invGamma/>
                        </a:srgbClr>
                      </a:gs>
                      <a:gs pos="100000">
                        <a:srgbClr val="00003E"/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342900" indent="-342900" algn="r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None/>
              </a:pPr>
              <a:r>
                <a:rPr kumimoji="1" lang="en-US" sz="1600" u="sng" dirty="0">
                  <a:solidFill>
                    <a:schemeClr val="tx2">
                      <a:lumMod val="75000"/>
                    </a:schemeClr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  <a:hlinkClick r:id="rId2"/>
                </a:rPr>
                <a:t>www.ermasoft.ru</a:t>
              </a:r>
              <a:endParaRPr kumimoji="1" lang="en-US" sz="16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Times New Roman" pitchFamily="18" charset="0"/>
              </a:endParaRPr>
            </a:p>
          </p:txBody>
        </p:sp>
        <p:sp>
          <p:nvSpPr>
            <p:cNvPr id="40" name="Rectangle 9"/>
            <p:cNvSpPr>
              <a:spLocks noChangeArrowheads="1"/>
            </p:cNvSpPr>
            <p:nvPr/>
          </p:nvSpPr>
          <p:spPr bwMode="auto">
            <a:xfrm>
              <a:off x="119007" y="5152749"/>
              <a:ext cx="2689057" cy="3200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3E"/>
                      </a:gs>
                      <a:gs pos="50000">
                        <a:srgbClr val="00003E">
                          <a:gamma/>
                          <a:shade val="46275"/>
                          <a:invGamma/>
                        </a:srgbClr>
                      </a:gs>
                      <a:gs pos="100000">
                        <a:srgbClr val="00003E"/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342900" indent="-342900" algn="r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None/>
              </a:pPr>
              <a:r>
                <a:rPr kumimoji="1" lang="ru-RU" sz="1600" u="sng" dirty="0" err="1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rPr>
                <a:t>эрмасофт.рф</a:t>
              </a:r>
              <a:endParaRPr kumimoji="1" lang="en-US" sz="16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Times New Roman" pitchFamily="18" charset="0"/>
              </a:endParaRPr>
            </a:p>
          </p:txBody>
        </p:sp>
      </p:grpSp>
      <p:pic>
        <p:nvPicPr>
          <p:cNvPr id="254" name="Picture 8" descr="ERMA_SOFT_LOGO_blu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4656" y="96069"/>
            <a:ext cx="2362200" cy="98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Группа 2"/>
          <p:cNvGrpSpPr/>
          <p:nvPr/>
        </p:nvGrpSpPr>
        <p:grpSpPr>
          <a:xfrm>
            <a:off x="5472360" y="2880519"/>
            <a:ext cx="4392489" cy="2462109"/>
            <a:chOff x="4720601" y="2869369"/>
            <a:chExt cx="5155932" cy="2963478"/>
          </a:xfrm>
        </p:grpSpPr>
        <p:grpSp>
          <p:nvGrpSpPr>
            <p:cNvPr id="59" name="Группа 58"/>
            <p:cNvGrpSpPr/>
            <p:nvPr/>
          </p:nvGrpSpPr>
          <p:grpSpPr>
            <a:xfrm>
              <a:off x="6754928" y="2869369"/>
              <a:ext cx="1394775" cy="990770"/>
              <a:chOff x="4564633" y="2348880"/>
              <a:chExt cx="1512168" cy="1090989"/>
            </a:xfrm>
          </p:grpSpPr>
          <p:grpSp>
            <p:nvGrpSpPr>
              <p:cNvPr id="76" name="Группа 75"/>
              <p:cNvGrpSpPr/>
              <p:nvPr/>
            </p:nvGrpSpPr>
            <p:grpSpPr>
              <a:xfrm>
                <a:off x="4564633" y="2348880"/>
                <a:ext cx="1512168" cy="1080120"/>
                <a:chOff x="2555776" y="3501008"/>
                <a:chExt cx="1512168" cy="1080120"/>
              </a:xfrm>
            </p:grpSpPr>
            <p:sp>
              <p:nvSpPr>
                <p:cNvPr id="80" name="Прямоугольник 79"/>
                <p:cNvSpPr/>
                <p:nvPr/>
              </p:nvSpPr>
              <p:spPr>
                <a:xfrm>
                  <a:off x="2555776" y="3501008"/>
                  <a:ext cx="1512168" cy="1080120"/>
                </a:xfrm>
                <a:prstGeom prst="rect">
                  <a:avLst/>
                </a:prstGeom>
                <a:gradFill flip="none" rotWithShape="1">
                  <a:gsLst>
                    <a:gs pos="3000">
                      <a:schemeClr val="bg1"/>
                    </a:gs>
                    <a:gs pos="100000">
                      <a:schemeClr val="accent1">
                        <a:lumMod val="20000"/>
                        <a:lumOff val="80000"/>
                      </a:schemeClr>
                    </a:gs>
                  </a:gsLst>
                  <a:lin ang="10800000" scaled="0"/>
                  <a:tileRect/>
                </a:gra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001">
                  <a:schemeClr val="lt2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81" name="Скругленный прямоугольник 80"/>
                <p:cNvSpPr/>
                <p:nvPr/>
              </p:nvSpPr>
              <p:spPr>
                <a:xfrm>
                  <a:off x="2555776" y="3717031"/>
                  <a:ext cx="1512168" cy="648073"/>
                </a:xfrm>
                <a:prstGeom prst="roundRect">
                  <a:avLst/>
                </a:prstGeom>
                <a:noFill/>
                <a:ln w="12700">
                  <a:prstDash val="lg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pic>
            <p:nvPicPr>
              <p:cNvPr id="77" name="Рисунок 76"/>
              <p:cNvPicPr/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60032" y="2420888"/>
                <a:ext cx="1138744" cy="690028"/>
              </a:xfrm>
              <a:prstGeom prst="rect">
                <a:avLst/>
              </a:prstGeom>
              <a:noFill/>
              <a:ln w="3175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78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33921" y="2780928"/>
                <a:ext cx="452222" cy="5724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9" name="Picture 36" descr="C:\Users\MSudeykin\AppData\Local\Microsoft\Windows\Temporary Internet Files\Content.IE5\3O009IYM\MC900294959[1].wmf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21459" y="2860243"/>
                <a:ext cx="432048" cy="579626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0" name="Группа 59"/>
            <p:cNvGrpSpPr/>
            <p:nvPr/>
          </p:nvGrpSpPr>
          <p:grpSpPr>
            <a:xfrm>
              <a:off x="6821346" y="4373415"/>
              <a:ext cx="1394775" cy="980900"/>
              <a:chOff x="4564633" y="2348880"/>
              <a:chExt cx="1512168" cy="1080120"/>
            </a:xfrm>
          </p:grpSpPr>
          <p:grpSp>
            <p:nvGrpSpPr>
              <p:cNvPr id="69" name="Группа 68"/>
              <p:cNvGrpSpPr/>
              <p:nvPr/>
            </p:nvGrpSpPr>
            <p:grpSpPr>
              <a:xfrm>
                <a:off x="4564633" y="2348880"/>
                <a:ext cx="1512168" cy="1080120"/>
                <a:chOff x="2555776" y="3501008"/>
                <a:chExt cx="1512168" cy="1080120"/>
              </a:xfrm>
            </p:grpSpPr>
            <p:sp>
              <p:nvSpPr>
                <p:cNvPr id="74" name="Прямоугольник 73"/>
                <p:cNvSpPr/>
                <p:nvPr/>
              </p:nvSpPr>
              <p:spPr>
                <a:xfrm>
                  <a:off x="2555776" y="3501008"/>
                  <a:ext cx="1512168" cy="1080120"/>
                </a:xfrm>
                <a:prstGeom prst="rect">
                  <a:avLst/>
                </a:prstGeom>
                <a:gradFill flip="none" rotWithShape="1">
                  <a:gsLst>
                    <a:gs pos="3000">
                      <a:schemeClr val="bg1"/>
                    </a:gs>
                    <a:gs pos="100000">
                      <a:schemeClr val="accent1">
                        <a:lumMod val="20000"/>
                        <a:lumOff val="80000"/>
                      </a:schemeClr>
                    </a:gs>
                  </a:gsLst>
                  <a:lin ang="10800000" scaled="0"/>
                  <a:tileRect/>
                </a:gra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001">
                  <a:schemeClr val="lt2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75" name="Скругленный прямоугольник 74"/>
                <p:cNvSpPr/>
                <p:nvPr/>
              </p:nvSpPr>
              <p:spPr>
                <a:xfrm>
                  <a:off x="2555776" y="3717031"/>
                  <a:ext cx="1512168" cy="648073"/>
                </a:xfrm>
                <a:prstGeom prst="roundRect">
                  <a:avLst/>
                </a:prstGeom>
                <a:noFill/>
                <a:ln w="12700">
                  <a:prstDash val="lg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pic>
            <p:nvPicPr>
              <p:cNvPr id="70" name="Picture 7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70319" y="2379523"/>
                <a:ext cx="1342535" cy="654984"/>
              </a:xfrm>
              <a:prstGeom prst="rect">
                <a:avLst/>
              </a:prstGeom>
              <a:noFill/>
              <a:ln w="317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pic>
            <p:nvPicPr>
              <p:cNvPr id="71" name="Picture 35" descr="C:\Program Files (x86)\Microsoft Office\MEDIA\CAGCAT10\j0301252.wmf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4609194" y="2923422"/>
                <a:ext cx="524550" cy="448575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2" name="Picture 2" descr="C:\Users\MSudeykin\AppData\Local\Microsoft\Windows\Temporary Internet Files\Content.IE5\8Z2MTNP7\MC900318254[1].wmf"/>
              <p:cNvPicPr>
                <a:picLocks noChangeAspect="1" noChangeArrowheads="1"/>
              </p:cNvPicPr>
              <p:nvPr/>
            </p:nvPicPr>
            <p:blipFill>
              <a:blip r:embed="rId9" cstate="print">
                <a:lum bright="20000" contrast="4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20717" y="2988178"/>
                <a:ext cx="281032" cy="318890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3" name="Picture 2" descr="C:\Users\MSudeykin\AppData\Local\Microsoft\Windows\Temporary Internet Files\Content.IE5\8Z2MTNP7\MC900318254[1].wmf"/>
              <p:cNvPicPr>
                <a:picLocks noChangeAspect="1" noChangeArrowheads="1"/>
              </p:cNvPicPr>
              <p:nvPr/>
            </p:nvPicPr>
            <p:blipFill>
              <a:blip r:embed="rId9" cstate="print">
                <a:lum bright="20000" contrast="4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58369" y="3068665"/>
                <a:ext cx="281032" cy="318890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1" name="Группа 60"/>
            <p:cNvGrpSpPr/>
            <p:nvPr/>
          </p:nvGrpSpPr>
          <p:grpSpPr>
            <a:xfrm>
              <a:off x="6024332" y="3588696"/>
              <a:ext cx="1394775" cy="980900"/>
              <a:chOff x="4564633" y="2348880"/>
              <a:chExt cx="1512168" cy="1080120"/>
            </a:xfrm>
          </p:grpSpPr>
          <p:grpSp>
            <p:nvGrpSpPr>
              <p:cNvPr id="62" name="Группа 61"/>
              <p:cNvGrpSpPr/>
              <p:nvPr/>
            </p:nvGrpSpPr>
            <p:grpSpPr>
              <a:xfrm>
                <a:off x="4564633" y="2348880"/>
                <a:ext cx="1512168" cy="1080120"/>
                <a:chOff x="2555776" y="3501008"/>
                <a:chExt cx="1512168" cy="1080120"/>
              </a:xfrm>
            </p:grpSpPr>
            <p:sp>
              <p:nvSpPr>
                <p:cNvPr id="67" name="Прямоугольник 66"/>
                <p:cNvSpPr/>
                <p:nvPr/>
              </p:nvSpPr>
              <p:spPr>
                <a:xfrm>
                  <a:off x="2555776" y="3501008"/>
                  <a:ext cx="1512168" cy="1080120"/>
                </a:xfrm>
                <a:prstGeom prst="rect">
                  <a:avLst/>
                </a:prstGeom>
                <a:gradFill flip="none" rotWithShape="1">
                  <a:gsLst>
                    <a:gs pos="3000">
                      <a:schemeClr val="bg1"/>
                    </a:gs>
                    <a:gs pos="100000">
                      <a:schemeClr val="accent1">
                        <a:lumMod val="20000"/>
                        <a:lumOff val="80000"/>
                      </a:schemeClr>
                    </a:gs>
                  </a:gsLst>
                  <a:lin ang="10800000" scaled="0"/>
                  <a:tileRect/>
                </a:gra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001">
                  <a:schemeClr val="lt2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68" name="Скругленный прямоугольник 67"/>
                <p:cNvSpPr/>
                <p:nvPr/>
              </p:nvSpPr>
              <p:spPr>
                <a:xfrm>
                  <a:off x="2555776" y="3717031"/>
                  <a:ext cx="1512168" cy="648073"/>
                </a:xfrm>
                <a:prstGeom prst="roundRect">
                  <a:avLst/>
                </a:prstGeom>
                <a:noFill/>
                <a:ln w="12700">
                  <a:prstDash val="lg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pic>
            <p:nvPicPr>
              <p:cNvPr id="63" name="Picture 3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70044" y="2375416"/>
                <a:ext cx="292100" cy="5715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4" name="Picture 5" descr="untitled2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59744" y="2651240"/>
                <a:ext cx="1135564" cy="705752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5" name="Picture 34" descr="C:\Program Files (x86)\Microsoft Office\MEDIA\CAGCAT10\j0292020.wmf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96236" y="2391530"/>
                <a:ext cx="546389" cy="518536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6" name="Picture 60" descr="IN00561_"/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46936" y="2996828"/>
                <a:ext cx="289160" cy="360164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FFFFFF"/>
                        </a:gs>
                        <a:gs pos="100000">
                          <a:srgbClr val="D9D9D9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rgbClr val="333333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83" name="Группа 82"/>
            <p:cNvGrpSpPr/>
            <p:nvPr/>
          </p:nvGrpSpPr>
          <p:grpSpPr>
            <a:xfrm>
              <a:off x="7751195" y="3899440"/>
              <a:ext cx="1394741" cy="997122"/>
              <a:chOff x="0" y="835848"/>
              <a:chExt cx="1512168" cy="1098318"/>
            </a:xfrm>
          </p:grpSpPr>
          <p:sp>
            <p:nvSpPr>
              <p:cNvPr id="90" name="Прямоугольник 89"/>
              <p:cNvSpPr/>
              <p:nvPr/>
            </p:nvSpPr>
            <p:spPr>
              <a:xfrm>
                <a:off x="0" y="835848"/>
                <a:ext cx="1512168" cy="1080120"/>
              </a:xfrm>
              <a:prstGeom prst="rect">
                <a:avLst/>
              </a:prstGeom>
              <a:gradFill flip="none" rotWithShape="1">
                <a:gsLst>
                  <a:gs pos="3000">
                    <a:schemeClr val="bg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  <a:tileRect/>
              </a:gradFill>
              <a:ln w="3175"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1">
                <a:schemeClr val="lt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00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</a:p>
            </p:txBody>
          </p:sp>
          <p:sp>
            <p:nvSpPr>
              <p:cNvPr id="91" name="Скругленный прямоугольник 90"/>
              <p:cNvSpPr/>
              <p:nvPr/>
            </p:nvSpPr>
            <p:spPr>
              <a:xfrm>
                <a:off x="0" y="1059071"/>
                <a:ext cx="1512168" cy="648073"/>
              </a:xfrm>
              <a:prstGeom prst="roundRect">
                <a:avLst/>
              </a:prstGeom>
              <a:noFill/>
              <a:ln w="12700"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00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</a:p>
            </p:txBody>
          </p:sp>
          <p:pic>
            <p:nvPicPr>
              <p:cNvPr id="92" name="Рисунок 91"/>
              <p:cNvPicPr/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4779"/>
              <a:stretch>
                <a:fillRect/>
              </a:stretch>
            </p:blipFill>
            <p:spPr bwMode="auto">
              <a:xfrm>
                <a:off x="78339" y="924616"/>
                <a:ext cx="1102104" cy="659920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93" name="Picture 34" descr="C:\Program Files (x86)\Microsoft Office\MEDIA\CAGCAT10\j0292020.wmf"/>
              <p:cNvPicPr>
                <a:picLocks noChangeAspect="1"/>
              </p:cNvPicPr>
              <p:nvPr/>
            </p:nvPicPr>
            <p:blipFill>
              <a:blip r:embed="rId12" cstate="print">
                <a:lum contrast="2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375" y="1347104"/>
                <a:ext cx="517475" cy="587062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</p:pic>
          <p:pic>
            <p:nvPicPr>
              <p:cNvPr id="94" name="Рисунок 93"/>
              <p:cNvPicPr/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22045" y="1159102"/>
                <a:ext cx="516793" cy="376562"/>
              </a:xfrm>
              <a:prstGeom prst="rect">
                <a:avLst/>
              </a:prstGeom>
              <a:noFill/>
              <a:ln w="3175">
                <a:solidFill>
                  <a:srgbClr val="C0000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95" name="Рисунок 94"/>
              <p:cNvPicPr/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6822" y="1336538"/>
                <a:ext cx="392673" cy="514622"/>
              </a:xfrm>
              <a:prstGeom prst="rect">
                <a:avLst/>
              </a:prstGeom>
              <a:noFill/>
              <a:ln w="3175">
                <a:solidFill>
                  <a:srgbClr val="C0000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grpSp>
          <p:nvGrpSpPr>
            <p:cNvPr id="84" name="Группа 83"/>
            <p:cNvGrpSpPr/>
            <p:nvPr/>
          </p:nvGrpSpPr>
          <p:grpSpPr>
            <a:xfrm>
              <a:off x="8481792" y="3130942"/>
              <a:ext cx="1394741" cy="980601"/>
              <a:chOff x="1254592" y="0"/>
              <a:chExt cx="1512168" cy="1080120"/>
            </a:xfrm>
          </p:grpSpPr>
          <p:sp>
            <p:nvSpPr>
              <p:cNvPr id="85" name="Прямоугольник 84"/>
              <p:cNvSpPr/>
              <p:nvPr/>
            </p:nvSpPr>
            <p:spPr>
              <a:xfrm>
                <a:off x="1254592" y="0"/>
                <a:ext cx="1512168" cy="1080120"/>
              </a:xfrm>
              <a:prstGeom prst="rect">
                <a:avLst/>
              </a:prstGeom>
              <a:gradFill flip="none" rotWithShape="1">
                <a:gsLst>
                  <a:gs pos="3000">
                    <a:schemeClr val="bg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  <a:tileRect/>
              </a:gradFill>
              <a:ln w="3175"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1">
                <a:schemeClr val="lt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00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</a:p>
            </p:txBody>
          </p:sp>
          <p:sp>
            <p:nvSpPr>
              <p:cNvPr id="86" name="Скругленный прямоугольник 85"/>
              <p:cNvSpPr/>
              <p:nvPr/>
            </p:nvSpPr>
            <p:spPr>
              <a:xfrm>
                <a:off x="1254592" y="216023"/>
                <a:ext cx="1512168" cy="648073"/>
              </a:xfrm>
              <a:prstGeom prst="roundRect">
                <a:avLst/>
              </a:prstGeom>
              <a:noFill/>
              <a:ln w="12700"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00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</a:p>
            </p:txBody>
          </p:sp>
          <p:pic>
            <p:nvPicPr>
              <p:cNvPr id="87" name="Рисунок 86"/>
              <p:cNvPicPr/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4593"/>
              <a:stretch>
                <a:fillRect/>
              </a:stretch>
            </p:blipFill>
            <p:spPr bwMode="auto">
              <a:xfrm>
                <a:off x="1546712" y="56731"/>
                <a:ext cx="1155408" cy="663349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88" name="Рисунок 87"/>
              <p:cNvPicPr/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3395"/>
              <a:stretch>
                <a:fillRect/>
              </a:stretch>
            </p:blipFill>
            <p:spPr bwMode="auto">
              <a:xfrm>
                <a:off x="1333903" y="504057"/>
                <a:ext cx="767072" cy="487210"/>
              </a:xfrm>
              <a:prstGeom prst="rect">
                <a:avLst/>
              </a:prstGeom>
              <a:noFill/>
              <a:ln w="3175">
                <a:solidFill>
                  <a:srgbClr val="C00000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89" name="Picture 36" descr="C:\Users\MSudeykin\AppData\Local\Microsoft\Windows\Temporary Internet Files\Content.IE5\3O009IYM\MC900294959[1].wmf"/>
              <p:cNvPicPr>
                <a:picLocks noChangeAspect="1"/>
              </p:cNvPicPr>
              <p:nvPr/>
            </p:nvPicPr>
            <p:blipFill>
              <a:blip r:embed="rId6" cstate="print">
                <a:lum contrast="2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16934" y="504056"/>
                <a:ext cx="385185" cy="566579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50800" dist="38100" dir="2700000" algn="tl" rotWithShape="0">
                  <a:srgbClr val="000000">
                    <a:alpha val="39999"/>
                  </a:srgbClr>
                </a:outerShdw>
              </a:effectLst>
              <a:extLst/>
            </p:spPr>
          </p:pic>
        </p:grpSp>
        <p:grpSp>
          <p:nvGrpSpPr>
            <p:cNvPr id="107" name="Группа 106"/>
            <p:cNvGrpSpPr/>
            <p:nvPr/>
          </p:nvGrpSpPr>
          <p:grpSpPr>
            <a:xfrm>
              <a:off x="4720601" y="4080784"/>
              <a:ext cx="1399831" cy="1018079"/>
              <a:chOff x="0" y="0"/>
              <a:chExt cx="1512168" cy="1080120"/>
            </a:xfrm>
          </p:grpSpPr>
          <p:sp>
            <p:nvSpPr>
              <p:cNvPr id="115" name="Прямоугольник 114"/>
              <p:cNvSpPr/>
              <p:nvPr/>
            </p:nvSpPr>
            <p:spPr>
              <a:xfrm>
                <a:off x="0" y="0"/>
                <a:ext cx="1512168" cy="1080120"/>
              </a:xfrm>
              <a:prstGeom prst="rect">
                <a:avLst/>
              </a:prstGeom>
              <a:gradFill flip="none" rotWithShape="1">
                <a:gsLst>
                  <a:gs pos="3000">
                    <a:schemeClr val="bg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  <a:tileRect/>
              </a:gradFill>
              <a:ln w="3175"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1">
                <a:schemeClr val="lt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00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</a:p>
            </p:txBody>
          </p:sp>
          <p:sp>
            <p:nvSpPr>
              <p:cNvPr id="116" name="Скругленный прямоугольник 115"/>
              <p:cNvSpPr/>
              <p:nvPr/>
            </p:nvSpPr>
            <p:spPr>
              <a:xfrm>
                <a:off x="0" y="216023"/>
                <a:ext cx="1512168" cy="648073"/>
              </a:xfrm>
              <a:prstGeom prst="roundRect">
                <a:avLst/>
              </a:prstGeom>
              <a:noFill/>
              <a:ln w="12700"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00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</a:p>
            </p:txBody>
          </p:sp>
          <p:pic>
            <p:nvPicPr>
              <p:cNvPr id="117" name="Picture 4"/>
              <p:cNvPicPr>
                <a:picLocks noChangeAspect="1" noChangeArrowheads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5725" y="133010"/>
                <a:ext cx="672678" cy="371046"/>
              </a:xfrm>
              <a:prstGeom prst="rect">
                <a:avLst/>
              </a:prstGeom>
              <a:noFill/>
              <a:ln w="3175">
                <a:solidFill>
                  <a:srgbClr val="C00000"/>
                </a:solidFill>
                <a:miter lim="800000"/>
                <a:headEnd/>
                <a:tailEnd/>
              </a:ln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8" name="Picture 5"/>
              <p:cNvPicPr>
                <a:picLocks noChangeAspect="1" noChangeArrowheads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968" y="576064"/>
                <a:ext cx="739757" cy="376784"/>
              </a:xfrm>
              <a:prstGeom prst="rect">
                <a:avLst/>
              </a:prstGeom>
              <a:noFill/>
              <a:ln w="3175">
                <a:solidFill>
                  <a:srgbClr val="C00000"/>
                </a:solidFill>
                <a:miter lim="800000"/>
                <a:headEnd/>
                <a:tailEnd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9" name="Picture 6"/>
              <p:cNvPicPr>
                <a:picLocks noChangeAspect="1" noChangeArrowheads="1"/>
              </p:cNvPicPr>
              <p:nvPr/>
            </p:nvPicPr>
            <p:blipFill>
              <a:blip r:embed="rId2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970" y="72008"/>
                <a:ext cx="609470" cy="393265"/>
              </a:xfrm>
              <a:prstGeom prst="rect">
                <a:avLst/>
              </a:prstGeom>
              <a:noFill/>
              <a:ln w="3175">
                <a:solidFill>
                  <a:srgbClr val="C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0" name="Picture 2"/>
              <p:cNvPicPr>
                <a:picLocks noChangeAspect="1" noChangeArrowheads="1"/>
              </p:cNvPicPr>
              <p:nvPr/>
            </p:nvPicPr>
            <p:blipFill>
              <a:blip r:embed="rId2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9868" y="593000"/>
                <a:ext cx="757659" cy="425663"/>
              </a:xfrm>
              <a:prstGeom prst="rect">
                <a:avLst/>
              </a:prstGeom>
              <a:noFill/>
              <a:ln w="3175">
                <a:solidFill>
                  <a:srgbClr val="C00000"/>
                </a:solidFill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1" name="Picture 7"/>
              <p:cNvPicPr>
                <a:picLocks noChangeAspect="1" noChangeArrowheads="1"/>
              </p:cNvPicPr>
              <p:nvPr/>
            </p:nvPicPr>
            <p:blipFill>
              <a:blip r:embed="rId2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2417" y="329728"/>
                <a:ext cx="654902" cy="364961"/>
              </a:xfrm>
              <a:prstGeom prst="rect">
                <a:avLst/>
              </a:prstGeom>
              <a:noFill/>
              <a:ln w="3175">
                <a:solidFill>
                  <a:srgbClr val="C00000"/>
                </a:solidFill>
                <a:miter lim="800000"/>
                <a:headEnd/>
                <a:tailEnd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0" name="Группа 129"/>
            <p:cNvGrpSpPr/>
            <p:nvPr/>
          </p:nvGrpSpPr>
          <p:grpSpPr>
            <a:xfrm>
              <a:off x="5521364" y="4824694"/>
              <a:ext cx="1391156" cy="1008153"/>
              <a:chOff x="0" y="0"/>
              <a:chExt cx="1512168" cy="1081472"/>
            </a:xfrm>
          </p:grpSpPr>
          <p:sp>
            <p:nvSpPr>
              <p:cNvPr id="131" name="Прямоугольник 130"/>
              <p:cNvSpPr/>
              <p:nvPr/>
            </p:nvSpPr>
            <p:spPr>
              <a:xfrm>
                <a:off x="0" y="0"/>
                <a:ext cx="1512168" cy="1080120"/>
              </a:xfrm>
              <a:prstGeom prst="rect">
                <a:avLst/>
              </a:prstGeom>
              <a:gradFill flip="none" rotWithShape="1">
                <a:gsLst>
                  <a:gs pos="3000">
                    <a:schemeClr val="bg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  <a:tileRect/>
              </a:gradFill>
              <a:ln w="3175"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1">
                <a:schemeClr val="lt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00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</a:p>
            </p:txBody>
          </p:sp>
          <p:sp>
            <p:nvSpPr>
              <p:cNvPr id="132" name="Скругленный прямоугольник 131"/>
              <p:cNvSpPr/>
              <p:nvPr/>
            </p:nvSpPr>
            <p:spPr>
              <a:xfrm>
                <a:off x="0" y="216023"/>
                <a:ext cx="1512168" cy="648073"/>
              </a:xfrm>
              <a:prstGeom prst="roundRect">
                <a:avLst/>
              </a:prstGeom>
              <a:noFill/>
              <a:ln w="12700"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00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</a:p>
            </p:txBody>
          </p:sp>
          <p:pic>
            <p:nvPicPr>
              <p:cNvPr id="133" name="Рисунок 132"/>
              <p:cNvPicPr/>
              <p:nvPr/>
            </p:nvPicPr>
            <p:blipFill>
              <a:blip r:embed="rId2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5041" y="59700"/>
                <a:ext cx="1095199" cy="641758"/>
              </a:xfrm>
              <a:prstGeom prst="rect">
                <a:avLst/>
              </a:prstGeom>
              <a:noFill/>
              <a:ln>
                <a:noFill/>
              </a:ln>
              <a:effectLst>
                <a:innerShdw blurRad="114300">
                  <a:prstClr val="black"/>
                </a:innerShdw>
              </a:effectLst>
            </p:spPr>
          </p:pic>
          <p:pic>
            <p:nvPicPr>
              <p:cNvPr id="134" name="Picture 34" descr="C:\Program Files (x86)\Microsoft Office\MEDIA\CAGCAT10\j0292020.wmf"/>
              <p:cNvPicPr>
                <a:picLocks noChangeAspect="1"/>
              </p:cNvPicPr>
              <p:nvPr/>
            </p:nvPicPr>
            <p:blipFill>
              <a:blip r:embed="rId12" cstate="print">
                <a:lum contrast="2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971083" y="494410"/>
                <a:ext cx="517475" cy="587062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</p:pic>
          <p:pic>
            <p:nvPicPr>
              <p:cNvPr id="135" name="Picture 5" descr="C:\Users\MSudeykin\AppData\Local\Microsoft\Windows\Temporary Internet Files\Content.IE5\HZ0RUOVI\MP900387685[1].jpg"/>
              <p:cNvPicPr>
                <a:picLocks noChangeAspect="1" noChangeArrowheads="1"/>
              </p:cNvPicPr>
              <p:nvPr/>
            </p:nvPicPr>
            <p:blipFill>
              <a:blip r:embed="rId2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7700" y="538162"/>
                <a:ext cx="356350" cy="499557"/>
              </a:xfrm>
              <a:prstGeom prst="rect">
                <a:avLst/>
              </a:prstGeom>
              <a:noFill/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36" name="Прямоугольник 135"/>
              <p:cNvSpPr/>
              <p:nvPr/>
            </p:nvSpPr>
            <p:spPr>
              <a:xfrm>
                <a:off x="76166" y="167833"/>
                <a:ext cx="194215" cy="326577"/>
              </a:xfrm>
              <a:prstGeom prst="rect">
                <a:avLst/>
              </a:prstGeom>
              <a:noFill/>
              <a:ln w="12700">
                <a:solidFill>
                  <a:srgbClr val="C00000"/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00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</a:p>
            </p:txBody>
          </p:sp>
        </p:grpSp>
      </p:grpSp>
      <p:sp>
        <p:nvSpPr>
          <p:cNvPr id="138" name="Rectangle 2"/>
          <p:cNvSpPr txBox="1">
            <a:spLocks noChangeArrowheads="1"/>
          </p:cNvSpPr>
          <p:nvPr/>
        </p:nvSpPr>
        <p:spPr>
          <a:xfrm>
            <a:off x="235607" y="2337554"/>
            <a:ext cx="7473642" cy="1200329"/>
          </a:xfrm>
          <a:prstGeom prst="rect">
            <a:avLst/>
          </a:prstGeom>
          <a:ln>
            <a:noFill/>
          </a:ln>
        </p:spPr>
        <p:txBody>
          <a:bodyPr vert="horz" wrap="square" lIns="91440" tIns="45720" rIns="91440" bIns="45720" rtlCol="0" anchor="t" anchorCtr="0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Комплексная автоматизированная система планирования, контроля и анализа </a:t>
            </a:r>
            <a:br>
              <a:rPr lang="ru-RU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</a:br>
            <a:r>
              <a:rPr lang="ru-RU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доставки  грузов</a:t>
            </a:r>
          </a:p>
        </p:txBody>
      </p:sp>
    </p:spTree>
    <p:extLst>
      <p:ext uri="{BB962C8B-B14F-4D97-AF65-F5344CB8AC3E}">
        <p14:creationId xmlns:p14="http://schemas.microsoft.com/office/powerpoint/2010/main" val="3885522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75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5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25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 animBg="1"/>
      <p:bldP spid="13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3384128" y="936303"/>
            <a:ext cx="2950493" cy="1805630"/>
            <a:chOff x="3958357" y="1031653"/>
            <a:chExt cx="2950493" cy="1805630"/>
          </a:xfrm>
        </p:grpSpPr>
        <p:pic>
          <p:nvPicPr>
            <p:cNvPr id="293" name="Picture 1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8357" y="1152327"/>
              <a:ext cx="2950493" cy="1684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300" name="Группа 299"/>
            <p:cNvGrpSpPr/>
            <p:nvPr/>
          </p:nvGrpSpPr>
          <p:grpSpPr>
            <a:xfrm>
              <a:off x="4432046" y="1031653"/>
              <a:ext cx="2190607" cy="1310111"/>
              <a:chOff x="4432046" y="1031653"/>
              <a:chExt cx="2190607" cy="1310111"/>
            </a:xfrm>
          </p:grpSpPr>
          <p:pic>
            <p:nvPicPr>
              <p:cNvPr id="301" name="Picture 5"/>
              <p:cNvPicPr>
                <a:picLocks noChangeAspect="1" noChangeArrowheads="1"/>
              </p:cNvPicPr>
              <p:nvPr/>
            </p:nvPicPr>
            <p:blipFill>
              <a:blip r:embed="rId3" cstate="print">
                <a:clrChange>
                  <a:clrFrom>
                    <a:srgbClr val="FAFAFA"/>
                  </a:clrFrom>
                  <a:clrTo>
                    <a:srgbClr val="FAFAFA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982166" y="1031653"/>
                <a:ext cx="778226" cy="69499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grpSp>
            <p:nvGrpSpPr>
              <p:cNvPr id="303" name="Группа 302"/>
              <p:cNvGrpSpPr/>
              <p:nvPr/>
            </p:nvGrpSpPr>
            <p:grpSpPr>
              <a:xfrm>
                <a:off x="4432046" y="1368351"/>
                <a:ext cx="2190607" cy="973413"/>
                <a:chOff x="4749964" y="1403050"/>
                <a:chExt cx="2190607" cy="973413"/>
              </a:xfrm>
            </p:grpSpPr>
            <p:grpSp>
              <p:nvGrpSpPr>
                <p:cNvPr id="304" name="Группа 303"/>
                <p:cNvGrpSpPr/>
                <p:nvPr/>
              </p:nvGrpSpPr>
              <p:grpSpPr>
                <a:xfrm>
                  <a:off x="4749964" y="1641778"/>
                  <a:ext cx="1298460" cy="734685"/>
                  <a:chOff x="2664048" y="2448471"/>
                  <a:chExt cx="5281165" cy="2704278"/>
                </a:xfrm>
              </p:grpSpPr>
              <p:grpSp>
                <p:nvGrpSpPr>
                  <p:cNvPr id="307" name="Группа 306"/>
                  <p:cNvGrpSpPr/>
                  <p:nvPr/>
                </p:nvGrpSpPr>
                <p:grpSpPr>
                  <a:xfrm>
                    <a:off x="2664048" y="2448471"/>
                    <a:ext cx="5281165" cy="2704278"/>
                    <a:chOff x="1871960" y="936303"/>
                    <a:chExt cx="8089477" cy="4176464"/>
                  </a:xfrm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p:grpSpPr>
                <p:pic>
                  <p:nvPicPr>
                    <p:cNvPr id="353" name="Picture 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 t="3236" b="943"/>
                    <a:stretch>
                      <a:fillRect/>
                    </a:stretch>
                  </p:blipFill>
                  <p:spPr bwMode="auto">
                    <a:xfrm>
                      <a:off x="1871960" y="936303"/>
                      <a:ext cx="8089477" cy="417646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</p:pic>
                <p:pic>
                  <p:nvPicPr>
                    <p:cNvPr id="354" name="Picture 2"/>
                    <p:cNvPicPr>
                      <a:picLocks noChangeAspect="1" noChangeArrowheads="1"/>
                    </p:cNvPicPr>
                    <p:nvPr/>
                  </p:nvPicPr>
                  <p:blipFill rotWithShape="1">
                    <a:blip r:embed="rId5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 l="5887" t="21600" b="9947"/>
                    <a:stretch/>
                  </p:blipFill>
                  <p:spPr bwMode="auto">
                    <a:xfrm>
                      <a:off x="4050952" y="1368350"/>
                      <a:ext cx="5859873" cy="2399797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</p:pic>
                <p:pic>
                  <p:nvPicPr>
                    <p:cNvPr id="355" name="Picture 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>
                      <a:off x="4032200" y="3744615"/>
                      <a:ext cx="4680520" cy="1224136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</p:pic>
                <p:pic>
                  <p:nvPicPr>
                    <p:cNvPr id="356" name="Picture 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7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>
                      <a:off x="8712720" y="3744615"/>
                      <a:ext cx="1198104" cy="1230743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</p:pic>
              </p:grpSp>
              <p:pic>
                <p:nvPicPr>
                  <p:cNvPr id="308" name="Picture 2"/>
                  <p:cNvPicPr>
                    <a:picLocks noChangeAspect="1" noChangeArrowheads="1"/>
                  </p:cNvPicPr>
                  <p:nvPr/>
                </p:nvPicPr>
                <p:blipFill rotWithShape="1">
                  <a:blip r:embed="rId8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t="18324" b="42993"/>
                  <a:stretch/>
                </p:blipFill>
                <p:spPr bwMode="auto">
                  <a:xfrm>
                    <a:off x="4074347" y="2728224"/>
                    <a:ext cx="3810000" cy="1448015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</p:pic>
              <p:pic>
                <p:nvPicPr>
                  <p:cNvPr id="309" name="Рисунок 47"/>
                  <p:cNvPicPr>
                    <a:picLocks noChangeAspect="1" noChangeArrowheads="1"/>
                  </p:cNvPicPr>
                  <p:nvPr/>
                </p:nvPicPr>
                <p:blipFill>
                  <a:blip r:embed="rId9" cstate="print">
                    <a:clrChange>
                      <a:clrFrom>
                        <a:srgbClr val="FFFFFF"/>
                      </a:clrFrom>
                      <a:clrTo>
                        <a:srgbClr val="FFFFFF">
                          <a:alpha val="0"/>
                        </a:srgbClr>
                      </a:clrTo>
                    </a:clrChange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5118887" y="2870080"/>
                    <a:ext cx="371484" cy="591696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pic>
                <p:nvPicPr>
                  <p:cNvPr id="346" name="Рисунок 48"/>
                  <p:cNvPicPr>
                    <a:picLocks noChangeAspect="1" noChangeArrowheads="1"/>
                  </p:cNvPicPr>
                  <p:nvPr/>
                </p:nvPicPr>
                <p:blipFill>
                  <a:blip r:embed="rId10" cstate="print">
                    <a:clrChange>
                      <a:clrFrom>
                        <a:srgbClr val="FFFFFF"/>
                      </a:clrFrom>
                      <a:clrTo>
                        <a:srgbClr val="FFFFFF">
                          <a:alpha val="0"/>
                        </a:srgbClr>
                      </a:clrTo>
                    </a:clrChange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4443931" y="3708545"/>
                    <a:ext cx="360743" cy="467694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pic>
                <p:nvPicPr>
                  <p:cNvPr id="347" name="Рисунок 346"/>
                  <p:cNvPicPr>
                    <a:picLocks noChangeAspect="1" noChangeArrowheads="1"/>
                  </p:cNvPicPr>
                  <p:nvPr/>
                </p:nvPicPr>
                <p:blipFill>
                  <a:blip r:embed="rId11" cstate="print">
                    <a:clrChange>
                      <a:clrFrom>
                        <a:srgbClr val="FFFFFF"/>
                      </a:clrFrom>
                      <a:clrTo>
                        <a:srgbClr val="FFFFFF">
                          <a:alpha val="0"/>
                        </a:srgbClr>
                      </a:clrTo>
                    </a:clrChange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4248224" y="3364162"/>
                    <a:ext cx="367008" cy="503820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pic>
                <p:nvPicPr>
                  <p:cNvPr id="348" name="Рисунок 45"/>
                  <p:cNvPicPr>
                    <a:picLocks noChangeAspect="1" noChangeArrowheads="1"/>
                  </p:cNvPicPr>
                  <p:nvPr/>
                </p:nvPicPr>
                <p:blipFill>
                  <a:blip r:embed="rId12" cstate="print">
                    <a:clrChange>
                      <a:clrFrom>
                        <a:srgbClr val="FFFFFF"/>
                      </a:clrFrom>
                      <a:clrTo>
                        <a:srgbClr val="FFFFFF">
                          <a:alpha val="0"/>
                        </a:srgbClr>
                      </a:clrTo>
                    </a:clrChange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4601477" y="2738008"/>
                    <a:ext cx="406395" cy="638563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pic>
                <p:nvPicPr>
                  <p:cNvPr id="349" name="Рисунок 46"/>
                  <p:cNvPicPr>
                    <a:picLocks noChangeAspect="1" noChangeArrowheads="1"/>
                  </p:cNvPicPr>
                  <p:nvPr/>
                </p:nvPicPr>
                <p:blipFill>
                  <a:blip r:embed="rId13" cstate="print">
                    <a:clrChange>
                      <a:clrFrom>
                        <a:srgbClr val="FFFFFF"/>
                      </a:clrFrom>
                      <a:clrTo>
                        <a:srgbClr val="FFFFFF">
                          <a:alpha val="0"/>
                        </a:srgbClr>
                      </a:clrTo>
                    </a:clrChange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5688384" y="3044596"/>
                    <a:ext cx="418032" cy="663949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pic>
                <p:nvPicPr>
                  <p:cNvPr id="350" name="Рисунок 50"/>
                  <p:cNvPicPr>
                    <a:picLocks noChangeAspect="1" noChangeArrowheads="1"/>
                  </p:cNvPicPr>
                  <p:nvPr/>
                </p:nvPicPr>
                <p:blipFill>
                  <a:blip r:embed="rId14" cstate="print">
                    <a:clrChange>
                      <a:clrFrom>
                        <a:srgbClr val="FFFFFF"/>
                      </a:clrFrom>
                      <a:clrTo>
                        <a:srgbClr val="FFFFFF">
                          <a:alpha val="0"/>
                        </a:srgbClr>
                      </a:clrTo>
                    </a:clrChange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6840512" y="2744843"/>
                    <a:ext cx="355372" cy="631728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pic>
                <p:nvPicPr>
                  <p:cNvPr id="352" name="Рисунок 351"/>
                  <p:cNvPicPr>
                    <a:picLocks noChangeAspect="1" noChangeArrowheads="1"/>
                  </p:cNvPicPr>
                  <p:nvPr/>
                </p:nvPicPr>
                <p:blipFill>
                  <a:blip r:embed="rId15" cstate="print">
                    <a:clrChange>
                      <a:clrFrom>
                        <a:srgbClr val="FFFFFF"/>
                      </a:clrFrom>
                      <a:clrTo>
                        <a:srgbClr val="FFFFFF">
                          <a:alpha val="0"/>
                        </a:srgbClr>
                      </a:clrTo>
                    </a:clrChange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4741137" y="3250511"/>
                    <a:ext cx="377750" cy="620988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</p:grpSp>
            <p:pic>
              <p:nvPicPr>
                <p:cNvPr id="305" name="Рисунок 304"/>
                <p:cNvPicPr>
                  <a:picLocks noChangeAspect="1"/>
                </p:cNvPicPr>
                <p:nvPr/>
              </p:nvPicPr>
              <p:blipFill>
                <a:blip r:embed="rId1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794232" y="1540621"/>
                  <a:ext cx="531999" cy="540508"/>
                </a:xfrm>
                <a:prstGeom prst="rect">
                  <a:avLst/>
                </a:prstGeom>
              </p:spPr>
            </p:pic>
            <p:pic>
              <p:nvPicPr>
                <p:cNvPr id="306" name="Picture 4"/>
                <p:cNvPicPr>
                  <a:picLocks noChangeAspect="1" noChangeArrowheads="1"/>
                </p:cNvPicPr>
                <p:nvPr/>
              </p:nvPicPr>
              <p:blipFill>
                <a:blip r:embed="rId17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948917" y="1403050"/>
                  <a:ext cx="991654" cy="66110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grpSp>
        </p:grpSp>
      </p:grpSp>
      <p:sp>
        <p:nvSpPr>
          <p:cNvPr id="345" name="Прямоугольник 344"/>
          <p:cNvSpPr/>
          <p:nvPr/>
        </p:nvSpPr>
        <p:spPr>
          <a:xfrm>
            <a:off x="5757979" y="999600"/>
            <a:ext cx="2306669" cy="584775"/>
          </a:xfrm>
          <a:prstGeom prst="rect">
            <a:avLst/>
          </a:prstGeom>
          <a:solidFill>
            <a:schemeClr val="bg1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lvl="0" indent="-285750">
              <a:buBlip>
                <a:blip r:embed="rId18"/>
              </a:buBlip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Мониторинговый Центр</a:t>
            </a:r>
            <a:endParaRPr lang="ru-RU" sz="1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3828523" y="3815721"/>
            <a:ext cx="2363917" cy="1513070"/>
            <a:chOff x="3828523" y="3815721"/>
            <a:chExt cx="2363917" cy="1513070"/>
          </a:xfrm>
        </p:grpSpPr>
        <p:grpSp>
          <p:nvGrpSpPr>
            <p:cNvPr id="89" name="Группа 88"/>
            <p:cNvGrpSpPr/>
            <p:nvPr/>
          </p:nvGrpSpPr>
          <p:grpSpPr>
            <a:xfrm>
              <a:off x="3828523" y="3815721"/>
              <a:ext cx="2363917" cy="1513070"/>
              <a:chOff x="5760392" y="1151425"/>
              <a:chExt cx="2363917" cy="1513070"/>
            </a:xfrm>
          </p:grpSpPr>
          <p:sp>
            <p:nvSpPr>
              <p:cNvPr id="96" name="Прямоугольник 95"/>
              <p:cNvSpPr/>
              <p:nvPr/>
            </p:nvSpPr>
            <p:spPr>
              <a:xfrm>
                <a:off x="5760392" y="1151425"/>
                <a:ext cx="2363917" cy="1513070"/>
              </a:xfrm>
              <a:prstGeom prst="rect">
                <a:avLst/>
              </a:prstGeom>
              <a:gradFill flip="none" rotWithShape="1">
                <a:gsLst>
                  <a:gs pos="3000">
                    <a:schemeClr val="bg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1">
                <a:schemeClr val="lt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97" name="Скругленный прямоугольник 96"/>
              <p:cNvSpPr/>
              <p:nvPr/>
            </p:nvSpPr>
            <p:spPr>
              <a:xfrm>
                <a:off x="5760392" y="1379369"/>
                <a:ext cx="2363917" cy="1049521"/>
              </a:xfrm>
              <a:prstGeom prst="roundRect">
                <a:avLst/>
              </a:prstGeom>
              <a:noFill/>
              <a:ln w="12700"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srgbClr val="002060"/>
                  </a:solidFill>
                </a:endParaRPr>
              </a:p>
            </p:txBody>
          </p:sp>
          <p:pic>
            <p:nvPicPr>
              <p:cNvPr id="98" name="Picture 57"/>
              <p:cNvPicPr>
                <a:picLocks noChangeAspect="1" noChangeArrowheads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82185" y="1244879"/>
                <a:ext cx="1746489" cy="93256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99" name="Picture 34" descr="C:\Program Files (x86)\Microsoft Office\MEDIA\CAGCAT10\j0292020.wmf"/>
              <p:cNvPicPr>
                <a:picLocks noChangeAspect="1" noChangeArrowheads="1"/>
              </p:cNvPicPr>
              <p:nvPr/>
            </p:nvPicPr>
            <p:blipFill>
              <a:blip r:embed="rId20" cstate="print">
                <a:lum contrast="2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63064" y="1170353"/>
                <a:ext cx="854150" cy="706378"/>
              </a:xfrm>
              <a:prstGeom prst="rect">
                <a:avLst/>
              </a:prstGeom>
              <a:noFill/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100" name="Group 4"/>
              <p:cNvGrpSpPr>
                <a:grpSpLocks noChangeAspect="1"/>
              </p:cNvGrpSpPr>
              <p:nvPr/>
            </p:nvGrpSpPr>
            <p:grpSpPr bwMode="auto">
              <a:xfrm>
                <a:off x="7393044" y="1852626"/>
                <a:ext cx="674692" cy="788992"/>
                <a:chOff x="4657" y="1167"/>
                <a:chExt cx="425" cy="497"/>
              </a:xfrm>
            </p:grpSpPr>
            <p:sp>
              <p:nvSpPr>
                <p:cNvPr id="101" name="AutoShape 3"/>
                <p:cNvSpPr>
                  <a:spLocks noChangeAspect="1" noChangeArrowheads="1" noTextEdit="1"/>
                </p:cNvSpPr>
                <p:nvPr/>
              </p:nvSpPr>
              <p:spPr bwMode="auto">
                <a:xfrm>
                  <a:off x="4657" y="1167"/>
                  <a:ext cx="425" cy="49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02" name="Freeform 5"/>
                <p:cNvSpPr>
                  <a:spLocks/>
                </p:cNvSpPr>
                <p:nvPr/>
              </p:nvSpPr>
              <p:spPr bwMode="auto">
                <a:xfrm>
                  <a:off x="4940" y="1239"/>
                  <a:ext cx="29" cy="39"/>
                </a:xfrm>
                <a:custGeom>
                  <a:avLst/>
                  <a:gdLst>
                    <a:gd name="T0" fmla="*/ 114 w 114"/>
                    <a:gd name="T1" fmla="*/ 78 h 156"/>
                    <a:gd name="T2" fmla="*/ 113 w 114"/>
                    <a:gd name="T3" fmla="*/ 94 h 156"/>
                    <a:gd name="T4" fmla="*/ 109 w 114"/>
                    <a:gd name="T5" fmla="*/ 108 h 156"/>
                    <a:gd name="T6" fmla="*/ 105 w 114"/>
                    <a:gd name="T7" fmla="*/ 122 h 156"/>
                    <a:gd name="T8" fmla="*/ 98 w 114"/>
                    <a:gd name="T9" fmla="*/ 133 h 156"/>
                    <a:gd name="T10" fmla="*/ 88 w 114"/>
                    <a:gd name="T11" fmla="*/ 143 h 156"/>
                    <a:gd name="T12" fmla="*/ 79 w 114"/>
                    <a:gd name="T13" fmla="*/ 150 h 156"/>
                    <a:gd name="T14" fmla="*/ 69 w 114"/>
                    <a:gd name="T15" fmla="*/ 154 h 156"/>
                    <a:gd name="T16" fmla="*/ 57 w 114"/>
                    <a:gd name="T17" fmla="*/ 156 h 156"/>
                    <a:gd name="T18" fmla="*/ 46 w 114"/>
                    <a:gd name="T19" fmla="*/ 154 h 156"/>
                    <a:gd name="T20" fmla="*/ 34 w 114"/>
                    <a:gd name="T21" fmla="*/ 150 h 156"/>
                    <a:gd name="T22" fmla="*/ 25 w 114"/>
                    <a:gd name="T23" fmla="*/ 143 h 156"/>
                    <a:gd name="T24" fmla="*/ 17 w 114"/>
                    <a:gd name="T25" fmla="*/ 133 h 156"/>
                    <a:gd name="T26" fmla="*/ 9 w 114"/>
                    <a:gd name="T27" fmla="*/ 122 h 156"/>
                    <a:gd name="T28" fmla="*/ 4 w 114"/>
                    <a:gd name="T29" fmla="*/ 108 h 156"/>
                    <a:gd name="T30" fmla="*/ 1 w 114"/>
                    <a:gd name="T31" fmla="*/ 94 h 156"/>
                    <a:gd name="T32" fmla="*/ 0 w 114"/>
                    <a:gd name="T33" fmla="*/ 78 h 156"/>
                    <a:gd name="T34" fmla="*/ 1 w 114"/>
                    <a:gd name="T35" fmla="*/ 62 h 156"/>
                    <a:gd name="T36" fmla="*/ 4 w 114"/>
                    <a:gd name="T37" fmla="*/ 48 h 156"/>
                    <a:gd name="T38" fmla="*/ 9 w 114"/>
                    <a:gd name="T39" fmla="*/ 35 h 156"/>
                    <a:gd name="T40" fmla="*/ 17 w 114"/>
                    <a:gd name="T41" fmla="*/ 23 h 156"/>
                    <a:gd name="T42" fmla="*/ 25 w 114"/>
                    <a:gd name="T43" fmla="*/ 14 h 156"/>
                    <a:gd name="T44" fmla="*/ 34 w 114"/>
                    <a:gd name="T45" fmla="*/ 6 h 156"/>
                    <a:gd name="T46" fmla="*/ 46 w 114"/>
                    <a:gd name="T47" fmla="*/ 2 h 156"/>
                    <a:gd name="T48" fmla="*/ 57 w 114"/>
                    <a:gd name="T49" fmla="*/ 0 h 156"/>
                    <a:gd name="T50" fmla="*/ 69 w 114"/>
                    <a:gd name="T51" fmla="*/ 2 h 156"/>
                    <a:gd name="T52" fmla="*/ 79 w 114"/>
                    <a:gd name="T53" fmla="*/ 6 h 156"/>
                    <a:gd name="T54" fmla="*/ 88 w 114"/>
                    <a:gd name="T55" fmla="*/ 14 h 156"/>
                    <a:gd name="T56" fmla="*/ 98 w 114"/>
                    <a:gd name="T57" fmla="*/ 23 h 156"/>
                    <a:gd name="T58" fmla="*/ 105 w 114"/>
                    <a:gd name="T59" fmla="*/ 35 h 156"/>
                    <a:gd name="T60" fmla="*/ 109 w 114"/>
                    <a:gd name="T61" fmla="*/ 48 h 156"/>
                    <a:gd name="T62" fmla="*/ 113 w 114"/>
                    <a:gd name="T63" fmla="*/ 62 h 156"/>
                    <a:gd name="T64" fmla="*/ 114 w 114"/>
                    <a:gd name="T65" fmla="*/ 78 h 1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14" h="156">
                      <a:moveTo>
                        <a:pt x="114" y="78"/>
                      </a:moveTo>
                      <a:lnTo>
                        <a:pt x="113" y="94"/>
                      </a:lnTo>
                      <a:lnTo>
                        <a:pt x="109" y="108"/>
                      </a:lnTo>
                      <a:lnTo>
                        <a:pt x="105" y="122"/>
                      </a:lnTo>
                      <a:lnTo>
                        <a:pt x="98" y="133"/>
                      </a:lnTo>
                      <a:lnTo>
                        <a:pt x="88" y="143"/>
                      </a:lnTo>
                      <a:lnTo>
                        <a:pt x="79" y="150"/>
                      </a:lnTo>
                      <a:lnTo>
                        <a:pt x="69" y="154"/>
                      </a:lnTo>
                      <a:lnTo>
                        <a:pt x="57" y="156"/>
                      </a:lnTo>
                      <a:lnTo>
                        <a:pt x="46" y="154"/>
                      </a:lnTo>
                      <a:lnTo>
                        <a:pt x="34" y="150"/>
                      </a:lnTo>
                      <a:lnTo>
                        <a:pt x="25" y="143"/>
                      </a:lnTo>
                      <a:lnTo>
                        <a:pt x="17" y="133"/>
                      </a:lnTo>
                      <a:lnTo>
                        <a:pt x="9" y="122"/>
                      </a:lnTo>
                      <a:lnTo>
                        <a:pt x="4" y="108"/>
                      </a:lnTo>
                      <a:lnTo>
                        <a:pt x="1" y="94"/>
                      </a:lnTo>
                      <a:lnTo>
                        <a:pt x="0" y="78"/>
                      </a:lnTo>
                      <a:lnTo>
                        <a:pt x="1" y="62"/>
                      </a:lnTo>
                      <a:lnTo>
                        <a:pt x="4" y="48"/>
                      </a:lnTo>
                      <a:lnTo>
                        <a:pt x="9" y="35"/>
                      </a:lnTo>
                      <a:lnTo>
                        <a:pt x="17" y="23"/>
                      </a:lnTo>
                      <a:lnTo>
                        <a:pt x="25" y="14"/>
                      </a:lnTo>
                      <a:lnTo>
                        <a:pt x="34" y="6"/>
                      </a:lnTo>
                      <a:lnTo>
                        <a:pt x="46" y="2"/>
                      </a:lnTo>
                      <a:lnTo>
                        <a:pt x="57" y="0"/>
                      </a:lnTo>
                      <a:lnTo>
                        <a:pt x="69" y="2"/>
                      </a:lnTo>
                      <a:lnTo>
                        <a:pt x="79" y="6"/>
                      </a:lnTo>
                      <a:lnTo>
                        <a:pt x="88" y="14"/>
                      </a:lnTo>
                      <a:lnTo>
                        <a:pt x="98" y="23"/>
                      </a:lnTo>
                      <a:lnTo>
                        <a:pt x="105" y="35"/>
                      </a:lnTo>
                      <a:lnTo>
                        <a:pt x="109" y="48"/>
                      </a:lnTo>
                      <a:lnTo>
                        <a:pt x="113" y="62"/>
                      </a:lnTo>
                      <a:lnTo>
                        <a:pt x="114" y="7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03" name="Freeform 6"/>
                <p:cNvSpPr>
                  <a:spLocks/>
                </p:cNvSpPr>
                <p:nvPr/>
              </p:nvSpPr>
              <p:spPr bwMode="auto">
                <a:xfrm>
                  <a:off x="4941" y="1240"/>
                  <a:ext cx="27" cy="37"/>
                </a:xfrm>
                <a:custGeom>
                  <a:avLst/>
                  <a:gdLst>
                    <a:gd name="T0" fmla="*/ 109 w 109"/>
                    <a:gd name="T1" fmla="*/ 74 h 148"/>
                    <a:gd name="T2" fmla="*/ 108 w 109"/>
                    <a:gd name="T3" fmla="*/ 89 h 148"/>
                    <a:gd name="T4" fmla="*/ 105 w 109"/>
                    <a:gd name="T5" fmla="*/ 103 h 148"/>
                    <a:gd name="T6" fmla="*/ 100 w 109"/>
                    <a:gd name="T7" fmla="*/ 115 h 148"/>
                    <a:gd name="T8" fmla="*/ 93 w 109"/>
                    <a:gd name="T9" fmla="*/ 126 h 148"/>
                    <a:gd name="T10" fmla="*/ 85 w 109"/>
                    <a:gd name="T11" fmla="*/ 135 h 148"/>
                    <a:gd name="T12" fmla="*/ 76 w 109"/>
                    <a:gd name="T13" fmla="*/ 142 h 148"/>
                    <a:gd name="T14" fmla="*/ 66 w 109"/>
                    <a:gd name="T15" fmla="*/ 147 h 148"/>
                    <a:gd name="T16" fmla="*/ 55 w 109"/>
                    <a:gd name="T17" fmla="*/ 148 h 148"/>
                    <a:gd name="T18" fmla="*/ 44 w 109"/>
                    <a:gd name="T19" fmla="*/ 147 h 148"/>
                    <a:gd name="T20" fmla="*/ 34 w 109"/>
                    <a:gd name="T21" fmla="*/ 142 h 148"/>
                    <a:gd name="T22" fmla="*/ 24 w 109"/>
                    <a:gd name="T23" fmla="*/ 135 h 148"/>
                    <a:gd name="T24" fmla="*/ 16 w 109"/>
                    <a:gd name="T25" fmla="*/ 126 h 148"/>
                    <a:gd name="T26" fmla="*/ 9 w 109"/>
                    <a:gd name="T27" fmla="*/ 115 h 148"/>
                    <a:gd name="T28" fmla="*/ 4 w 109"/>
                    <a:gd name="T29" fmla="*/ 103 h 148"/>
                    <a:gd name="T30" fmla="*/ 1 w 109"/>
                    <a:gd name="T31" fmla="*/ 89 h 148"/>
                    <a:gd name="T32" fmla="*/ 0 w 109"/>
                    <a:gd name="T33" fmla="*/ 74 h 148"/>
                    <a:gd name="T34" fmla="*/ 1 w 109"/>
                    <a:gd name="T35" fmla="*/ 59 h 148"/>
                    <a:gd name="T36" fmla="*/ 4 w 109"/>
                    <a:gd name="T37" fmla="*/ 46 h 148"/>
                    <a:gd name="T38" fmla="*/ 9 w 109"/>
                    <a:gd name="T39" fmla="*/ 33 h 148"/>
                    <a:gd name="T40" fmla="*/ 16 w 109"/>
                    <a:gd name="T41" fmla="*/ 22 h 148"/>
                    <a:gd name="T42" fmla="*/ 24 w 109"/>
                    <a:gd name="T43" fmla="*/ 14 h 148"/>
                    <a:gd name="T44" fmla="*/ 34 w 109"/>
                    <a:gd name="T45" fmla="*/ 6 h 148"/>
                    <a:gd name="T46" fmla="*/ 44 w 109"/>
                    <a:gd name="T47" fmla="*/ 1 h 148"/>
                    <a:gd name="T48" fmla="*/ 55 w 109"/>
                    <a:gd name="T49" fmla="*/ 0 h 148"/>
                    <a:gd name="T50" fmla="*/ 66 w 109"/>
                    <a:gd name="T51" fmla="*/ 1 h 148"/>
                    <a:gd name="T52" fmla="*/ 76 w 109"/>
                    <a:gd name="T53" fmla="*/ 6 h 148"/>
                    <a:gd name="T54" fmla="*/ 85 w 109"/>
                    <a:gd name="T55" fmla="*/ 14 h 148"/>
                    <a:gd name="T56" fmla="*/ 93 w 109"/>
                    <a:gd name="T57" fmla="*/ 22 h 148"/>
                    <a:gd name="T58" fmla="*/ 100 w 109"/>
                    <a:gd name="T59" fmla="*/ 33 h 148"/>
                    <a:gd name="T60" fmla="*/ 105 w 109"/>
                    <a:gd name="T61" fmla="*/ 46 h 148"/>
                    <a:gd name="T62" fmla="*/ 108 w 109"/>
                    <a:gd name="T63" fmla="*/ 59 h 148"/>
                    <a:gd name="T64" fmla="*/ 109 w 109"/>
                    <a:gd name="T65" fmla="*/ 74 h 1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09" h="148">
                      <a:moveTo>
                        <a:pt x="109" y="74"/>
                      </a:moveTo>
                      <a:lnTo>
                        <a:pt x="108" y="89"/>
                      </a:lnTo>
                      <a:lnTo>
                        <a:pt x="105" y="103"/>
                      </a:lnTo>
                      <a:lnTo>
                        <a:pt x="100" y="115"/>
                      </a:lnTo>
                      <a:lnTo>
                        <a:pt x="93" y="126"/>
                      </a:lnTo>
                      <a:lnTo>
                        <a:pt x="85" y="135"/>
                      </a:lnTo>
                      <a:lnTo>
                        <a:pt x="76" y="142"/>
                      </a:lnTo>
                      <a:lnTo>
                        <a:pt x="66" y="147"/>
                      </a:lnTo>
                      <a:lnTo>
                        <a:pt x="55" y="148"/>
                      </a:lnTo>
                      <a:lnTo>
                        <a:pt x="44" y="147"/>
                      </a:lnTo>
                      <a:lnTo>
                        <a:pt x="34" y="142"/>
                      </a:lnTo>
                      <a:lnTo>
                        <a:pt x="24" y="135"/>
                      </a:lnTo>
                      <a:lnTo>
                        <a:pt x="16" y="126"/>
                      </a:lnTo>
                      <a:lnTo>
                        <a:pt x="9" y="115"/>
                      </a:lnTo>
                      <a:lnTo>
                        <a:pt x="4" y="103"/>
                      </a:lnTo>
                      <a:lnTo>
                        <a:pt x="1" y="89"/>
                      </a:lnTo>
                      <a:lnTo>
                        <a:pt x="0" y="74"/>
                      </a:lnTo>
                      <a:lnTo>
                        <a:pt x="1" y="59"/>
                      </a:lnTo>
                      <a:lnTo>
                        <a:pt x="4" y="46"/>
                      </a:lnTo>
                      <a:lnTo>
                        <a:pt x="9" y="33"/>
                      </a:lnTo>
                      <a:lnTo>
                        <a:pt x="16" y="22"/>
                      </a:lnTo>
                      <a:lnTo>
                        <a:pt x="24" y="14"/>
                      </a:lnTo>
                      <a:lnTo>
                        <a:pt x="34" y="6"/>
                      </a:lnTo>
                      <a:lnTo>
                        <a:pt x="44" y="1"/>
                      </a:lnTo>
                      <a:lnTo>
                        <a:pt x="55" y="0"/>
                      </a:lnTo>
                      <a:lnTo>
                        <a:pt x="66" y="1"/>
                      </a:lnTo>
                      <a:lnTo>
                        <a:pt x="76" y="6"/>
                      </a:lnTo>
                      <a:lnTo>
                        <a:pt x="85" y="14"/>
                      </a:lnTo>
                      <a:lnTo>
                        <a:pt x="93" y="22"/>
                      </a:lnTo>
                      <a:lnTo>
                        <a:pt x="100" y="33"/>
                      </a:lnTo>
                      <a:lnTo>
                        <a:pt x="105" y="46"/>
                      </a:lnTo>
                      <a:lnTo>
                        <a:pt x="108" y="59"/>
                      </a:lnTo>
                      <a:lnTo>
                        <a:pt x="109" y="74"/>
                      </a:lnTo>
                      <a:close/>
                    </a:path>
                  </a:pathLst>
                </a:custGeom>
                <a:solidFill>
                  <a:srgbClr val="FFFCF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04" name="Freeform 7"/>
                <p:cNvSpPr>
                  <a:spLocks/>
                </p:cNvSpPr>
                <p:nvPr/>
              </p:nvSpPr>
              <p:spPr bwMode="auto">
                <a:xfrm>
                  <a:off x="4942" y="1241"/>
                  <a:ext cx="26" cy="35"/>
                </a:xfrm>
                <a:custGeom>
                  <a:avLst/>
                  <a:gdLst>
                    <a:gd name="T0" fmla="*/ 104 w 104"/>
                    <a:gd name="T1" fmla="*/ 70 h 140"/>
                    <a:gd name="T2" fmla="*/ 103 w 104"/>
                    <a:gd name="T3" fmla="*/ 84 h 140"/>
                    <a:gd name="T4" fmla="*/ 100 w 104"/>
                    <a:gd name="T5" fmla="*/ 97 h 140"/>
                    <a:gd name="T6" fmla="*/ 95 w 104"/>
                    <a:gd name="T7" fmla="*/ 109 h 140"/>
                    <a:gd name="T8" fmla="*/ 89 w 104"/>
                    <a:gd name="T9" fmla="*/ 120 h 140"/>
                    <a:gd name="T10" fmla="*/ 81 w 104"/>
                    <a:gd name="T11" fmla="*/ 128 h 140"/>
                    <a:gd name="T12" fmla="*/ 72 w 104"/>
                    <a:gd name="T13" fmla="*/ 135 h 140"/>
                    <a:gd name="T14" fmla="*/ 63 w 104"/>
                    <a:gd name="T15" fmla="*/ 139 h 140"/>
                    <a:gd name="T16" fmla="*/ 52 w 104"/>
                    <a:gd name="T17" fmla="*/ 140 h 140"/>
                    <a:gd name="T18" fmla="*/ 42 w 104"/>
                    <a:gd name="T19" fmla="*/ 139 h 140"/>
                    <a:gd name="T20" fmla="*/ 31 w 104"/>
                    <a:gd name="T21" fmla="*/ 135 h 140"/>
                    <a:gd name="T22" fmla="*/ 23 w 104"/>
                    <a:gd name="T23" fmla="*/ 128 h 140"/>
                    <a:gd name="T24" fmla="*/ 15 w 104"/>
                    <a:gd name="T25" fmla="*/ 120 h 140"/>
                    <a:gd name="T26" fmla="*/ 10 w 104"/>
                    <a:gd name="T27" fmla="*/ 109 h 140"/>
                    <a:gd name="T28" fmla="*/ 5 w 104"/>
                    <a:gd name="T29" fmla="*/ 97 h 140"/>
                    <a:gd name="T30" fmla="*/ 1 w 104"/>
                    <a:gd name="T31" fmla="*/ 84 h 140"/>
                    <a:gd name="T32" fmla="*/ 0 w 104"/>
                    <a:gd name="T33" fmla="*/ 70 h 140"/>
                    <a:gd name="T34" fmla="*/ 1 w 104"/>
                    <a:gd name="T35" fmla="*/ 56 h 140"/>
                    <a:gd name="T36" fmla="*/ 5 w 104"/>
                    <a:gd name="T37" fmla="*/ 43 h 140"/>
                    <a:gd name="T38" fmla="*/ 10 w 104"/>
                    <a:gd name="T39" fmla="*/ 31 h 140"/>
                    <a:gd name="T40" fmla="*/ 15 w 104"/>
                    <a:gd name="T41" fmla="*/ 21 h 140"/>
                    <a:gd name="T42" fmla="*/ 23 w 104"/>
                    <a:gd name="T43" fmla="*/ 13 h 140"/>
                    <a:gd name="T44" fmla="*/ 31 w 104"/>
                    <a:gd name="T45" fmla="*/ 6 h 140"/>
                    <a:gd name="T46" fmla="*/ 42 w 104"/>
                    <a:gd name="T47" fmla="*/ 1 h 140"/>
                    <a:gd name="T48" fmla="*/ 52 w 104"/>
                    <a:gd name="T49" fmla="*/ 0 h 140"/>
                    <a:gd name="T50" fmla="*/ 63 w 104"/>
                    <a:gd name="T51" fmla="*/ 1 h 140"/>
                    <a:gd name="T52" fmla="*/ 72 w 104"/>
                    <a:gd name="T53" fmla="*/ 6 h 140"/>
                    <a:gd name="T54" fmla="*/ 81 w 104"/>
                    <a:gd name="T55" fmla="*/ 13 h 140"/>
                    <a:gd name="T56" fmla="*/ 89 w 104"/>
                    <a:gd name="T57" fmla="*/ 21 h 140"/>
                    <a:gd name="T58" fmla="*/ 95 w 104"/>
                    <a:gd name="T59" fmla="*/ 31 h 140"/>
                    <a:gd name="T60" fmla="*/ 100 w 104"/>
                    <a:gd name="T61" fmla="*/ 43 h 140"/>
                    <a:gd name="T62" fmla="*/ 103 w 104"/>
                    <a:gd name="T63" fmla="*/ 56 h 140"/>
                    <a:gd name="T64" fmla="*/ 104 w 104"/>
                    <a:gd name="T65" fmla="*/ 70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04" h="140">
                      <a:moveTo>
                        <a:pt x="104" y="70"/>
                      </a:moveTo>
                      <a:lnTo>
                        <a:pt x="103" y="84"/>
                      </a:lnTo>
                      <a:lnTo>
                        <a:pt x="100" y="97"/>
                      </a:lnTo>
                      <a:lnTo>
                        <a:pt x="95" y="109"/>
                      </a:lnTo>
                      <a:lnTo>
                        <a:pt x="89" y="120"/>
                      </a:lnTo>
                      <a:lnTo>
                        <a:pt x="81" y="128"/>
                      </a:lnTo>
                      <a:lnTo>
                        <a:pt x="72" y="135"/>
                      </a:lnTo>
                      <a:lnTo>
                        <a:pt x="63" y="139"/>
                      </a:lnTo>
                      <a:lnTo>
                        <a:pt x="52" y="140"/>
                      </a:lnTo>
                      <a:lnTo>
                        <a:pt x="42" y="139"/>
                      </a:lnTo>
                      <a:lnTo>
                        <a:pt x="31" y="135"/>
                      </a:lnTo>
                      <a:lnTo>
                        <a:pt x="23" y="128"/>
                      </a:lnTo>
                      <a:lnTo>
                        <a:pt x="15" y="120"/>
                      </a:lnTo>
                      <a:lnTo>
                        <a:pt x="10" y="109"/>
                      </a:lnTo>
                      <a:lnTo>
                        <a:pt x="5" y="97"/>
                      </a:lnTo>
                      <a:lnTo>
                        <a:pt x="1" y="84"/>
                      </a:lnTo>
                      <a:lnTo>
                        <a:pt x="0" y="70"/>
                      </a:lnTo>
                      <a:lnTo>
                        <a:pt x="1" y="56"/>
                      </a:lnTo>
                      <a:lnTo>
                        <a:pt x="5" y="43"/>
                      </a:lnTo>
                      <a:lnTo>
                        <a:pt x="10" y="31"/>
                      </a:lnTo>
                      <a:lnTo>
                        <a:pt x="15" y="21"/>
                      </a:lnTo>
                      <a:lnTo>
                        <a:pt x="23" y="13"/>
                      </a:lnTo>
                      <a:lnTo>
                        <a:pt x="31" y="6"/>
                      </a:lnTo>
                      <a:lnTo>
                        <a:pt x="42" y="1"/>
                      </a:lnTo>
                      <a:lnTo>
                        <a:pt x="52" y="0"/>
                      </a:lnTo>
                      <a:lnTo>
                        <a:pt x="63" y="1"/>
                      </a:lnTo>
                      <a:lnTo>
                        <a:pt x="72" y="6"/>
                      </a:lnTo>
                      <a:lnTo>
                        <a:pt x="81" y="13"/>
                      </a:lnTo>
                      <a:lnTo>
                        <a:pt x="89" y="21"/>
                      </a:lnTo>
                      <a:lnTo>
                        <a:pt x="95" y="31"/>
                      </a:lnTo>
                      <a:lnTo>
                        <a:pt x="100" y="43"/>
                      </a:lnTo>
                      <a:lnTo>
                        <a:pt x="103" y="56"/>
                      </a:lnTo>
                      <a:lnTo>
                        <a:pt x="104" y="70"/>
                      </a:lnTo>
                      <a:close/>
                    </a:path>
                  </a:pathLst>
                </a:custGeom>
                <a:solidFill>
                  <a:srgbClr val="FFF9E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05" name="Freeform 8"/>
                <p:cNvSpPr>
                  <a:spLocks/>
                </p:cNvSpPr>
                <p:nvPr/>
              </p:nvSpPr>
              <p:spPr bwMode="auto">
                <a:xfrm>
                  <a:off x="4942" y="1242"/>
                  <a:ext cx="25" cy="33"/>
                </a:xfrm>
                <a:custGeom>
                  <a:avLst/>
                  <a:gdLst>
                    <a:gd name="T0" fmla="*/ 98 w 98"/>
                    <a:gd name="T1" fmla="*/ 65 h 131"/>
                    <a:gd name="T2" fmla="*/ 97 w 98"/>
                    <a:gd name="T3" fmla="*/ 78 h 131"/>
                    <a:gd name="T4" fmla="*/ 94 w 98"/>
                    <a:gd name="T5" fmla="*/ 90 h 131"/>
                    <a:gd name="T6" fmla="*/ 90 w 98"/>
                    <a:gd name="T7" fmla="*/ 102 h 131"/>
                    <a:gd name="T8" fmla="*/ 84 w 98"/>
                    <a:gd name="T9" fmla="*/ 111 h 131"/>
                    <a:gd name="T10" fmla="*/ 76 w 98"/>
                    <a:gd name="T11" fmla="*/ 120 h 131"/>
                    <a:gd name="T12" fmla="*/ 68 w 98"/>
                    <a:gd name="T13" fmla="*/ 126 h 131"/>
                    <a:gd name="T14" fmla="*/ 58 w 98"/>
                    <a:gd name="T15" fmla="*/ 130 h 131"/>
                    <a:gd name="T16" fmla="*/ 49 w 98"/>
                    <a:gd name="T17" fmla="*/ 131 h 131"/>
                    <a:gd name="T18" fmla="*/ 39 w 98"/>
                    <a:gd name="T19" fmla="*/ 130 h 131"/>
                    <a:gd name="T20" fmla="*/ 30 w 98"/>
                    <a:gd name="T21" fmla="*/ 126 h 131"/>
                    <a:gd name="T22" fmla="*/ 22 w 98"/>
                    <a:gd name="T23" fmla="*/ 120 h 131"/>
                    <a:gd name="T24" fmla="*/ 15 w 98"/>
                    <a:gd name="T25" fmla="*/ 111 h 131"/>
                    <a:gd name="T26" fmla="*/ 8 w 98"/>
                    <a:gd name="T27" fmla="*/ 102 h 131"/>
                    <a:gd name="T28" fmla="*/ 3 w 98"/>
                    <a:gd name="T29" fmla="*/ 90 h 131"/>
                    <a:gd name="T30" fmla="*/ 1 w 98"/>
                    <a:gd name="T31" fmla="*/ 78 h 131"/>
                    <a:gd name="T32" fmla="*/ 0 w 98"/>
                    <a:gd name="T33" fmla="*/ 65 h 131"/>
                    <a:gd name="T34" fmla="*/ 1 w 98"/>
                    <a:gd name="T35" fmla="*/ 52 h 131"/>
                    <a:gd name="T36" fmla="*/ 3 w 98"/>
                    <a:gd name="T37" fmla="*/ 40 h 131"/>
                    <a:gd name="T38" fmla="*/ 8 w 98"/>
                    <a:gd name="T39" fmla="*/ 29 h 131"/>
                    <a:gd name="T40" fmla="*/ 15 w 98"/>
                    <a:gd name="T41" fmla="*/ 19 h 131"/>
                    <a:gd name="T42" fmla="*/ 22 w 98"/>
                    <a:gd name="T43" fmla="*/ 11 h 131"/>
                    <a:gd name="T44" fmla="*/ 30 w 98"/>
                    <a:gd name="T45" fmla="*/ 5 h 131"/>
                    <a:gd name="T46" fmla="*/ 39 w 98"/>
                    <a:gd name="T47" fmla="*/ 1 h 131"/>
                    <a:gd name="T48" fmla="*/ 49 w 98"/>
                    <a:gd name="T49" fmla="*/ 0 h 131"/>
                    <a:gd name="T50" fmla="*/ 58 w 98"/>
                    <a:gd name="T51" fmla="*/ 1 h 131"/>
                    <a:gd name="T52" fmla="*/ 68 w 98"/>
                    <a:gd name="T53" fmla="*/ 5 h 131"/>
                    <a:gd name="T54" fmla="*/ 76 w 98"/>
                    <a:gd name="T55" fmla="*/ 11 h 131"/>
                    <a:gd name="T56" fmla="*/ 84 w 98"/>
                    <a:gd name="T57" fmla="*/ 19 h 131"/>
                    <a:gd name="T58" fmla="*/ 90 w 98"/>
                    <a:gd name="T59" fmla="*/ 29 h 131"/>
                    <a:gd name="T60" fmla="*/ 94 w 98"/>
                    <a:gd name="T61" fmla="*/ 40 h 131"/>
                    <a:gd name="T62" fmla="*/ 97 w 98"/>
                    <a:gd name="T63" fmla="*/ 52 h 131"/>
                    <a:gd name="T64" fmla="*/ 98 w 98"/>
                    <a:gd name="T65" fmla="*/ 65 h 1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98" h="131">
                      <a:moveTo>
                        <a:pt x="98" y="65"/>
                      </a:moveTo>
                      <a:lnTo>
                        <a:pt x="97" y="78"/>
                      </a:lnTo>
                      <a:lnTo>
                        <a:pt x="94" y="90"/>
                      </a:lnTo>
                      <a:lnTo>
                        <a:pt x="90" y="102"/>
                      </a:lnTo>
                      <a:lnTo>
                        <a:pt x="84" y="111"/>
                      </a:lnTo>
                      <a:lnTo>
                        <a:pt x="76" y="120"/>
                      </a:lnTo>
                      <a:lnTo>
                        <a:pt x="68" y="126"/>
                      </a:lnTo>
                      <a:lnTo>
                        <a:pt x="58" y="130"/>
                      </a:lnTo>
                      <a:lnTo>
                        <a:pt x="49" y="131"/>
                      </a:lnTo>
                      <a:lnTo>
                        <a:pt x="39" y="130"/>
                      </a:lnTo>
                      <a:lnTo>
                        <a:pt x="30" y="126"/>
                      </a:lnTo>
                      <a:lnTo>
                        <a:pt x="22" y="120"/>
                      </a:lnTo>
                      <a:lnTo>
                        <a:pt x="15" y="111"/>
                      </a:lnTo>
                      <a:lnTo>
                        <a:pt x="8" y="102"/>
                      </a:lnTo>
                      <a:lnTo>
                        <a:pt x="3" y="90"/>
                      </a:lnTo>
                      <a:lnTo>
                        <a:pt x="1" y="78"/>
                      </a:lnTo>
                      <a:lnTo>
                        <a:pt x="0" y="65"/>
                      </a:lnTo>
                      <a:lnTo>
                        <a:pt x="1" y="52"/>
                      </a:lnTo>
                      <a:lnTo>
                        <a:pt x="3" y="40"/>
                      </a:lnTo>
                      <a:lnTo>
                        <a:pt x="8" y="29"/>
                      </a:lnTo>
                      <a:lnTo>
                        <a:pt x="15" y="19"/>
                      </a:lnTo>
                      <a:lnTo>
                        <a:pt x="22" y="11"/>
                      </a:lnTo>
                      <a:lnTo>
                        <a:pt x="30" y="5"/>
                      </a:lnTo>
                      <a:lnTo>
                        <a:pt x="39" y="1"/>
                      </a:lnTo>
                      <a:lnTo>
                        <a:pt x="49" y="0"/>
                      </a:lnTo>
                      <a:lnTo>
                        <a:pt x="58" y="1"/>
                      </a:lnTo>
                      <a:lnTo>
                        <a:pt x="68" y="5"/>
                      </a:lnTo>
                      <a:lnTo>
                        <a:pt x="76" y="11"/>
                      </a:lnTo>
                      <a:lnTo>
                        <a:pt x="84" y="19"/>
                      </a:lnTo>
                      <a:lnTo>
                        <a:pt x="90" y="29"/>
                      </a:lnTo>
                      <a:lnTo>
                        <a:pt x="94" y="40"/>
                      </a:lnTo>
                      <a:lnTo>
                        <a:pt x="97" y="52"/>
                      </a:lnTo>
                      <a:lnTo>
                        <a:pt x="98" y="65"/>
                      </a:lnTo>
                      <a:close/>
                    </a:path>
                  </a:pathLst>
                </a:custGeom>
                <a:solidFill>
                  <a:srgbClr val="FFF7E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06" name="Freeform 9"/>
                <p:cNvSpPr>
                  <a:spLocks/>
                </p:cNvSpPr>
                <p:nvPr/>
              </p:nvSpPr>
              <p:spPr bwMode="auto">
                <a:xfrm>
                  <a:off x="4943" y="1243"/>
                  <a:ext cx="23" cy="31"/>
                </a:xfrm>
                <a:custGeom>
                  <a:avLst/>
                  <a:gdLst>
                    <a:gd name="T0" fmla="*/ 93 w 93"/>
                    <a:gd name="T1" fmla="*/ 61 h 122"/>
                    <a:gd name="T2" fmla="*/ 92 w 93"/>
                    <a:gd name="T3" fmla="*/ 73 h 122"/>
                    <a:gd name="T4" fmla="*/ 90 w 93"/>
                    <a:gd name="T5" fmla="*/ 85 h 122"/>
                    <a:gd name="T6" fmla="*/ 85 w 93"/>
                    <a:gd name="T7" fmla="*/ 95 h 122"/>
                    <a:gd name="T8" fmla="*/ 80 w 93"/>
                    <a:gd name="T9" fmla="*/ 104 h 122"/>
                    <a:gd name="T10" fmla="*/ 73 w 93"/>
                    <a:gd name="T11" fmla="*/ 112 h 122"/>
                    <a:gd name="T12" fmla="*/ 66 w 93"/>
                    <a:gd name="T13" fmla="*/ 117 h 122"/>
                    <a:gd name="T14" fmla="*/ 56 w 93"/>
                    <a:gd name="T15" fmla="*/ 121 h 122"/>
                    <a:gd name="T16" fmla="*/ 47 w 93"/>
                    <a:gd name="T17" fmla="*/ 122 h 122"/>
                    <a:gd name="T18" fmla="*/ 38 w 93"/>
                    <a:gd name="T19" fmla="*/ 121 h 122"/>
                    <a:gd name="T20" fmla="*/ 29 w 93"/>
                    <a:gd name="T21" fmla="*/ 117 h 122"/>
                    <a:gd name="T22" fmla="*/ 21 w 93"/>
                    <a:gd name="T23" fmla="*/ 112 h 122"/>
                    <a:gd name="T24" fmla="*/ 14 w 93"/>
                    <a:gd name="T25" fmla="*/ 104 h 122"/>
                    <a:gd name="T26" fmla="*/ 8 w 93"/>
                    <a:gd name="T27" fmla="*/ 95 h 122"/>
                    <a:gd name="T28" fmla="*/ 3 w 93"/>
                    <a:gd name="T29" fmla="*/ 85 h 122"/>
                    <a:gd name="T30" fmla="*/ 1 w 93"/>
                    <a:gd name="T31" fmla="*/ 73 h 122"/>
                    <a:gd name="T32" fmla="*/ 0 w 93"/>
                    <a:gd name="T33" fmla="*/ 61 h 122"/>
                    <a:gd name="T34" fmla="*/ 1 w 93"/>
                    <a:gd name="T35" fmla="*/ 49 h 122"/>
                    <a:gd name="T36" fmla="*/ 3 w 93"/>
                    <a:gd name="T37" fmla="*/ 38 h 122"/>
                    <a:gd name="T38" fmla="*/ 8 w 93"/>
                    <a:gd name="T39" fmla="*/ 27 h 122"/>
                    <a:gd name="T40" fmla="*/ 14 w 93"/>
                    <a:gd name="T41" fmla="*/ 18 h 122"/>
                    <a:gd name="T42" fmla="*/ 21 w 93"/>
                    <a:gd name="T43" fmla="*/ 11 h 122"/>
                    <a:gd name="T44" fmla="*/ 29 w 93"/>
                    <a:gd name="T45" fmla="*/ 5 h 122"/>
                    <a:gd name="T46" fmla="*/ 38 w 93"/>
                    <a:gd name="T47" fmla="*/ 1 h 122"/>
                    <a:gd name="T48" fmla="*/ 47 w 93"/>
                    <a:gd name="T49" fmla="*/ 0 h 122"/>
                    <a:gd name="T50" fmla="*/ 56 w 93"/>
                    <a:gd name="T51" fmla="*/ 1 h 122"/>
                    <a:gd name="T52" fmla="*/ 66 w 93"/>
                    <a:gd name="T53" fmla="*/ 5 h 122"/>
                    <a:gd name="T54" fmla="*/ 73 w 93"/>
                    <a:gd name="T55" fmla="*/ 11 h 122"/>
                    <a:gd name="T56" fmla="*/ 80 w 93"/>
                    <a:gd name="T57" fmla="*/ 18 h 122"/>
                    <a:gd name="T58" fmla="*/ 85 w 93"/>
                    <a:gd name="T59" fmla="*/ 27 h 122"/>
                    <a:gd name="T60" fmla="*/ 90 w 93"/>
                    <a:gd name="T61" fmla="*/ 38 h 122"/>
                    <a:gd name="T62" fmla="*/ 92 w 93"/>
                    <a:gd name="T63" fmla="*/ 49 h 122"/>
                    <a:gd name="T64" fmla="*/ 93 w 93"/>
                    <a:gd name="T65" fmla="*/ 61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93" h="122">
                      <a:moveTo>
                        <a:pt x="93" y="61"/>
                      </a:moveTo>
                      <a:lnTo>
                        <a:pt x="92" y="73"/>
                      </a:lnTo>
                      <a:lnTo>
                        <a:pt x="90" y="85"/>
                      </a:lnTo>
                      <a:lnTo>
                        <a:pt x="85" y="95"/>
                      </a:lnTo>
                      <a:lnTo>
                        <a:pt x="80" y="104"/>
                      </a:lnTo>
                      <a:lnTo>
                        <a:pt x="73" y="112"/>
                      </a:lnTo>
                      <a:lnTo>
                        <a:pt x="66" y="117"/>
                      </a:lnTo>
                      <a:lnTo>
                        <a:pt x="56" y="121"/>
                      </a:lnTo>
                      <a:lnTo>
                        <a:pt x="47" y="122"/>
                      </a:lnTo>
                      <a:lnTo>
                        <a:pt x="38" y="121"/>
                      </a:lnTo>
                      <a:lnTo>
                        <a:pt x="29" y="117"/>
                      </a:lnTo>
                      <a:lnTo>
                        <a:pt x="21" y="112"/>
                      </a:lnTo>
                      <a:lnTo>
                        <a:pt x="14" y="104"/>
                      </a:lnTo>
                      <a:lnTo>
                        <a:pt x="8" y="95"/>
                      </a:lnTo>
                      <a:lnTo>
                        <a:pt x="3" y="85"/>
                      </a:lnTo>
                      <a:lnTo>
                        <a:pt x="1" y="73"/>
                      </a:lnTo>
                      <a:lnTo>
                        <a:pt x="0" y="61"/>
                      </a:lnTo>
                      <a:lnTo>
                        <a:pt x="1" y="49"/>
                      </a:lnTo>
                      <a:lnTo>
                        <a:pt x="3" y="38"/>
                      </a:lnTo>
                      <a:lnTo>
                        <a:pt x="8" y="27"/>
                      </a:lnTo>
                      <a:lnTo>
                        <a:pt x="14" y="18"/>
                      </a:lnTo>
                      <a:lnTo>
                        <a:pt x="21" y="11"/>
                      </a:lnTo>
                      <a:lnTo>
                        <a:pt x="29" y="5"/>
                      </a:lnTo>
                      <a:lnTo>
                        <a:pt x="38" y="1"/>
                      </a:lnTo>
                      <a:lnTo>
                        <a:pt x="47" y="0"/>
                      </a:lnTo>
                      <a:lnTo>
                        <a:pt x="56" y="1"/>
                      </a:lnTo>
                      <a:lnTo>
                        <a:pt x="66" y="5"/>
                      </a:lnTo>
                      <a:lnTo>
                        <a:pt x="73" y="11"/>
                      </a:lnTo>
                      <a:lnTo>
                        <a:pt x="80" y="18"/>
                      </a:lnTo>
                      <a:lnTo>
                        <a:pt x="85" y="27"/>
                      </a:lnTo>
                      <a:lnTo>
                        <a:pt x="90" y="38"/>
                      </a:lnTo>
                      <a:lnTo>
                        <a:pt x="92" y="49"/>
                      </a:lnTo>
                      <a:lnTo>
                        <a:pt x="93" y="61"/>
                      </a:lnTo>
                      <a:close/>
                    </a:path>
                  </a:pathLst>
                </a:custGeom>
                <a:solidFill>
                  <a:srgbClr val="FFF4D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07" name="Freeform 10"/>
                <p:cNvSpPr>
                  <a:spLocks/>
                </p:cNvSpPr>
                <p:nvPr/>
              </p:nvSpPr>
              <p:spPr bwMode="auto">
                <a:xfrm>
                  <a:off x="4944" y="1244"/>
                  <a:ext cx="22" cy="29"/>
                </a:xfrm>
                <a:custGeom>
                  <a:avLst/>
                  <a:gdLst>
                    <a:gd name="T0" fmla="*/ 88 w 88"/>
                    <a:gd name="T1" fmla="*/ 56 h 113"/>
                    <a:gd name="T2" fmla="*/ 87 w 88"/>
                    <a:gd name="T3" fmla="*/ 68 h 113"/>
                    <a:gd name="T4" fmla="*/ 85 w 88"/>
                    <a:gd name="T5" fmla="*/ 78 h 113"/>
                    <a:gd name="T6" fmla="*/ 81 w 88"/>
                    <a:gd name="T7" fmla="*/ 88 h 113"/>
                    <a:gd name="T8" fmla="*/ 75 w 88"/>
                    <a:gd name="T9" fmla="*/ 96 h 113"/>
                    <a:gd name="T10" fmla="*/ 68 w 88"/>
                    <a:gd name="T11" fmla="*/ 103 h 113"/>
                    <a:gd name="T12" fmla="*/ 62 w 88"/>
                    <a:gd name="T13" fmla="*/ 109 h 113"/>
                    <a:gd name="T14" fmla="*/ 53 w 88"/>
                    <a:gd name="T15" fmla="*/ 112 h 113"/>
                    <a:gd name="T16" fmla="*/ 44 w 88"/>
                    <a:gd name="T17" fmla="*/ 113 h 113"/>
                    <a:gd name="T18" fmla="*/ 35 w 88"/>
                    <a:gd name="T19" fmla="*/ 112 h 113"/>
                    <a:gd name="T20" fmla="*/ 27 w 88"/>
                    <a:gd name="T21" fmla="*/ 109 h 113"/>
                    <a:gd name="T22" fmla="*/ 20 w 88"/>
                    <a:gd name="T23" fmla="*/ 103 h 113"/>
                    <a:gd name="T24" fmla="*/ 13 w 88"/>
                    <a:gd name="T25" fmla="*/ 96 h 113"/>
                    <a:gd name="T26" fmla="*/ 7 w 88"/>
                    <a:gd name="T27" fmla="*/ 88 h 113"/>
                    <a:gd name="T28" fmla="*/ 4 w 88"/>
                    <a:gd name="T29" fmla="*/ 78 h 113"/>
                    <a:gd name="T30" fmla="*/ 2 w 88"/>
                    <a:gd name="T31" fmla="*/ 68 h 113"/>
                    <a:gd name="T32" fmla="*/ 0 w 88"/>
                    <a:gd name="T33" fmla="*/ 56 h 113"/>
                    <a:gd name="T34" fmla="*/ 2 w 88"/>
                    <a:gd name="T35" fmla="*/ 45 h 113"/>
                    <a:gd name="T36" fmla="*/ 4 w 88"/>
                    <a:gd name="T37" fmla="*/ 34 h 113"/>
                    <a:gd name="T38" fmla="*/ 7 w 88"/>
                    <a:gd name="T39" fmla="*/ 25 h 113"/>
                    <a:gd name="T40" fmla="*/ 13 w 88"/>
                    <a:gd name="T41" fmla="*/ 16 h 113"/>
                    <a:gd name="T42" fmla="*/ 20 w 88"/>
                    <a:gd name="T43" fmla="*/ 10 h 113"/>
                    <a:gd name="T44" fmla="*/ 27 w 88"/>
                    <a:gd name="T45" fmla="*/ 4 h 113"/>
                    <a:gd name="T46" fmla="*/ 35 w 88"/>
                    <a:gd name="T47" fmla="*/ 1 h 113"/>
                    <a:gd name="T48" fmla="*/ 44 w 88"/>
                    <a:gd name="T49" fmla="*/ 0 h 113"/>
                    <a:gd name="T50" fmla="*/ 53 w 88"/>
                    <a:gd name="T51" fmla="*/ 1 h 113"/>
                    <a:gd name="T52" fmla="*/ 62 w 88"/>
                    <a:gd name="T53" fmla="*/ 4 h 113"/>
                    <a:gd name="T54" fmla="*/ 68 w 88"/>
                    <a:gd name="T55" fmla="*/ 10 h 113"/>
                    <a:gd name="T56" fmla="*/ 75 w 88"/>
                    <a:gd name="T57" fmla="*/ 16 h 113"/>
                    <a:gd name="T58" fmla="*/ 81 w 88"/>
                    <a:gd name="T59" fmla="*/ 25 h 113"/>
                    <a:gd name="T60" fmla="*/ 85 w 88"/>
                    <a:gd name="T61" fmla="*/ 34 h 113"/>
                    <a:gd name="T62" fmla="*/ 87 w 88"/>
                    <a:gd name="T63" fmla="*/ 45 h 113"/>
                    <a:gd name="T64" fmla="*/ 88 w 88"/>
                    <a:gd name="T65" fmla="*/ 56 h 1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113">
                      <a:moveTo>
                        <a:pt x="88" y="56"/>
                      </a:moveTo>
                      <a:lnTo>
                        <a:pt x="87" y="68"/>
                      </a:lnTo>
                      <a:lnTo>
                        <a:pt x="85" y="78"/>
                      </a:lnTo>
                      <a:lnTo>
                        <a:pt x="81" y="88"/>
                      </a:lnTo>
                      <a:lnTo>
                        <a:pt x="75" y="96"/>
                      </a:lnTo>
                      <a:lnTo>
                        <a:pt x="68" y="103"/>
                      </a:lnTo>
                      <a:lnTo>
                        <a:pt x="62" y="109"/>
                      </a:lnTo>
                      <a:lnTo>
                        <a:pt x="53" y="112"/>
                      </a:lnTo>
                      <a:lnTo>
                        <a:pt x="44" y="113"/>
                      </a:lnTo>
                      <a:lnTo>
                        <a:pt x="35" y="112"/>
                      </a:lnTo>
                      <a:lnTo>
                        <a:pt x="27" y="109"/>
                      </a:lnTo>
                      <a:lnTo>
                        <a:pt x="20" y="103"/>
                      </a:lnTo>
                      <a:lnTo>
                        <a:pt x="13" y="96"/>
                      </a:lnTo>
                      <a:lnTo>
                        <a:pt x="7" y="88"/>
                      </a:lnTo>
                      <a:lnTo>
                        <a:pt x="4" y="78"/>
                      </a:lnTo>
                      <a:lnTo>
                        <a:pt x="2" y="68"/>
                      </a:lnTo>
                      <a:lnTo>
                        <a:pt x="0" y="56"/>
                      </a:lnTo>
                      <a:lnTo>
                        <a:pt x="2" y="45"/>
                      </a:lnTo>
                      <a:lnTo>
                        <a:pt x="4" y="34"/>
                      </a:lnTo>
                      <a:lnTo>
                        <a:pt x="7" y="25"/>
                      </a:lnTo>
                      <a:lnTo>
                        <a:pt x="13" y="16"/>
                      </a:lnTo>
                      <a:lnTo>
                        <a:pt x="20" y="10"/>
                      </a:lnTo>
                      <a:lnTo>
                        <a:pt x="27" y="4"/>
                      </a:lnTo>
                      <a:lnTo>
                        <a:pt x="35" y="1"/>
                      </a:lnTo>
                      <a:lnTo>
                        <a:pt x="44" y="0"/>
                      </a:lnTo>
                      <a:lnTo>
                        <a:pt x="53" y="1"/>
                      </a:lnTo>
                      <a:lnTo>
                        <a:pt x="62" y="4"/>
                      </a:lnTo>
                      <a:lnTo>
                        <a:pt x="68" y="10"/>
                      </a:lnTo>
                      <a:lnTo>
                        <a:pt x="75" y="16"/>
                      </a:lnTo>
                      <a:lnTo>
                        <a:pt x="81" y="25"/>
                      </a:lnTo>
                      <a:lnTo>
                        <a:pt x="85" y="34"/>
                      </a:lnTo>
                      <a:lnTo>
                        <a:pt x="87" y="45"/>
                      </a:lnTo>
                      <a:lnTo>
                        <a:pt x="88" y="56"/>
                      </a:lnTo>
                      <a:close/>
                    </a:path>
                  </a:pathLst>
                </a:custGeom>
                <a:solidFill>
                  <a:srgbClr val="FFF2D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08" name="Freeform 11"/>
                <p:cNvSpPr>
                  <a:spLocks/>
                </p:cNvSpPr>
                <p:nvPr/>
              </p:nvSpPr>
              <p:spPr bwMode="auto">
                <a:xfrm>
                  <a:off x="4944" y="1245"/>
                  <a:ext cx="21" cy="27"/>
                </a:xfrm>
                <a:custGeom>
                  <a:avLst/>
                  <a:gdLst>
                    <a:gd name="T0" fmla="*/ 82 w 82"/>
                    <a:gd name="T1" fmla="*/ 52 h 105"/>
                    <a:gd name="T2" fmla="*/ 80 w 82"/>
                    <a:gd name="T3" fmla="*/ 63 h 105"/>
                    <a:gd name="T4" fmla="*/ 78 w 82"/>
                    <a:gd name="T5" fmla="*/ 73 h 105"/>
                    <a:gd name="T6" fmla="*/ 75 w 82"/>
                    <a:gd name="T7" fmla="*/ 82 h 105"/>
                    <a:gd name="T8" fmla="*/ 70 w 82"/>
                    <a:gd name="T9" fmla="*/ 89 h 105"/>
                    <a:gd name="T10" fmla="*/ 63 w 82"/>
                    <a:gd name="T11" fmla="*/ 96 h 105"/>
                    <a:gd name="T12" fmla="*/ 56 w 82"/>
                    <a:gd name="T13" fmla="*/ 101 h 105"/>
                    <a:gd name="T14" fmla="*/ 49 w 82"/>
                    <a:gd name="T15" fmla="*/ 104 h 105"/>
                    <a:gd name="T16" fmla="*/ 41 w 82"/>
                    <a:gd name="T17" fmla="*/ 105 h 105"/>
                    <a:gd name="T18" fmla="*/ 33 w 82"/>
                    <a:gd name="T19" fmla="*/ 104 h 105"/>
                    <a:gd name="T20" fmla="*/ 25 w 82"/>
                    <a:gd name="T21" fmla="*/ 101 h 105"/>
                    <a:gd name="T22" fmla="*/ 18 w 82"/>
                    <a:gd name="T23" fmla="*/ 96 h 105"/>
                    <a:gd name="T24" fmla="*/ 12 w 82"/>
                    <a:gd name="T25" fmla="*/ 89 h 105"/>
                    <a:gd name="T26" fmla="*/ 7 w 82"/>
                    <a:gd name="T27" fmla="*/ 82 h 105"/>
                    <a:gd name="T28" fmla="*/ 3 w 82"/>
                    <a:gd name="T29" fmla="*/ 73 h 105"/>
                    <a:gd name="T30" fmla="*/ 1 w 82"/>
                    <a:gd name="T31" fmla="*/ 63 h 105"/>
                    <a:gd name="T32" fmla="*/ 0 w 82"/>
                    <a:gd name="T33" fmla="*/ 52 h 105"/>
                    <a:gd name="T34" fmla="*/ 1 w 82"/>
                    <a:gd name="T35" fmla="*/ 41 h 105"/>
                    <a:gd name="T36" fmla="*/ 3 w 82"/>
                    <a:gd name="T37" fmla="*/ 32 h 105"/>
                    <a:gd name="T38" fmla="*/ 7 w 82"/>
                    <a:gd name="T39" fmla="*/ 23 h 105"/>
                    <a:gd name="T40" fmla="*/ 12 w 82"/>
                    <a:gd name="T41" fmla="*/ 15 h 105"/>
                    <a:gd name="T42" fmla="*/ 18 w 82"/>
                    <a:gd name="T43" fmla="*/ 9 h 105"/>
                    <a:gd name="T44" fmla="*/ 25 w 82"/>
                    <a:gd name="T45" fmla="*/ 4 h 105"/>
                    <a:gd name="T46" fmla="*/ 33 w 82"/>
                    <a:gd name="T47" fmla="*/ 1 h 105"/>
                    <a:gd name="T48" fmla="*/ 41 w 82"/>
                    <a:gd name="T49" fmla="*/ 0 h 105"/>
                    <a:gd name="T50" fmla="*/ 49 w 82"/>
                    <a:gd name="T51" fmla="*/ 1 h 105"/>
                    <a:gd name="T52" fmla="*/ 56 w 82"/>
                    <a:gd name="T53" fmla="*/ 4 h 105"/>
                    <a:gd name="T54" fmla="*/ 63 w 82"/>
                    <a:gd name="T55" fmla="*/ 9 h 105"/>
                    <a:gd name="T56" fmla="*/ 70 w 82"/>
                    <a:gd name="T57" fmla="*/ 15 h 105"/>
                    <a:gd name="T58" fmla="*/ 75 w 82"/>
                    <a:gd name="T59" fmla="*/ 23 h 105"/>
                    <a:gd name="T60" fmla="*/ 78 w 82"/>
                    <a:gd name="T61" fmla="*/ 32 h 105"/>
                    <a:gd name="T62" fmla="*/ 80 w 82"/>
                    <a:gd name="T63" fmla="*/ 41 h 105"/>
                    <a:gd name="T64" fmla="*/ 82 w 82"/>
                    <a:gd name="T65" fmla="*/ 52 h 1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2" h="105">
                      <a:moveTo>
                        <a:pt x="82" y="52"/>
                      </a:moveTo>
                      <a:lnTo>
                        <a:pt x="80" y="63"/>
                      </a:lnTo>
                      <a:lnTo>
                        <a:pt x="78" y="73"/>
                      </a:lnTo>
                      <a:lnTo>
                        <a:pt x="75" y="82"/>
                      </a:lnTo>
                      <a:lnTo>
                        <a:pt x="70" y="89"/>
                      </a:lnTo>
                      <a:lnTo>
                        <a:pt x="63" y="96"/>
                      </a:lnTo>
                      <a:lnTo>
                        <a:pt x="56" y="101"/>
                      </a:lnTo>
                      <a:lnTo>
                        <a:pt x="49" y="104"/>
                      </a:lnTo>
                      <a:lnTo>
                        <a:pt x="41" y="105"/>
                      </a:lnTo>
                      <a:lnTo>
                        <a:pt x="33" y="104"/>
                      </a:lnTo>
                      <a:lnTo>
                        <a:pt x="25" y="101"/>
                      </a:lnTo>
                      <a:lnTo>
                        <a:pt x="18" y="96"/>
                      </a:lnTo>
                      <a:lnTo>
                        <a:pt x="12" y="89"/>
                      </a:lnTo>
                      <a:lnTo>
                        <a:pt x="7" y="82"/>
                      </a:lnTo>
                      <a:lnTo>
                        <a:pt x="3" y="73"/>
                      </a:lnTo>
                      <a:lnTo>
                        <a:pt x="1" y="63"/>
                      </a:lnTo>
                      <a:lnTo>
                        <a:pt x="0" y="52"/>
                      </a:lnTo>
                      <a:lnTo>
                        <a:pt x="1" y="41"/>
                      </a:lnTo>
                      <a:lnTo>
                        <a:pt x="3" y="32"/>
                      </a:lnTo>
                      <a:lnTo>
                        <a:pt x="7" y="23"/>
                      </a:lnTo>
                      <a:lnTo>
                        <a:pt x="12" y="15"/>
                      </a:lnTo>
                      <a:lnTo>
                        <a:pt x="18" y="9"/>
                      </a:lnTo>
                      <a:lnTo>
                        <a:pt x="25" y="4"/>
                      </a:lnTo>
                      <a:lnTo>
                        <a:pt x="33" y="1"/>
                      </a:lnTo>
                      <a:lnTo>
                        <a:pt x="41" y="0"/>
                      </a:lnTo>
                      <a:lnTo>
                        <a:pt x="49" y="1"/>
                      </a:lnTo>
                      <a:lnTo>
                        <a:pt x="56" y="4"/>
                      </a:lnTo>
                      <a:lnTo>
                        <a:pt x="63" y="9"/>
                      </a:lnTo>
                      <a:lnTo>
                        <a:pt x="70" y="15"/>
                      </a:lnTo>
                      <a:lnTo>
                        <a:pt x="75" y="23"/>
                      </a:lnTo>
                      <a:lnTo>
                        <a:pt x="78" y="32"/>
                      </a:lnTo>
                      <a:lnTo>
                        <a:pt x="80" y="41"/>
                      </a:lnTo>
                      <a:lnTo>
                        <a:pt x="82" y="52"/>
                      </a:lnTo>
                      <a:close/>
                    </a:path>
                  </a:pathLst>
                </a:custGeom>
                <a:solidFill>
                  <a:srgbClr val="FFEFC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28" name="Freeform 12"/>
                <p:cNvSpPr>
                  <a:spLocks/>
                </p:cNvSpPr>
                <p:nvPr/>
              </p:nvSpPr>
              <p:spPr bwMode="auto">
                <a:xfrm>
                  <a:off x="4945" y="1246"/>
                  <a:ext cx="19" cy="25"/>
                </a:xfrm>
                <a:custGeom>
                  <a:avLst/>
                  <a:gdLst>
                    <a:gd name="T0" fmla="*/ 77 w 77"/>
                    <a:gd name="T1" fmla="*/ 48 h 97"/>
                    <a:gd name="T2" fmla="*/ 76 w 77"/>
                    <a:gd name="T3" fmla="*/ 58 h 97"/>
                    <a:gd name="T4" fmla="*/ 74 w 77"/>
                    <a:gd name="T5" fmla="*/ 67 h 97"/>
                    <a:gd name="T6" fmla="*/ 70 w 77"/>
                    <a:gd name="T7" fmla="*/ 75 h 97"/>
                    <a:gd name="T8" fmla="*/ 66 w 77"/>
                    <a:gd name="T9" fmla="*/ 83 h 97"/>
                    <a:gd name="T10" fmla="*/ 60 w 77"/>
                    <a:gd name="T11" fmla="*/ 89 h 97"/>
                    <a:gd name="T12" fmla="*/ 54 w 77"/>
                    <a:gd name="T13" fmla="*/ 93 h 97"/>
                    <a:gd name="T14" fmla="*/ 47 w 77"/>
                    <a:gd name="T15" fmla="*/ 96 h 97"/>
                    <a:gd name="T16" fmla="*/ 39 w 77"/>
                    <a:gd name="T17" fmla="*/ 97 h 97"/>
                    <a:gd name="T18" fmla="*/ 31 w 77"/>
                    <a:gd name="T19" fmla="*/ 96 h 97"/>
                    <a:gd name="T20" fmla="*/ 24 w 77"/>
                    <a:gd name="T21" fmla="*/ 93 h 97"/>
                    <a:gd name="T22" fmla="*/ 17 w 77"/>
                    <a:gd name="T23" fmla="*/ 89 h 97"/>
                    <a:gd name="T24" fmla="*/ 12 w 77"/>
                    <a:gd name="T25" fmla="*/ 83 h 97"/>
                    <a:gd name="T26" fmla="*/ 7 w 77"/>
                    <a:gd name="T27" fmla="*/ 75 h 97"/>
                    <a:gd name="T28" fmla="*/ 3 w 77"/>
                    <a:gd name="T29" fmla="*/ 67 h 97"/>
                    <a:gd name="T30" fmla="*/ 1 w 77"/>
                    <a:gd name="T31" fmla="*/ 58 h 97"/>
                    <a:gd name="T32" fmla="*/ 0 w 77"/>
                    <a:gd name="T33" fmla="*/ 48 h 97"/>
                    <a:gd name="T34" fmla="*/ 1 w 77"/>
                    <a:gd name="T35" fmla="*/ 38 h 97"/>
                    <a:gd name="T36" fmla="*/ 3 w 77"/>
                    <a:gd name="T37" fmla="*/ 30 h 97"/>
                    <a:gd name="T38" fmla="*/ 7 w 77"/>
                    <a:gd name="T39" fmla="*/ 21 h 97"/>
                    <a:gd name="T40" fmla="*/ 12 w 77"/>
                    <a:gd name="T41" fmla="*/ 14 h 97"/>
                    <a:gd name="T42" fmla="*/ 17 w 77"/>
                    <a:gd name="T43" fmla="*/ 8 h 97"/>
                    <a:gd name="T44" fmla="*/ 24 w 77"/>
                    <a:gd name="T45" fmla="*/ 4 h 97"/>
                    <a:gd name="T46" fmla="*/ 31 w 77"/>
                    <a:gd name="T47" fmla="*/ 1 h 97"/>
                    <a:gd name="T48" fmla="*/ 39 w 77"/>
                    <a:gd name="T49" fmla="*/ 0 h 97"/>
                    <a:gd name="T50" fmla="*/ 47 w 77"/>
                    <a:gd name="T51" fmla="*/ 1 h 97"/>
                    <a:gd name="T52" fmla="*/ 54 w 77"/>
                    <a:gd name="T53" fmla="*/ 4 h 97"/>
                    <a:gd name="T54" fmla="*/ 60 w 77"/>
                    <a:gd name="T55" fmla="*/ 8 h 97"/>
                    <a:gd name="T56" fmla="*/ 66 w 77"/>
                    <a:gd name="T57" fmla="*/ 14 h 97"/>
                    <a:gd name="T58" fmla="*/ 70 w 77"/>
                    <a:gd name="T59" fmla="*/ 21 h 97"/>
                    <a:gd name="T60" fmla="*/ 74 w 77"/>
                    <a:gd name="T61" fmla="*/ 30 h 97"/>
                    <a:gd name="T62" fmla="*/ 76 w 77"/>
                    <a:gd name="T63" fmla="*/ 38 h 97"/>
                    <a:gd name="T64" fmla="*/ 77 w 77"/>
                    <a:gd name="T65" fmla="*/ 48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77" h="97">
                      <a:moveTo>
                        <a:pt x="77" y="48"/>
                      </a:moveTo>
                      <a:lnTo>
                        <a:pt x="76" y="58"/>
                      </a:lnTo>
                      <a:lnTo>
                        <a:pt x="74" y="67"/>
                      </a:lnTo>
                      <a:lnTo>
                        <a:pt x="70" y="75"/>
                      </a:lnTo>
                      <a:lnTo>
                        <a:pt x="66" y="83"/>
                      </a:lnTo>
                      <a:lnTo>
                        <a:pt x="60" y="89"/>
                      </a:lnTo>
                      <a:lnTo>
                        <a:pt x="54" y="93"/>
                      </a:lnTo>
                      <a:lnTo>
                        <a:pt x="47" y="96"/>
                      </a:lnTo>
                      <a:lnTo>
                        <a:pt x="39" y="97"/>
                      </a:lnTo>
                      <a:lnTo>
                        <a:pt x="31" y="96"/>
                      </a:lnTo>
                      <a:lnTo>
                        <a:pt x="24" y="93"/>
                      </a:lnTo>
                      <a:lnTo>
                        <a:pt x="17" y="89"/>
                      </a:lnTo>
                      <a:lnTo>
                        <a:pt x="12" y="83"/>
                      </a:lnTo>
                      <a:lnTo>
                        <a:pt x="7" y="75"/>
                      </a:lnTo>
                      <a:lnTo>
                        <a:pt x="3" y="67"/>
                      </a:lnTo>
                      <a:lnTo>
                        <a:pt x="1" y="58"/>
                      </a:lnTo>
                      <a:lnTo>
                        <a:pt x="0" y="48"/>
                      </a:lnTo>
                      <a:lnTo>
                        <a:pt x="1" y="38"/>
                      </a:lnTo>
                      <a:lnTo>
                        <a:pt x="3" y="30"/>
                      </a:lnTo>
                      <a:lnTo>
                        <a:pt x="7" y="21"/>
                      </a:lnTo>
                      <a:lnTo>
                        <a:pt x="12" y="14"/>
                      </a:lnTo>
                      <a:lnTo>
                        <a:pt x="17" y="8"/>
                      </a:lnTo>
                      <a:lnTo>
                        <a:pt x="24" y="4"/>
                      </a:lnTo>
                      <a:lnTo>
                        <a:pt x="31" y="1"/>
                      </a:lnTo>
                      <a:lnTo>
                        <a:pt x="39" y="0"/>
                      </a:lnTo>
                      <a:lnTo>
                        <a:pt x="47" y="1"/>
                      </a:lnTo>
                      <a:lnTo>
                        <a:pt x="54" y="4"/>
                      </a:lnTo>
                      <a:lnTo>
                        <a:pt x="60" y="8"/>
                      </a:lnTo>
                      <a:lnTo>
                        <a:pt x="66" y="14"/>
                      </a:lnTo>
                      <a:lnTo>
                        <a:pt x="70" y="21"/>
                      </a:lnTo>
                      <a:lnTo>
                        <a:pt x="74" y="30"/>
                      </a:lnTo>
                      <a:lnTo>
                        <a:pt x="76" y="38"/>
                      </a:lnTo>
                      <a:lnTo>
                        <a:pt x="77" y="48"/>
                      </a:lnTo>
                      <a:close/>
                    </a:path>
                  </a:pathLst>
                </a:custGeom>
                <a:solidFill>
                  <a:srgbClr val="FCEDB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29" name="Freeform 13"/>
                <p:cNvSpPr>
                  <a:spLocks/>
                </p:cNvSpPr>
                <p:nvPr/>
              </p:nvSpPr>
              <p:spPr bwMode="auto">
                <a:xfrm>
                  <a:off x="4946" y="1247"/>
                  <a:ext cx="17" cy="23"/>
                </a:xfrm>
                <a:custGeom>
                  <a:avLst/>
                  <a:gdLst>
                    <a:gd name="T0" fmla="*/ 72 w 72"/>
                    <a:gd name="T1" fmla="*/ 44 h 89"/>
                    <a:gd name="T2" fmla="*/ 71 w 72"/>
                    <a:gd name="T3" fmla="*/ 53 h 89"/>
                    <a:gd name="T4" fmla="*/ 70 w 72"/>
                    <a:gd name="T5" fmla="*/ 62 h 89"/>
                    <a:gd name="T6" fmla="*/ 66 w 72"/>
                    <a:gd name="T7" fmla="*/ 69 h 89"/>
                    <a:gd name="T8" fmla="*/ 62 w 72"/>
                    <a:gd name="T9" fmla="*/ 76 h 89"/>
                    <a:gd name="T10" fmla="*/ 56 w 72"/>
                    <a:gd name="T11" fmla="*/ 81 h 89"/>
                    <a:gd name="T12" fmla="*/ 50 w 72"/>
                    <a:gd name="T13" fmla="*/ 85 h 89"/>
                    <a:gd name="T14" fmla="*/ 43 w 72"/>
                    <a:gd name="T15" fmla="*/ 88 h 89"/>
                    <a:gd name="T16" fmla="*/ 36 w 72"/>
                    <a:gd name="T17" fmla="*/ 89 h 89"/>
                    <a:gd name="T18" fmla="*/ 29 w 72"/>
                    <a:gd name="T19" fmla="*/ 88 h 89"/>
                    <a:gd name="T20" fmla="*/ 22 w 72"/>
                    <a:gd name="T21" fmla="*/ 85 h 89"/>
                    <a:gd name="T22" fmla="*/ 15 w 72"/>
                    <a:gd name="T23" fmla="*/ 81 h 89"/>
                    <a:gd name="T24" fmla="*/ 11 w 72"/>
                    <a:gd name="T25" fmla="*/ 76 h 89"/>
                    <a:gd name="T26" fmla="*/ 6 w 72"/>
                    <a:gd name="T27" fmla="*/ 69 h 89"/>
                    <a:gd name="T28" fmla="*/ 3 w 72"/>
                    <a:gd name="T29" fmla="*/ 62 h 89"/>
                    <a:gd name="T30" fmla="*/ 2 w 72"/>
                    <a:gd name="T31" fmla="*/ 53 h 89"/>
                    <a:gd name="T32" fmla="*/ 0 w 72"/>
                    <a:gd name="T33" fmla="*/ 44 h 89"/>
                    <a:gd name="T34" fmla="*/ 2 w 72"/>
                    <a:gd name="T35" fmla="*/ 35 h 89"/>
                    <a:gd name="T36" fmla="*/ 3 w 72"/>
                    <a:gd name="T37" fmla="*/ 27 h 89"/>
                    <a:gd name="T38" fmla="*/ 6 w 72"/>
                    <a:gd name="T39" fmla="*/ 20 h 89"/>
                    <a:gd name="T40" fmla="*/ 11 w 72"/>
                    <a:gd name="T41" fmla="*/ 13 h 89"/>
                    <a:gd name="T42" fmla="*/ 15 w 72"/>
                    <a:gd name="T43" fmla="*/ 8 h 89"/>
                    <a:gd name="T44" fmla="*/ 22 w 72"/>
                    <a:gd name="T45" fmla="*/ 3 h 89"/>
                    <a:gd name="T46" fmla="*/ 29 w 72"/>
                    <a:gd name="T47" fmla="*/ 1 h 89"/>
                    <a:gd name="T48" fmla="*/ 36 w 72"/>
                    <a:gd name="T49" fmla="*/ 0 h 89"/>
                    <a:gd name="T50" fmla="*/ 43 w 72"/>
                    <a:gd name="T51" fmla="*/ 1 h 89"/>
                    <a:gd name="T52" fmla="*/ 50 w 72"/>
                    <a:gd name="T53" fmla="*/ 3 h 89"/>
                    <a:gd name="T54" fmla="*/ 56 w 72"/>
                    <a:gd name="T55" fmla="*/ 8 h 89"/>
                    <a:gd name="T56" fmla="*/ 62 w 72"/>
                    <a:gd name="T57" fmla="*/ 13 h 89"/>
                    <a:gd name="T58" fmla="*/ 66 w 72"/>
                    <a:gd name="T59" fmla="*/ 20 h 89"/>
                    <a:gd name="T60" fmla="*/ 70 w 72"/>
                    <a:gd name="T61" fmla="*/ 27 h 89"/>
                    <a:gd name="T62" fmla="*/ 71 w 72"/>
                    <a:gd name="T63" fmla="*/ 35 h 89"/>
                    <a:gd name="T64" fmla="*/ 72 w 72"/>
                    <a:gd name="T65" fmla="*/ 44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72" h="89">
                      <a:moveTo>
                        <a:pt x="72" y="44"/>
                      </a:moveTo>
                      <a:lnTo>
                        <a:pt x="71" y="53"/>
                      </a:lnTo>
                      <a:lnTo>
                        <a:pt x="70" y="62"/>
                      </a:lnTo>
                      <a:lnTo>
                        <a:pt x="66" y="69"/>
                      </a:lnTo>
                      <a:lnTo>
                        <a:pt x="62" y="76"/>
                      </a:lnTo>
                      <a:lnTo>
                        <a:pt x="56" y="81"/>
                      </a:lnTo>
                      <a:lnTo>
                        <a:pt x="50" y="85"/>
                      </a:lnTo>
                      <a:lnTo>
                        <a:pt x="43" y="88"/>
                      </a:lnTo>
                      <a:lnTo>
                        <a:pt x="36" y="89"/>
                      </a:lnTo>
                      <a:lnTo>
                        <a:pt x="29" y="88"/>
                      </a:lnTo>
                      <a:lnTo>
                        <a:pt x="22" y="85"/>
                      </a:lnTo>
                      <a:lnTo>
                        <a:pt x="15" y="81"/>
                      </a:lnTo>
                      <a:lnTo>
                        <a:pt x="11" y="76"/>
                      </a:lnTo>
                      <a:lnTo>
                        <a:pt x="6" y="69"/>
                      </a:lnTo>
                      <a:lnTo>
                        <a:pt x="3" y="62"/>
                      </a:lnTo>
                      <a:lnTo>
                        <a:pt x="2" y="53"/>
                      </a:lnTo>
                      <a:lnTo>
                        <a:pt x="0" y="44"/>
                      </a:lnTo>
                      <a:lnTo>
                        <a:pt x="2" y="35"/>
                      </a:lnTo>
                      <a:lnTo>
                        <a:pt x="3" y="27"/>
                      </a:lnTo>
                      <a:lnTo>
                        <a:pt x="6" y="20"/>
                      </a:lnTo>
                      <a:lnTo>
                        <a:pt x="11" y="13"/>
                      </a:lnTo>
                      <a:lnTo>
                        <a:pt x="15" y="8"/>
                      </a:lnTo>
                      <a:lnTo>
                        <a:pt x="22" y="3"/>
                      </a:lnTo>
                      <a:lnTo>
                        <a:pt x="29" y="1"/>
                      </a:lnTo>
                      <a:lnTo>
                        <a:pt x="36" y="0"/>
                      </a:lnTo>
                      <a:lnTo>
                        <a:pt x="43" y="1"/>
                      </a:lnTo>
                      <a:lnTo>
                        <a:pt x="50" y="3"/>
                      </a:lnTo>
                      <a:lnTo>
                        <a:pt x="56" y="8"/>
                      </a:lnTo>
                      <a:lnTo>
                        <a:pt x="62" y="13"/>
                      </a:lnTo>
                      <a:lnTo>
                        <a:pt x="66" y="20"/>
                      </a:lnTo>
                      <a:lnTo>
                        <a:pt x="70" y="27"/>
                      </a:lnTo>
                      <a:lnTo>
                        <a:pt x="71" y="35"/>
                      </a:lnTo>
                      <a:lnTo>
                        <a:pt x="72" y="44"/>
                      </a:lnTo>
                      <a:close/>
                    </a:path>
                  </a:pathLst>
                </a:custGeom>
                <a:solidFill>
                  <a:srgbClr val="FCEAB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30" name="Freeform 14"/>
                <p:cNvSpPr>
                  <a:spLocks/>
                </p:cNvSpPr>
                <p:nvPr/>
              </p:nvSpPr>
              <p:spPr bwMode="auto">
                <a:xfrm>
                  <a:off x="4946" y="1248"/>
                  <a:ext cx="17" cy="20"/>
                </a:xfrm>
                <a:custGeom>
                  <a:avLst/>
                  <a:gdLst>
                    <a:gd name="T0" fmla="*/ 66 w 66"/>
                    <a:gd name="T1" fmla="*/ 40 h 80"/>
                    <a:gd name="T2" fmla="*/ 63 w 66"/>
                    <a:gd name="T3" fmla="*/ 56 h 80"/>
                    <a:gd name="T4" fmla="*/ 56 w 66"/>
                    <a:gd name="T5" fmla="*/ 68 h 80"/>
                    <a:gd name="T6" fmla="*/ 46 w 66"/>
                    <a:gd name="T7" fmla="*/ 77 h 80"/>
                    <a:gd name="T8" fmla="*/ 33 w 66"/>
                    <a:gd name="T9" fmla="*/ 80 h 80"/>
                    <a:gd name="T10" fmla="*/ 21 w 66"/>
                    <a:gd name="T11" fmla="*/ 77 h 80"/>
                    <a:gd name="T12" fmla="*/ 10 w 66"/>
                    <a:gd name="T13" fmla="*/ 68 h 80"/>
                    <a:gd name="T14" fmla="*/ 2 w 66"/>
                    <a:gd name="T15" fmla="*/ 56 h 80"/>
                    <a:gd name="T16" fmla="*/ 0 w 66"/>
                    <a:gd name="T17" fmla="*/ 40 h 80"/>
                    <a:gd name="T18" fmla="*/ 2 w 66"/>
                    <a:gd name="T19" fmla="*/ 24 h 80"/>
                    <a:gd name="T20" fmla="*/ 10 w 66"/>
                    <a:gd name="T21" fmla="*/ 12 h 80"/>
                    <a:gd name="T22" fmla="*/ 21 w 66"/>
                    <a:gd name="T23" fmla="*/ 3 h 80"/>
                    <a:gd name="T24" fmla="*/ 33 w 66"/>
                    <a:gd name="T25" fmla="*/ 0 h 80"/>
                    <a:gd name="T26" fmla="*/ 46 w 66"/>
                    <a:gd name="T27" fmla="*/ 3 h 80"/>
                    <a:gd name="T28" fmla="*/ 56 w 66"/>
                    <a:gd name="T29" fmla="*/ 12 h 80"/>
                    <a:gd name="T30" fmla="*/ 63 w 66"/>
                    <a:gd name="T31" fmla="*/ 24 h 80"/>
                    <a:gd name="T32" fmla="*/ 66 w 66"/>
                    <a:gd name="T33" fmla="*/ 4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66" h="80">
                      <a:moveTo>
                        <a:pt x="66" y="40"/>
                      </a:moveTo>
                      <a:lnTo>
                        <a:pt x="63" y="56"/>
                      </a:lnTo>
                      <a:lnTo>
                        <a:pt x="56" y="68"/>
                      </a:lnTo>
                      <a:lnTo>
                        <a:pt x="46" y="77"/>
                      </a:lnTo>
                      <a:lnTo>
                        <a:pt x="33" y="80"/>
                      </a:lnTo>
                      <a:lnTo>
                        <a:pt x="21" y="77"/>
                      </a:lnTo>
                      <a:lnTo>
                        <a:pt x="10" y="68"/>
                      </a:lnTo>
                      <a:lnTo>
                        <a:pt x="2" y="56"/>
                      </a:lnTo>
                      <a:lnTo>
                        <a:pt x="0" y="40"/>
                      </a:lnTo>
                      <a:lnTo>
                        <a:pt x="2" y="24"/>
                      </a:lnTo>
                      <a:lnTo>
                        <a:pt x="10" y="12"/>
                      </a:lnTo>
                      <a:lnTo>
                        <a:pt x="21" y="3"/>
                      </a:lnTo>
                      <a:lnTo>
                        <a:pt x="33" y="0"/>
                      </a:lnTo>
                      <a:lnTo>
                        <a:pt x="46" y="3"/>
                      </a:lnTo>
                      <a:lnTo>
                        <a:pt x="56" y="12"/>
                      </a:lnTo>
                      <a:lnTo>
                        <a:pt x="63" y="24"/>
                      </a:lnTo>
                      <a:lnTo>
                        <a:pt x="66" y="40"/>
                      </a:lnTo>
                      <a:close/>
                    </a:path>
                  </a:pathLst>
                </a:custGeom>
                <a:solidFill>
                  <a:srgbClr val="FCE8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31" name="Freeform 15"/>
                <p:cNvSpPr>
                  <a:spLocks/>
                </p:cNvSpPr>
                <p:nvPr/>
              </p:nvSpPr>
              <p:spPr bwMode="auto">
                <a:xfrm>
                  <a:off x="4810" y="1322"/>
                  <a:ext cx="264" cy="310"/>
                </a:xfrm>
                <a:custGeom>
                  <a:avLst/>
                  <a:gdLst>
                    <a:gd name="T0" fmla="*/ 8 w 1054"/>
                    <a:gd name="T1" fmla="*/ 265 h 1242"/>
                    <a:gd name="T2" fmla="*/ 17 w 1054"/>
                    <a:gd name="T3" fmla="*/ 246 h 1242"/>
                    <a:gd name="T4" fmla="*/ 35 w 1054"/>
                    <a:gd name="T5" fmla="*/ 213 h 1242"/>
                    <a:gd name="T6" fmla="*/ 66 w 1054"/>
                    <a:gd name="T7" fmla="*/ 171 h 1242"/>
                    <a:gd name="T8" fmla="*/ 109 w 1054"/>
                    <a:gd name="T9" fmla="*/ 125 h 1242"/>
                    <a:gd name="T10" fmla="*/ 164 w 1054"/>
                    <a:gd name="T11" fmla="*/ 80 h 1242"/>
                    <a:gd name="T12" fmla="*/ 235 w 1054"/>
                    <a:gd name="T13" fmla="*/ 41 h 1242"/>
                    <a:gd name="T14" fmla="*/ 321 w 1054"/>
                    <a:gd name="T15" fmla="*/ 15 h 1242"/>
                    <a:gd name="T16" fmla="*/ 424 w 1054"/>
                    <a:gd name="T17" fmla="*/ 4 h 1242"/>
                    <a:gd name="T18" fmla="*/ 539 w 1054"/>
                    <a:gd name="T19" fmla="*/ 0 h 1242"/>
                    <a:gd name="T20" fmla="*/ 658 w 1054"/>
                    <a:gd name="T21" fmla="*/ 3 h 1242"/>
                    <a:gd name="T22" fmla="*/ 773 w 1054"/>
                    <a:gd name="T23" fmla="*/ 17 h 1242"/>
                    <a:gd name="T24" fmla="*/ 878 w 1054"/>
                    <a:gd name="T25" fmla="*/ 45 h 1242"/>
                    <a:gd name="T26" fmla="*/ 965 w 1054"/>
                    <a:gd name="T27" fmla="*/ 90 h 1242"/>
                    <a:gd name="T28" fmla="*/ 1026 w 1054"/>
                    <a:gd name="T29" fmla="*/ 154 h 1242"/>
                    <a:gd name="T30" fmla="*/ 1054 w 1054"/>
                    <a:gd name="T31" fmla="*/ 240 h 1242"/>
                    <a:gd name="T32" fmla="*/ 1042 w 1054"/>
                    <a:gd name="T33" fmla="*/ 348 h 1242"/>
                    <a:gd name="T34" fmla="*/ 1005 w 1054"/>
                    <a:gd name="T35" fmla="*/ 445 h 1242"/>
                    <a:gd name="T36" fmla="*/ 952 w 1054"/>
                    <a:gd name="T37" fmla="*/ 532 h 1242"/>
                    <a:gd name="T38" fmla="*/ 889 w 1054"/>
                    <a:gd name="T39" fmla="*/ 606 h 1242"/>
                    <a:gd name="T40" fmla="*/ 824 w 1054"/>
                    <a:gd name="T41" fmla="*/ 671 h 1242"/>
                    <a:gd name="T42" fmla="*/ 765 w 1054"/>
                    <a:gd name="T43" fmla="*/ 728 h 1242"/>
                    <a:gd name="T44" fmla="*/ 720 w 1054"/>
                    <a:gd name="T45" fmla="*/ 777 h 1242"/>
                    <a:gd name="T46" fmla="*/ 696 w 1054"/>
                    <a:gd name="T47" fmla="*/ 821 h 1242"/>
                    <a:gd name="T48" fmla="*/ 697 w 1054"/>
                    <a:gd name="T49" fmla="*/ 862 h 1242"/>
                    <a:gd name="T50" fmla="*/ 716 w 1054"/>
                    <a:gd name="T51" fmla="*/ 915 h 1242"/>
                    <a:gd name="T52" fmla="*/ 741 w 1054"/>
                    <a:gd name="T53" fmla="*/ 974 h 1242"/>
                    <a:gd name="T54" fmla="*/ 767 w 1054"/>
                    <a:gd name="T55" fmla="*/ 1038 h 1242"/>
                    <a:gd name="T56" fmla="*/ 786 w 1054"/>
                    <a:gd name="T57" fmla="*/ 1101 h 1242"/>
                    <a:gd name="T58" fmla="*/ 791 w 1054"/>
                    <a:gd name="T59" fmla="*/ 1156 h 1242"/>
                    <a:gd name="T60" fmla="*/ 776 w 1054"/>
                    <a:gd name="T61" fmla="*/ 1201 h 1242"/>
                    <a:gd name="T62" fmla="*/ 732 w 1054"/>
                    <a:gd name="T63" fmla="*/ 1231 h 1242"/>
                    <a:gd name="T64" fmla="*/ 658 w 1054"/>
                    <a:gd name="T65" fmla="*/ 1241 h 1242"/>
                    <a:gd name="T66" fmla="*/ 581 w 1054"/>
                    <a:gd name="T67" fmla="*/ 1240 h 1242"/>
                    <a:gd name="T68" fmla="*/ 505 w 1054"/>
                    <a:gd name="T69" fmla="*/ 1227 h 1242"/>
                    <a:gd name="T70" fmla="*/ 434 w 1054"/>
                    <a:gd name="T71" fmla="*/ 1204 h 1242"/>
                    <a:gd name="T72" fmla="*/ 370 w 1054"/>
                    <a:gd name="T73" fmla="*/ 1170 h 1242"/>
                    <a:gd name="T74" fmla="*/ 316 w 1054"/>
                    <a:gd name="T75" fmla="*/ 1126 h 1242"/>
                    <a:gd name="T76" fmla="*/ 271 w 1054"/>
                    <a:gd name="T77" fmla="*/ 1070 h 1242"/>
                    <a:gd name="T78" fmla="*/ 241 w 1054"/>
                    <a:gd name="T79" fmla="*/ 1005 h 1242"/>
                    <a:gd name="T80" fmla="*/ 223 w 1054"/>
                    <a:gd name="T81" fmla="*/ 893 h 1242"/>
                    <a:gd name="T82" fmla="*/ 235 w 1054"/>
                    <a:gd name="T83" fmla="*/ 738 h 1242"/>
                    <a:gd name="T84" fmla="*/ 253 w 1054"/>
                    <a:gd name="T85" fmla="*/ 596 h 1242"/>
                    <a:gd name="T86" fmla="*/ 245 w 1054"/>
                    <a:gd name="T87" fmla="*/ 484 h 1242"/>
                    <a:gd name="T88" fmla="*/ 203 w 1054"/>
                    <a:gd name="T89" fmla="*/ 428 h 1242"/>
                    <a:gd name="T90" fmla="*/ 163 w 1054"/>
                    <a:gd name="T91" fmla="*/ 400 h 1242"/>
                    <a:gd name="T92" fmla="*/ 122 w 1054"/>
                    <a:gd name="T93" fmla="*/ 375 h 1242"/>
                    <a:gd name="T94" fmla="*/ 81 w 1054"/>
                    <a:gd name="T95" fmla="*/ 353 h 1242"/>
                    <a:gd name="T96" fmla="*/ 46 w 1054"/>
                    <a:gd name="T97" fmla="*/ 332 h 1242"/>
                    <a:gd name="T98" fmla="*/ 18 w 1054"/>
                    <a:gd name="T99" fmla="*/ 314 h 1242"/>
                    <a:gd name="T100" fmla="*/ 2 w 1054"/>
                    <a:gd name="T101" fmla="*/ 296 h 1242"/>
                    <a:gd name="T102" fmla="*/ 1 w 1054"/>
                    <a:gd name="T103" fmla="*/ 278 h 12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1054" h="1242">
                      <a:moveTo>
                        <a:pt x="6" y="268"/>
                      </a:moveTo>
                      <a:lnTo>
                        <a:pt x="8" y="265"/>
                      </a:lnTo>
                      <a:lnTo>
                        <a:pt x="11" y="258"/>
                      </a:lnTo>
                      <a:lnTo>
                        <a:pt x="17" y="246"/>
                      </a:lnTo>
                      <a:lnTo>
                        <a:pt x="25" y="231"/>
                      </a:lnTo>
                      <a:lnTo>
                        <a:pt x="35" y="213"/>
                      </a:lnTo>
                      <a:lnTo>
                        <a:pt x="49" y="193"/>
                      </a:lnTo>
                      <a:lnTo>
                        <a:pt x="66" y="171"/>
                      </a:lnTo>
                      <a:lnTo>
                        <a:pt x="86" y="148"/>
                      </a:lnTo>
                      <a:lnTo>
                        <a:pt x="109" y="125"/>
                      </a:lnTo>
                      <a:lnTo>
                        <a:pt x="135" y="102"/>
                      </a:lnTo>
                      <a:lnTo>
                        <a:pt x="164" y="80"/>
                      </a:lnTo>
                      <a:lnTo>
                        <a:pt x="198" y="59"/>
                      </a:lnTo>
                      <a:lnTo>
                        <a:pt x="235" y="41"/>
                      </a:lnTo>
                      <a:lnTo>
                        <a:pt x="276" y="26"/>
                      </a:lnTo>
                      <a:lnTo>
                        <a:pt x="321" y="15"/>
                      </a:lnTo>
                      <a:lnTo>
                        <a:pt x="371" y="8"/>
                      </a:lnTo>
                      <a:lnTo>
                        <a:pt x="424" y="4"/>
                      </a:lnTo>
                      <a:lnTo>
                        <a:pt x="481" y="1"/>
                      </a:lnTo>
                      <a:lnTo>
                        <a:pt x="539" y="0"/>
                      </a:lnTo>
                      <a:lnTo>
                        <a:pt x="598" y="0"/>
                      </a:lnTo>
                      <a:lnTo>
                        <a:pt x="658" y="3"/>
                      </a:lnTo>
                      <a:lnTo>
                        <a:pt x="717" y="9"/>
                      </a:lnTo>
                      <a:lnTo>
                        <a:pt x="773" y="17"/>
                      </a:lnTo>
                      <a:lnTo>
                        <a:pt x="828" y="29"/>
                      </a:lnTo>
                      <a:lnTo>
                        <a:pt x="878" y="45"/>
                      </a:lnTo>
                      <a:lnTo>
                        <a:pt x="925" y="65"/>
                      </a:lnTo>
                      <a:lnTo>
                        <a:pt x="965" y="90"/>
                      </a:lnTo>
                      <a:lnTo>
                        <a:pt x="1000" y="120"/>
                      </a:lnTo>
                      <a:lnTo>
                        <a:pt x="1026" y="154"/>
                      </a:lnTo>
                      <a:lnTo>
                        <a:pt x="1044" y="194"/>
                      </a:lnTo>
                      <a:lnTo>
                        <a:pt x="1054" y="240"/>
                      </a:lnTo>
                      <a:lnTo>
                        <a:pt x="1053" y="294"/>
                      </a:lnTo>
                      <a:lnTo>
                        <a:pt x="1042" y="348"/>
                      </a:lnTo>
                      <a:lnTo>
                        <a:pt x="1027" y="398"/>
                      </a:lnTo>
                      <a:lnTo>
                        <a:pt x="1005" y="445"/>
                      </a:lnTo>
                      <a:lnTo>
                        <a:pt x="980" y="490"/>
                      </a:lnTo>
                      <a:lnTo>
                        <a:pt x="952" y="532"/>
                      </a:lnTo>
                      <a:lnTo>
                        <a:pt x="921" y="570"/>
                      </a:lnTo>
                      <a:lnTo>
                        <a:pt x="889" y="606"/>
                      </a:lnTo>
                      <a:lnTo>
                        <a:pt x="856" y="639"/>
                      </a:lnTo>
                      <a:lnTo>
                        <a:pt x="824" y="671"/>
                      </a:lnTo>
                      <a:lnTo>
                        <a:pt x="794" y="701"/>
                      </a:lnTo>
                      <a:lnTo>
                        <a:pt x="765" y="728"/>
                      </a:lnTo>
                      <a:lnTo>
                        <a:pt x="741" y="754"/>
                      </a:lnTo>
                      <a:lnTo>
                        <a:pt x="720" y="777"/>
                      </a:lnTo>
                      <a:lnTo>
                        <a:pt x="705" y="800"/>
                      </a:lnTo>
                      <a:lnTo>
                        <a:pt x="696" y="821"/>
                      </a:lnTo>
                      <a:lnTo>
                        <a:pt x="694" y="841"/>
                      </a:lnTo>
                      <a:lnTo>
                        <a:pt x="697" y="862"/>
                      </a:lnTo>
                      <a:lnTo>
                        <a:pt x="705" y="888"/>
                      </a:lnTo>
                      <a:lnTo>
                        <a:pt x="716" y="915"/>
                      </a:lnTo>
                      <a:lnTo>
                        <a:pt x="727" y="944"/>
                      </a:lnTo>
                      <a:lnTo>
                        <a:pt x="741" y="974"/>
                      </a:lnTo>
                      <a:lnTo>
                        <a:pt x="754" y="1006"/>
                      </a:lnTo>
                      <a:lnTo>
                        <a:pt x="767" y="1038"/>
                      </a:lnTo>
                      <a:lnTo>
                        <a:pt x="777" y="1069"/>
                      </a:lnTo>
                      <a:lnTo>
                        <a:pt x="786" y="1101"/>
                      </a:lnTo>
                      <a:lnTo>
                        <a:pt x="791" y="1130"/>
                      </a:lnTo>
                      <a:lnTo>
                        <a:pt x="791" y="1156"/>
                      </a:lnTo>
                      <a:lnTo>
                        <a:pt x="786" y="1181"/>
                      </a:lnTo>
                      <a:lnTo>
                        <a:pt x="776" y="1201"/>
                      </a:lnTo>
                      <a:lnTo>
                        <a:pt x="757" y="1218"/>
                      </a:lnTo>
                      <a:lnTo>
                        <a:pt x="732" y="1231"/>
                      </a:lnTo>
                      <a:lnTo>
                        <a:pt x="697" y="1238"/>
                      </a:lnTo>
                      <a:lnTo>
                        <a:pt x="658" y="1241"/>
                      </a:lnTo>
                      <a:lnTo>
                        <a:pt x="619" y="1242"/>
                      </a:lnTo>
                      <a:lnTo>
                        <a:pt x="581" y="1240"/>
                      </a:lnTo>
                      <a:lnTo>
                        <a:pt x="543" y="1235"/>
                      </a:lnTo>
                      <a:lnTo>
                        <a:pt x="505" y="1227"/>
                      </a:lnTo>
                      <a:lnTo>
                        <a:pt x="469" y="1217"/>
                      </a:lnTo>
                      <a:lnTo>
                        <a:pt x="434" y="1204"/>
                      </a:lnTo>
                      <a:lnTo>
                        <a:pt x="401" y="1188"/>
                      </a:lnTo>
                      <a:lnTo>
                        <a:pt x="370" y="1170"/>
                      </a:lnTo>
                      <a:lnTo>
                        <a:pt x="341" y="1149"/>
                      </a:lnTo>
                      <a:lnTo>
                        <a:pt x="316" y="1126"/>
                      </a:lnTo>
                      <a:lnTo>
                        <a:pt x="291" y="1100"/>
                      </a:lnTo>
                      <a:lnTo>
                        <a:pt x="271" y="1070"/>
                      </a:lnTo>
                      <a:lnTo>
                        <a:pt x="254" y="1039"/>
                      </a:lnTo>
                      <a:lnTo>
                        <a:pt x="241" y="1005"/>
                      </a:lnTo>
                      <a:lnTo>
                        <a:pt x="231" y="969"/>
                      </a:lnTo>
                      <a:lnTo>
                        <a:pt x="223" y="893"/>
                      </a:lnTo>
                      <a:lnTo>
                        <a:pt x="226" y="814"/>
                      </a:lnTo>
                      <a:lnTo>
                        <a:pt x="235" y="738"/>
                      </a:lnTo>
                      <a:lnTo>
                        <a:pt x="245" y="664"/>
                      </a:lnTo>
                      <a:lnTo>
                        <a:pt x="253" y="596"/>
                      </a:lnTo>
                      <a:lnTo>
                        <a:pt x="254" y="536"/>
                      </a:lnTo>
                      <a:lnTo>
                        <a:pt x="245" y="484"/>
                      </a:lnTo>
                      <a:lnTo>
                        <a:pt x="220" y="444"/>
                      </a:lnTo>
                      <a:lnTo>
                        <a:pt x="203" y="428"/>
                      </a:lnTo>
                      <a:lnTo>
                        <a:pt x="183" y="414"/>
                      </a:lnTo>
                      <a:lnTo>
                        <a:pt x="163" y="400"/>
                      </a:lnTo>
                      <a:lnTo>
                        <a:pt x="143" y="387"/>
                      </a:lnTo>
                      <a:lnTo>
                        <a:pt x="122" y="375"/>
                      </a:lnTo>
                      <a:lnTo>
                        <a:pt x="101" y="363"/>
                      </a:lnTo>
                      <a:lnTo>
                        <a:pt x="81" y="353"/>
                      </a:lnTo>
                      <a:lnTo>
                        <a:pt x="63" y="342"/>
                      </a:lnTo>
                      <a:lnTo>
                        <a:pt x="46" y="332"/>
                      </a:lnTo>
                      <a:lnTo>
                        <a:pt x="31" y="323"/>
                      </a:lnTo>
                      <a:lnTo>
                        <a:pt x="18" y="314"/>
                      </a:lnTo>
                      <a:lnTo>
                        <a:pt x="8" y="305"/>
                      </a:lnTo>
                      <a:lnTo>
                        <a:pt x="2" y="296"/>
                      </a:lnTo>
                      <a:lnTo>
                        <a:pt x="0" y="287"/>
                      </a:lnTo>
                      <a:lnTo>
                        <a:pt x="1" y="278"/>
                      </a:lnTo>
                      <a:lnTo>
                        <a:pt x="6" y="26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32" name="Freeform 16"/>
                <p:cNvSpPr>
                  <a:spLocks/>
                </p:cNvSpPr>
                <p:nvPr/>
              </p:nvSpPr>
              <p:spPr bwMode="auto">
                <a:xfrm>
                  <a:off x="4816" y="1325"/>
                  <a:ext cx="251" cy="302"/>
                </a:xfrm>
                <a:custGeom>
                  <a:avLst/>
                  <a:gdLst>
                    <a:gd name="T0" fmla="*/ 8 w 1004"/>
                    <a:gd name="T1" fmla="*/ 258 h 1209"/>
                    <a:gd name="T2" fmla="*/ 16 w 1004"/>
                    <a:gd name="T3" fmla="*/ 240 h 1209"/>
                    <a:gd name="T4" fmla="*/ 34 w 1004"/>
                    <a:gd name="T5" fmla="*/ 207 h 1209"/>
                    <a:gd name="T6" fmla="*/ 63 w 1004"/>
                    <a:gd name="T7" fmla="*/ 166 h 1209"/>
                    <a:gd name="T8" fmla="*/ 105 w 1004"/>
                    <a:gd name="T9" fmla="*/ 121 h 1209"/>
                    <a:gd name="T10" fmla="*/ 158 w 1004"/>
                    <a:gd name="T11" fmla="*/ 78 h 1209"/>
                    <a:gd name="T12" fmla="*/ 225 w 1004"/>
                    <a:gd name="T13" fmla="*/ 40 h 1209"/>
                    <a:gd name="T14" fmla="*/ 306 w 1004"/>
                    <a:gd name="T15" fmla="*/ 15 h 1209"/>
                    <a:gd name="T16" fmla="*/ 404 w 1004"/>
                    <a:gd name="T17" fmla="*/ 4 h 1209"/>
                    <a:gd name="T18" fmla="*/ 514 w 1004"/>
                    <a:gd name="T19" fmla="*/ 0 h 1209"/>
                    <a:gd name="T20" fmla="*/ 627 w 1004"/>
                    <a:gd name="T21" fmla="*/ 3 h 1209"/>
                    <a:gd name="T22" fmla="*/ 738 w 1004"/>
                    <a:gd name="T23" fmla="*/ 17 h 1209"/>
                    <a:gd name="T24" fmla="*/ 837 w 1004"/>
                    <a:gd name="T25" fmla="*/ 43 h 1209"/>
                    <a:gd name="T26" fmla="*/ 920 w 1004"/>
                    <a:gd name="T27" fmla="*/ 87 h 1209"/>
                    <a:gd name="T28" fmla="*/ 978 w 1004"/>
                    <a:gd name="T29" fmla="*/ 149 h 1209"/>
                    <a:gd name="T30" fmla="*/ 1004 w 1004"/>
                    <a:gd name="T31" fmla="*/ 233 h 1209"/>
                    <a:gd name="T32" fmla="*/ 994 w 1004"/>
                    <a:gd name="T33" fmla="*/ 337 h 1209"/>
                    <a:gd name="T34" fmla="*/ 959 w 1004"/>
                    <a:gd name="T35" fmla="*/ 433 h 1209"/>
                    <a:gd name="T36" fmla="*/ 907 w 1004"/>
                    <a:gd name="T37" fmla="*/ 517 h 1209"/>
                    <a:gd name="T38" fmla="*/ 847 w 1004"/>
                    <a:gd name="T39" fmla="*/ 590 h 1209"/>
                    <a:gd name="T40" fmla="*/ 786 w 1004"/>
                    <a:gd name="T41" fmla="*/ 653 h 1209"/>
                    <a:gd name="T42" fmla="*/ 730 w 1004"/>
                    <a:gd name="T43" fmla="*/ 709 h 1209"/>
                    <a:gd name="T44" fmla="*/ 687 w 1004"/>
                    <a:gd name="T45" fmla="*/ 757 h 1209"/>
                    <a:gd name="T46" fmla="*/ 664 w 1004"/>
                    <a:gd name="T47" fmla="*/ 799 h 1209"/>
                    <a:gd name="T48" fmla="*/ 665 w 1004"/>
                    <a:gd name="T49" fmla="*/ 839 h 1209"/>
                    <a:gd name="T50" fmla="*/ 682 w 1004"/>
                    <a:gd name="T51" fmla="*/ 890 h 1209"/>
                    <a:gd name="T52" fmla="*/ 707 w 1004"/>
                    <a:gd name="T53" fmla="*/ 948 h 1209"/>
                    <a:gd name="T54" fmla="*/ 731 w 1004"/>
                    <a:gd name="T55" fmla="*/ 1009 h 1209"/>
                    <a:gd name="T56" fmla="*/ 749 w 1004"/>
                    <a:gd name="T57" fmla="*/ 1071 h 1209"/>
                    <a:gd name="T58" fmla="*/ 754 w 1004"/>
                    <a:gd name="T59" fmla="*/ 1125 h 1209"/>
                    <a:gd name="T60" fmla="*/ 739 w 1004"/>
                    <a:gd name="T61" fmla="*/ 1169 h 1209"/>
                    <a:gd name="T62" fmla="*/ 697 w 1004"/>
                    <a:gd name="T63" fmla="*/ 1198 h 1209"/>
                    <a:gd name="T64" fmla="*/ 628 w 1004"/>
                    <a:gd name="T65" fmla="*/ 1208 h 1209"/>
                    <a:gd name="T66" fmla="*/ 553 w 1004"/>
                    <a:gd name="T67" fmla="*/ 1207 h 1209"/>
                    <a:gd name="T68" fmla="*/ 482 w 1004"/>
                    <a:gd name="T69" fmla="*/ 1194 h 1209"/>
                    <a:gd name="T70" fmla="*/ 415 w 1004"/>
                    <a:gd name="T71" fmla="*/ 1172 h 1209"/>
                    <a:gd name="T72" fmla="*/ 354 w 1004"/>
                    <a:gd name="T73" fmla="*/ 1139 h 1209"/>
                    <a:gd name="T74" fmla="*/ 301 w 1004"/>
                    <a:gd name="T75" fmla="*/ 1096 h 1209"/>
                    <a:gd name="T76" fmla="*/ 259 w 1004"/>
                    <a:gd name="T77" fmla="*/ 1042 h 1209"/>
                    <a:gd name="T78" fmla="*/ 230 w 1004"/>
                    <a:gd name="T79" fmla="*/ 978 h 1209"/>
                    <a:gd name="T80" fmla="*/ 213 w 1004"/>
                    <a:gd name="T81" fmla="*/ 869 h 1209"/>
                    <a:gd name="T82" fmla="*/ 225 w 1004"/>
                    <a:gd name="T83" fmla="*/ 718 h 1209"/>
                    <a:gd name="T84" fmla="*/ 242 w 1004"/>
                    <a:gd name="T85" fmla="*/ 580 h 1209"/>
                    <a:gd name="T86" fmla="*/ 234 w 1004"/>
                    <a:gd name="T87" fmla="*/ 471 h 1209"/>
                    <a:gd name="T88" fmla="*/ 193 w 1004"/>
                    <a:gd name="T89" fmla="*/ 417 h 1209"/>
                    <a:gd name="T90" fmla="*/ 156 w 1004"/>
                    <a:gd name="T91" fmla="*/ 389 h 1209"/>
                    <a:gd name="T92" fmla="*/ 116 w 1004"/>
                    <a:gd name="T93" fmla="*/ 364 h 1209"/>
                    <a:gd name="T94" fmla="*/ 78 w 1004"/>
                    <a:gd name="T95" fmla="*/ 343 h 1209"/>
                    <a:gd name="T96" fmla="*/ 43 w 1004"/>
                    <a:gd name="T97" fmla="*/ 323 h 1209"/>
                    <a:gd name="T98" fmla="*/ 18 w 1004"/>
                    <a:gd name="T99" fmla="*/ 305 h 1209"/>
                    <a:gd name="T100" fmla="*/ 2 w 1004"/>
                    <a:gd name="T101" fmla="*/ 288 h 1209"/>
                    <a:gd name="T102" fmla="*/ 1 w 1004"/>
                    <a:gd name="T103" fmla="*/ 271 h 12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1004" h="1209">
                      <a:moveTo>
                        <a:pt x="7" y="261"/>
                      </a:moveTo>
                      <a:lnTo>
                        <a:pt x="8" y="258"/>
                      </a:lnTo>
                      <a:lnTo>
                        <a:pt x="11" y="251"/>
                      </a:lnTo>
                      <a:lnTo>
                        <a:pt x="16" y="240"/>
                      </a:lnTo>
                      <a:lnTo>
                        <a:pt x="24" y="225"/>
                      </a:lnTo>
                      <a:lnTo>
                        <a:pt x="34" y="207"/>
                      </a:lnTo>
                      <a:lnTo>
                        <a:pt x="48" y="188"/>
                      </a:lnTo>
                      <a:lnTo>
                        <a:pt x="63" y="166"/>
                      </a:lnTo>
                      <a:lnTo>
                        <a:pt x="83" y="144"/>
                      </a:lnTo>
                      <a:lnTo>
                        <a:pt x="105" y="121"/>
                      </a:lnTo>
                      <a:lnTo>
                        <a:pt x="129" y="99"/>
                      </a:lnTo>
                      <a:lnTo>
                        <a:pt x="158" y="78"/>
                      </a:lnTo>
                      <a:lnTo>
                        <a:pt x="190" y="57"/>
                      </a:lnTo>
                      <a:lnTo>
                        <a:pt x="225" y="40"/>
                      </a:lnTo>
                      <a:lnTo>
                        <a:pt x="264" y="26"/>
                      </a:lnTo>
                      <a:lnTo>
                        <a:pt x="306" y="15"/>
                      </a:lnTo>
                      <a:lnTo>
                        <a:pt x="354" y="8"/>
                      </a:lnTo>
                      <a:lnTo>
                        <a:pt x="404" y="4"/>
                      </a:lnTo>
                      <a:lnTo>
                        <a:pt x="459" y="1"/>
                      </a:lnTo>
                      <a:lnTo>
                        <a:pt x="514" y="0"/>
                      </a:lnTo>
                      <a:lnTo>
                        <a:pt x="571" y="0"/>
                      </a:lnTo>
                      <a:lnTo>
                        <a:pt x="627" y="3"/>
                      </a:lnTo>
                      <a:lnTo>
                        <a:pt x="684" y="8"/>
                      </a:lnTo>
                      <a:lnTo>
                        <a:pt x="738" y="17"/>
                      </a:lnTo>
                      <a:lnTo>
                        <a:pt x="790" y="28"/>
                      </a:lnTo>
                      <a:lnTo>
                        <a:pt x="837" y="43"/>
                      </a:lnTo>
                      <a:lnTo>
                        <a:pt x="881" y="63"/>
                      </a:lnTo>
                      <a:lnTo>
                        <a:pt x="920" y="87"/>
                      </a:lnTo>
                      <a:lnTo>
                        <a:pt x="952" y="116"/>
                      </a:lnTo>
                      <a:lnTo>
                        <a:pt x="978" y="149"/>
                      </a:lnTo>
                      <a:lnTo>
                        <a:pt x="995" y="188"/>
                      </a:lnTo>
                      <a:lnTo>
                        <a:pt x="1004" y="233"/>
                      </a:lnTo>
                      <a:lnTo>
                        <a:pt x="1003" y="285"/>
                      </a:lnTo>
                      <a:lnTo>
                        <a:pt x="994" y="337"/>
                      </a:lnTo>
                      <a:lnTo>
                        <a:pt x="979" y="387"/>
                      </a:lnTo>
                      <a:lnTo>
                        <a:pt x="959" y="433"/>
                      </a:lnTo>
                      <a:lnTo>
                        <a:pt x="935" y="477"/>
                      </a:lnTo>
                      <a:lnTo>
                        <a:pt x="907" y="517"/>
                      </a:lnTo>
                      <a:lnTo>
                        <a:pt x="878" y="555"/>
                      </a:lnTo>
                      <a:lnTo>
                        <a:pt x="847" y="590"/>
                      </a:lnTo>
                      <a:lnTo>
                        <a:pt x="817" y="622"/>
                      </a:lnTo>
                      <a:lnTo>
                        <a:pt x="786" y="653"/>
                      </a:lnTo>
                      <a:lnTo>
                        <a:pt x="757" y="682"/>
                      </a:lnTo>
                      <a:lnTo>
                        <a:pt x="730" y="709"/>
                      </a:lnTo>
                      <a:lnTo>
                        <a:pt x="707" y="733"/>
                      </a:lnTo>
                      <a:lnTo>
                        <a:pt x="687" y="757"/>
                      </a:lnTo>
                      <a:lnTo>
                        <a:pt x="672" y="778"/>
                      </a:lnTo>
                      <a:lnTo>
                        <a:pt x="664" y="799"/>
                      </a:lnTo>
                      <a:lnTo>
                        <a:pt x="662" y="818"/>
                      </a:lnTo>
                      <a:lnTo>
                        <a:pt x="665" y="839"/>
                      </a:lnTo>
                      <a:lnTo>
                        <a:pt x="672" y="863"/>
                      </a:lnTo>
                      <a:lnTo>
                        <a:pt x="682" y="890"/>
                      </a:lnTo>
                      <a:lnTo>
                        <a:pt x="694" y="918"/>
                      </a:lnTo>
                      <a:lnTo>
                        <a:pt x="707" y="948"/>
                      </a:lnTo>
                      <a:lnTo>
                        <a:pt x="719" y="978"/>
                      </a:lnTo>
                      <a:lnTo>
                        <a:pt x="731" y="1009"/>
                      </a:lnTo>
                      <a:lnTo>
                        <a:pt x="741" y="1040"/>
                      </a:lnTo>
                      <a:lnTo>
                        <a:pt x="749" y="1071"/>
                      </a:lnTo>
                      <a:lnTo>
                        <a:pt x="754" y="1099"/>
                      </a:lnTo>
                      <a:lnTo>
                        <a:pt x="754" y="1125"/>
                      </a:lnTo>
                      <a:lnTo>
                        <a:pt x="749" y="1149"/>
                      </a:lnTo>
                      <a:lnTo>
                        <a:pt x="739" y="1169"/>
                      </a:lnTo>
                      <a:lnTo>
                        <a:pt x="723" y="1186"/>
                      </a:lnTo>
                      <a:lnTo>
                        <a:pt x="697" y="1198"/>
                      </a:lnTo>
                      <a:lnTo>
                        <a:pt x="665" y="1205"/>
                      </a:lnTo>
                      <a:lnTo>
                        <a:pt x="628" y="1208"/>
                      </a:lnTo>
                      <a:lnTo>
                        <a:pt x="590" y="1209"/>
                      </a:lnTo>
                      <a:lnTo>
                        <a:pt x="553" y="1207"/>
                      </a:lnTo>
                      <a:lnTo>
                        <a:pt x="517" y="1202"/>
                      </a:lnTo>
                      <a:lnTo>
                        <a:pt x="482" y="1194"/>
                      </a:lnTo>
                      <a:lnTo>
                        <a:pt x="447" y="1184"/>
                      </a:lnTo>
                      <a:lnTo>
                        <a:pt x="415" y="1172"/>
                      </a:lnTo>
                      <a:lnTo>
                        <a:pt x="383" y="1157"/>
                      </a:lnTo>
                      <a:lnTo>
                        <a:pt x="354" y="1139"/>
                      </a:lnTo>
                      <a:lnTo>
                        <a:pt x="326" y="1119"/>
                      </a:lnTo>
                      <a:lnTo>
                        <a:pt x="301" y="1096"/>
                      </a:lnTo>
                      <a:lnTo>
                        <a:pt x="279" y="1070"/>
                      </a:lnTo>
                      <a:lnTo>
                        <a:pt x="259" y="1042"/>
                      </a:lnTo>
                      <a:lnTo>
                        <a:pt x="243" y="1011"/>
                      </a:lnTo>
                      <a:lnTo>
                        <a:pt x="230" y="978"/>
                      </a:lnTo>
                      <a:lnTo>
                        <a:pt x="221" y="943"/>
                      </a:lnTo>
                      <a:lnTo>
                        <a:pt x="213" y="869"/>
                      </a:lnTo>
                      <a:lnTo>
                        <a:pt x="216" y="792"/>
                      </a:lnTo>
                      <a:lnTo>
                        <a:pt x="225" y="718"/>
                      </a:lnTo>
                      <a:lnTo>
                        <a:pt x="234" y="646"/>
                      </a:lnTo>
                      <a:lnTo>
                        <a:pt x="242" y="580"/>
                      </a:lnTo>
                      <a:lnTo>
                        <a:pt x="243" y="521"/>
                      </a:lnTo>
                      <a:lnTo>
                        <a:pt x="234" y="471"/>
                      </a:lnTo>
                      <a:lnTo>
                        <a:pt x="211" y="432"/>
                      </a:lnTo>
                      <a:lnTo>
                        <a:pt x="193" y="417"/>
                      </a:lnTo>
                      <a:lnTo>
                        <a:pt x="175" y="402"/>
                      </a:lnTo>
                      <a:lnTo>
                        <a:pt x="156" y="389"/>
                      </a:lnTo>
                      <a:lnTo>
                        <a:pt x="137" y="376"/>
                      </a:lnTo>
                      <a:lnTo>
                        <a:pt x="116" y="364"/>
                      </a:lnTo>
                      <a:lnTo>
                        <a:pt x="97" y="353"/>
                      </a:lnTo>
                      <a:lnTo>
                        <a:pt x="78" y="343"/>
                      </a:lnTo>
                      <a:lnTo>
                        <a:pt x="61" y="333"/>
                      </a:lnTo>
                      <a:lnTo>
                        <a:pt x="43" y="323"/>
                      </a:lnTo>
                      <a:lnTo>
                        <a:pt x="30" y="314"/>
                      </a:lnTo>
                      <a:lnTo>
                        <a:pt x="18" y="305"/>
                      </a:lnTo>
                      <a:lnTo>
                        <a:pt x="9" y="296"/>
                      </a:lnTo>
                      <a:lnTo>
                        <a:pt x="2" y="288"/>
                      </a:lnTo>
                      <a:lnTo>
                        <a:pt x="0" y="279"/>
                      </a:lnTo>
                      <a:lnTo>
                        <a:pt x="1" y="271"/>
                      </a:lnTo>
                      <a:lnTo>
                        <a:pt x="7" y="261"/>
                      </a:lnTo>
                      <a:close/>
                    </a:path>
                  </a:pathLst>
                </a:custGeom>
                <a:solidFill>
                  <a:srgbClr val="F9E8E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33" name="Freeform 17"/>
                <p:cNvSpPr>
                  <a:spLocks/>
                </p:cNvSpPr>
                <p:nvPr/>
              </p:nvSpPr>
              <p:spPr bwMode="auto">
                <a:xfrm>
                  <a:off x="4822" y="1327"/>
                  <a:ext cx="239" cy="294"/>
                </a:xfrm>
                <a:custGeom>
                  <a:avLst/>
                  <a:gdLst>
                    <a:gd name="T0" fmla="*/ 8 w 955"/>
                    <a:gd name="T1" fmla="*/ 252 h 1176"/>
                    <a:gd name="T2" fmla="*/ 16 w 955"/>
                    <a:gd name="T3" fmla="*/ 233 h 1176"/>
                    <a:gd name="T4" fmla="*/ 33 w 955"/>
                    <a:gd name="T5" fmla="*/ 202 h 1176"/>
                    <a:gd name="T6" fmla="*/ 61 w 955"/>
                    <a:gd name="T7" fmla="*/ 162 h 1176"/>
                    <a:gd name="T8" fmla="*/ 99 w 955"/>
                    <a:gd name="T9" fmla="*/ 118 h 1176"/>
                    <a:gd name="T10" fmla="*/ 150 w 955"/>
                    <a:gd name="T11" fmla="*/ 76 h 1176"/>
                    <a:gd name="T12" fmla="*/ 214 w 955"/>
                    <a:gd name="T13" fmla="*/ 39 h 1176"/>
                    <a:gd name="T14" fmla="*/ 291 w 955"/>
                    <a:gd name="T15" fmla="*/ 15 h 1176"/>
                    <a:gd name="T16" fmla="*/ 385 w 955"/>
                    <a:gd name="T17" fmla="*/ 4 h 1176"/>
                    <a:gd name="T18" fmla="*/ 489 w 955"/>
                    <a:gd name="T19" fmla="*/ 0 h 1176"/>
                    <a:gd name="T20" fmla="*/ 596 w 955"/>
                    <a:gd name="T21" fmla="*/ 3 h 1176"/>
                    <a:gd name="T22" fmla="*/ 701 w 955"/>
                    <a:gd name="T23" fmla="*/ 16 h 1176"/>
                    <a:gd name="T24" fmla="*/ 795 w 955"/>
                    <a:gd name="T25" fmla="*/ 42 h 1176"/>
                    <a:gd name="T26" fmla="*/ 874 w 955"/>
                    <a:gd name="T27" fmla="*/ 85 h 1176"/>
                    <a:gd name="T28" fmla="*/ 929 w 955"/>
                    <a:gd name="T29" fmla="*/ 146 h 1176"/>
                    <a:gd name="T30" fmla="*/ 955 w 955"/>
                    <a:gd name="T31" fmla="*/ 227 h 1176"/>
                    <a:gd name="T32" fmla="*/ 944 w 955"/>
                    <a:gd name="T33" fmla="*/ 329 h 1176"/>
                    <a:gd name="T34" fmla="*/ 911 w 955"/>
                    <a:gd name="T35" fmla="*/ 422 h 1176"/>
                    <a:gd name="T36" fmla="*/ 862 w 955"/>
                    <a:gd name="T37" fmla="*/ 504 h 1176"/>
                    <a:gd name="T38" fmla="*/ 806 w 955"/>
                    <a:gd name="T39" fmla="*/ 574 h 1176"/>
                    <a:gd name="T40" fmla="*/ 747 w 955"/>
                    <a:gd name="T41" fmla="*/ 636 h 1176"/>
                    <a:gd name="T42" fmla="*/ 694 w 955"/>
                    <a:gd name="T43" fmla="*/ 690 h 1176"/>
                    <a:gd name="T44" fmla="*/ 652 w 955"/>
                    <a:gd name="T45" fmla="*/ 736 h 1176"/>
                    <a:gd name="T46" fmla="*/ 631 w 955"/>
                    <a:gd name="T47" fmla="*/ 777 h 1176"/>
                    <a:gd name="T48" fmla="*/ 632 w 955"/>
                    <a:gd name="T49" fmla="*/ 816 h 1176"/>
                    <a:gd name="T50" fmla="*/ 648 w 955"/>
                    <a:gd name="T51" fmla="*/ 866 h 1176"/>
                    <a:gd name="T52" fmla="*/ 671 w 955"/>
                    <a:gd name="T53" fmla="*/ 923 h 1176"/>
                    <a:gd name="T54" fmla="*/ 695 w 955"/>
                    <a:gd name="T55" fmla="*/ 983 h 1176"/>
                    <a:gd name="T56" fmla="*/ 712 w 955"/>
                    <a:gd name="T57" fmla="*/ 1042 h 1176"/>
                    <a:gd name="T58" fmla="*/ 717 w 955"/>
                    <a:gd name="T59" fmla="*/ 1096 h 1176"/>
                    <a:gd name="T60" fmla="*/ 703 w 955"/>
                    <a:gd name="T61" fmla="*/ 1138 h 1176"/>
                    <a:gd name="T62" fmla="*/ 664 w 955"/>
                    <a:gd name="T63" fmla="*/ 1166 h 1176"/>
                    <a:gd name="T64" fmla="*/ 597 w 955"/>
                    <a:gd name="T65" fmla="*/ 1176 h 1176"/>
                    <a:gd name="T66" fmla="*/ 527 w 955"/>
                    <a:gd name="T67" fmla="*/ 1174 h 1176"/>
                    <a:gd name="T68" fmla="*/ 459 w 955"/>
                    <a:gd name="T69" fmla="*/ 1162 h 1176"/>
                    <a:gd name="T70" fmla="*/ 394 w 955"/>
                    <a:gd name="T71" fmla="*/ 1140 h 1176"/>
                    <a:gd name="T72" fmla="*/ 336 w 955"/>
                    <a:gd name="T73" fmla="*/ 1108 h 1176"/>
                    <a:gd name="T74" fmla="*/ 287 w 955"/>
                    <a:gd name="T75" fmla="*/ 1066 h 1176"/>
                    <a:gd name="T76" fmla="*/ 247 w 955"/>
                    <a:gd name="T77" fmla="*/ 1014 h 1176"/>
                    <a:gd name="T78" fmla="*/ 219 w 955"/>
                    <a:gd name="T79" fmla="*/ 952 h 1176"/>
                    <a:gd name="T80" fmla="*/ 204 w 955"/>
                    <a:gd name="T81" fmla="*/ 845 h 1176"/>
                    <a:gd name="T82" fmla="*/ 213 w 955"/>
                    <a:gd name="T83" fmla="*/ 700 h 1176"/>
                    <a:gd name="T84" fmla="*/ 230 w 955"/>
                    <a:gd name="T85" fmla="*/ 565 h 1176"/>
                    <a:gd name="T86" fmla="*/ 223 w 955"/>
                    <a:gd name="T87" fmla="*/ 459 h 1176"/>
                    <a:gd name="T88" fmla="*/ 184 w 955"/>
                    <a:gd name="T89" fmla="*/ 406 h 1176"/>
                    <a:gd name="T90" fmla="*/ 150 w 955"/>
                    <a:gd name="T91" fmla="*/ 379 h 1176"/>
                    <a:gd name="T92" fmla="*/ 112 w 955"/>
                    <a:gd name="T93" fmla="*/ 355 h 1176"/>
                    <a:gd name="T94" fmla="*/ 75 w 955"/>
                    <a:gd name="T95" fmla="*/ 334 h 1176"/>
                    <a:gd name="T96" fmla="*/ 42 w 955"/>
                    <a:gd name="T97" fmla="*/ 315 h 1176"/>
                    <a:gd name="T98" fmla="*/ 17 w 955"/>
                    <a:gd name="T99" fmla="*/ 297 h 1176"/>
                    <a:gd name="T100" fmla="*/ 3 w 955"/>
                    <a:gd name="T101" fmla="*/ 280 h 1176"/>
                    <a:gd name="T102" fmla="*/ 1 w 955"/>
                    <a:gd name="T103" fmla="*/ 264 h 11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955" h="1176">
                      <a:moveTo>
                        <a:pt x="7" y="255"/>
                      </a:moveTo>
                      <a:lnTo>
                        <a:pt x="8" y="252"/>
                      </a:lnTo>
                      <a:lnTo>
                        <a:pt x="10" y="244"/>
                      </a:lnTo>
                      <a:lnTo>
                        <a:pt x="16" y="233"/>
                      </a:lnTo>
                      <a:lnTo>
                        <a:pt x="23" y="219"/>
                      </a:lnTo>
                      <a:lnTo>
                        <a:pt x="33" y="202"/>
                      </a:lnTo>
                      <a:lnTo>
                        <a:pt x="46" y="183"/>
                      </a:lnTo>
                      <a:lnTo>
                        <a:pt x="61" y="162"/>
                      </a:lnTo>
                      <a:lnTo>
                        <a:pt x="78" y="140"/>
                      </a:lnTo>
                      <a:lnTo>
                        <a:pt x="99" y="118"/>
                      </a:lnTo>
                      <a:lnTo>
                        <a:pt x="123" y="97"/>
                      </a:lnTo>
                      <a:lnTo>
                        <a:pt x="150" y="76"/>
                      </a:lnTo>
                      <a:lnTo>
                        <a:pt x="181" y="57"/>
                      </a:lnTo>
                      <a:lnTo>
                        <a:pt x="214" y="39"/>
                      </a:lnTo>
                      <a:lnTo>
                        <a:pt x="251" y="25"/>
                      </a:lnTo>
                      <a:lnTo>
                        <a:pt x="291" y="15"/>
                      </a:lnTo>
                      <a:lnTo>
                        <a:pt x="336" y="8"/>
                      </a:lnTo>
                      <a:lnTo>
                        <a:pt x="385" y="4"/>
                      </a:lnTo>
                      <a:lnTo>
                        <a:pt x="436" y="1"/>
                      </a:lnTo>
                      <a:lnTo>
                        <a:pt x="489" y="0"/>
                      </a:lnTo>
                      <a:lnTo>
                        <a:pt x="543" y="1"/>
                      </a:lnTo>
                      <a:lnTo>
                        <a:pt x="596" y="3"/>
                      </a:lnTo>
                      <a:lnTo>
                        <a:pt x="649" y="8"/>
                      </a:lnTo>
                      <a:lnTo>
                        <a:pt x="701" y="16"/>
                      </a:lnTo>
                      <a:lnTo>
                        <a:pt x="751" y="28"/>
                      </a:lnTo>
                      <a:lnTo>
                        <a:pt x="795" y="42"/>
                      </a:lnTo>
                      <a:lnTo>
                        <a:pt x="837" y="62"/>
                      </a:lnTo>
                      <a:lnTo>
                        <a:pt x="874" y="85"/>
                      </a:lnTo>
                      <a:lnTo>
                        <a:pt x="905" y="113"/>
                      </a:lnTo>
                      <a:lnTo>
                        <a:pt x="929" y="146"/>
                      </a:lnTo>
                      <a:lnTo>
                        <a:pt x="945" y="184"/>
                      </a:lnTo>
                      <a:lnTo>
                        <a:pt x="955" y="227"/>
                      </a:lnTo>
                      <a:lnTo>
                        <a:pt x="954" y="278"/>
                      </a:lnTo>
                      <a:lnTo>
                        <a:pt x="944" y="329"/>
                      </a:lnTo>
                      <a:lnTo>
                        <a:pt x="930" y="377"/>
                      </a:lnTo>
                      <a:lnTo>
                        <a:pt x="911" y="422"/>
                      </a:lnTo>
                      <a:lnTo>
                        <a:pt x="889" y="465"/>
                      </a:lnTo>
                      <a:lnTo>
                        <a:pt x="862" y="504"/>
                      </a:lnTo>
                      <a:lnTo>
                        <a:pt x="835" y="540"/>
                      </a:lnTo>
                      <a:lnTo>
                        <a:pt x="806" y="574"/>
                      </a:lnTo>
                      <a:lnTo>
                        <a:pt x="776" y="606"/>
                      </a:lnTo>
                      <a:lnTo>
                        <a:pt x="747" y="636"/>
                      </a:lnTo>
                      <a:lnTo>
                        <a:pt x="719" y="664"/>
                      </a:lnTo>
                      <a:lnTo>
                        <a:pt x="694" y="690"/>
                      </a:lnTo>
                      <a:lnTo>
                        <a:pt x="671" y="714"/>
                      </a:lnTo>
                      <a:lnTo>
                        <a:pt x="652" y="736"/>
                      </a:lnTo>
                      <a:lnTo>
                        <a:pt x="639" y="758"/>
                      </a:lnTo>
                      <a:lnTo>
                        <a:pt x="631" y="777"/>
                      </a:lnTo>
                      <a:lnTo>
                        <a:pt x="628" y="796"/>
                      </a:lnTo>
                      <a:lnTo>
                        <a:pt x="632" y="816"/>
                      </a:lnTo>
                      <a:lnTo>
                        <a:pt x="639" y="839"/>
                      </a:lnTo>
                      <a:lnTo>
                        <a:pt x="648" y="866"/>
                      </a:lnTo>
                      <a:lnTo>
                        <a:pt x="659" y="894"/>
                      </a:lnTo>
                      <a:lnTo>
                        <a:pt x="671" y="923"/>
                      </a:lnTo>
                      <a:lnTo>
                        <a:pt x="684" y="953"/>
                      </a:lnTo>
                      <a:lnTo>
                        <a:pt x="695" y="983"/>
                      </a:lnTo>
                      <a:lnTo>
                        <a:pt x="704" y="1013"/>
                      </a:lnTo>
                      <a:lnTo>
                        <a:pt x="712" y="1042"/>
                      </a:lnTo>
                      <a:lnTo>
                        <a:pt x="716" y="1070"/>
                      </a:lnTo>
                      <a:lnTo>
                        <a:pt x="717" y="1096"/>
                      </a:lnTo>
                      <a:lnTo>
                        <a:pt x="712" y="1118"/>
                      </a:lnTo>
                      <a:lnTo>
                        <a:pt x="703" y="1138"/>
                      </a:lnTo>
                      <a:lnTo>
                        <a:pt x="687" y="1154"/>
                      </a:lnTo>
                      <a:lnTo>
                        <a:pt x="664" y="1166"/>
                      </a:lnTo>
                      <a:lnTo>
                        <a:pt x="633" y="1173"/>
                      </a:lnTo>
                      <a:lnTo>
                        <a:pt x="597" y="1176"/>
                      </a:lnTo>
                      <a:lnTo>
                        <a:pt x="561" y="1176"/>
                      </a:lnTo>
                      <a:lnTo>
                        <a:pt x="527" y="1174"/>
                      </a:lnTo>
                      <a:lnTo>
                        <a:pt x="492" y="1170"/>
                      </a:lnTo>
                      <a:lnTo>
                        <a:pt x="459" y="1162"/>
                      </a:lnTo>
                      <a:lnTo>
                        <a:pt x="425" y="1153"/>
                      </a:lnTo>
                      <a:lnTo>
                        <a:pt x="394" y="1140"/>
                      </a:lnTo>
                      <a:lnTo>
                        <a:pt x="364" y="1125"/>
                      </a:lnTo>
                      <a:lnTo>
                        <a:pt x="336" y="1108"/>
                      </a:lnTo>
                      <a:lnTo>
                        <a:pt x="310" y="1088"/>
                      </a:lnTo>
                      <a:lnTo>
                        <a:pt x="287" y="1066"/>
                      </a:lnTo>
                      <a:lnTo>
                        <a:pt x="265" y="1041"/>
                      </a:lnTo>
                      <a:lnTo>
                        <a:pt x="247" y="1014"/>
                      </a:lnTo>
                      <a:lnTo>
                        <a:pt x="232" y="984"/>
                      </a:lnTo>
                      <a:lnTo>
                        <a:pt x="219" y="952"/>
                      </a:lnTo>
                      <a:lnTo>
                        <a:pt x="211" y="918"/>
                      </a:lnTo>
                      <a:lnTo>
                        <a:pt x="204" y="845"/>
                      </a:lnTo>
                      <a:lnTo>
                        <a:pt x="206" y="772"/>
                      </a:lnTo>
                      <a:lnTo>
                        <a:pt x="213" y="700"/>
                      </a:lnTo>
                      <a:lnTo>
                        <a:pt x="223" y="629"/>
                      </a:lnTo>
                      <a:lnTo>
                        <a:pt x="230" y="565"/>
                      </a:lnTo>
                      <a:lnTo>
                        <a:pt x="232" y="508"/>
                      </a:lnTo>
                      <a:lnTo>
                        <a:pt x="223" y="459"/>
                      </a:lnTo>
                      <a:lnTo>
                        <a:pt x="200" y="421"/>
                      </a:lnTo>
                      <a:lnTo>
                        <a:pt x="184" y="406"/>
                      </a:lnTo>
                      <a:lnTo>
                        <a:pt x="167" y="392"/>
                      </a:lnTo>
                      <a:lnTo>
                        <a:pt x="150" y="379"/>
                      </a:lnTo>
                      <a:lnTo>
                        <a:pt x="130" y="367"/>
                      </a:lnTo>
                      <a:lnTo>
                        <a:pt x="112" y="355"/>
                      </a:lnTo>
                      <a:lnTo>
                        <a:pt x="93" y="344"/>
                      </a:lnTo>
                      <a:lnTo>
                        <a:pt x="75" y="334"/>
                      </a:lnTo>
                      <a:lnTo>
                        <a:pt x="59" y="324"/>
                      </a:lnTo>
                      <a:lnTo>
                        <a:pt x="42" y="315"/>
                      </a:lnTo>
                      <a:lnTo>
                        <a:pt x="29" y="306"/>
                      </a:lnTo>
                      <a:lnTo>
                        <a:pt x="17" y="297"/>
                      </a:lnTo>
                      <a:lnTo>
                        <a:pt x="9" y="289"/>
                      </a:lnTo>
                      <a:lnTo>
                        <a:pt x="3" y="280"/>
                      </a:lnTo>
                      <a:lnTo>
                        <a:pt x="0" y="272"/>
                      </a:lnTo>
                      <a:lnTo>
                        <a:pt x="1" y="264"/>
                      </a:lnTo>
                      <a:lnTo>
                        <a:pt x="7" y="255"/>
                      </a:lnTo>
                      <a:close/>
                    </a:path>
                  </a:pathLst>
                </a:custGeom>
                <a:solidFill>
                  <a:srgbClr val="F4D6D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34" name="Freeform 18"/>
                <p:cNvSpPr>
                  <a:spLocks/>
                </p:cNvSpPr>
                <p:nvPr/>
              </p:nvSpPr>
              <p:spPr bwMode="auto">
                <a:xfrm>
                  <a:off x="4828" y="1330"/>
                  <a:ext cx="226" cy="286"/>
                </a:xfrm>
                <a:custGeom>
                  <a:avLst/>
                  <a:gdLst>
                    <a:gd name="T0" fmla="*/ 8 w 904"/>
                    <a:gd name="T1" fmla="*/ 246 h 1143"/>
                    <a:gd name="T2" fmla="*/ 15 w 904"/>
                    <a:gd name="T3" fmla="*/ 227 h 1143"/>
                    <a:gd name="T4" fmla="*/ 32 w 904"/>
                    <a:gd name="T5" fmla="*/ 196 h 1143"/>
                    <a:gd name="T6" fmla="*/ 58 w 904"/>
                    <a:gd name="T7" fmla="*/ 157 h 1143"/>
                    <a:gd name="T8" fmla="*/ 94 w 904"/>
                    <a:gd name="T9" fmla="*/ 115 h 1143"/>
                    <a:gd name="T10" fmla="*/ 142 w 904"/>
                    <a:gd name="T11" fmla="*/ 74 h 1143"/>
                    <a:gd name="T12" fmla="*/ 203 w 904"/>
                    <a:gd name="T13" fmla="*/ 38 h 1143"/>
                    <a:gd name="T14" fmla="*/ 277 w 904"/>
                    <a:gd name="T15" fmla="*/ 14 h 1143"/>
                    <a:gd name="T16" fmla="*/ 366 w 904"/>
                    <a:gd name="T17" fmla="*/ 4 h 1143"/>
                    <a:gd name="T18" fmla="*/ 464 w 904"/>
                    <a:gd name="T19" fmla="*/ 0 h 1143"/>
                    <a:gd name="T20" fmla="*/ 565 w 904"/>
                    <a:gd name="T21" fmla="*/ 3 h 1143"/>
                    <a:gd name="T22" fmla="*/ 664 w 904"/>
                    <a:gd name="T23" fmla="*/ 16 h 1143"/>
                    <a:gd name="T24" fmla="*/ 754 w 904"/>
                    <a:gd name="T25" fmla="*/ 41 h 1143"/>
                    <a:gd name="T26" fmla="*/ 828 w 904"/>
                    <a:gd name="T27" fmla="*/ 83 h 1143"/>
                    <a:gd name="T28" fmla="*/ 880 w 904"/>
                    <a:gd name="T29" fmla="*/ 141 h 1143"/>
                    <a:gd name="T30" fmla="*/ 904 w 904"/>
                    <a:gd name="T31" fmla="*/ 221 h 1143"/>
                    <a:gd name="T32" fmla="*/ 895 w 904"/>
                    <a:gd name="T33" fmla="*/ 320 h 1143"/>
                    <a:gd name="T34" fmla="*/ 863 w 904"/>
                    <a:gd name="T35" fmla="*/ 410 h 1143"/>
                    <a:gd name="T36" fmla="*/ 818 w 904"/>
                    <a:gd name="T37" fmla="*/ 489 h 1143"/>
                    <a:gd name="T38" fmla="*/ 763 w 904"/>
                    <a:gd name="T39" fmla="*/ 558 h 1143"/>
                    <a:gd name="T40" fmla="*/ 708 w 904"/>
                    <a:gd name="T41" fmla="*/ 618 h 1143"/>
                    <a:gd name="T42" fmla="*/ 657 w 904"/>
                    <a:gd name="T43" fmla="*/ 670 h 1143"/>
                    <a:gd name="T44" fmla="*/ 618 w 904"/>
                    <a:gd name="T45" fmla="*/ 716 h 1143"/>
                    <a:gd name="T46" fmla="*/ 597 w 904"/>
                    <a:gd name="T47" fmla="*/ 756 h 1143"/>
                    <a:gd name="T48" fmla="*/ 604 w 904"/>
                    <a:gd name="T49" fmla="*/ 816 h 1143"/>
                    <a:gd name="T50" fmla="*/ 647 w 904"/>
                    <a:gd name="T51" fmla="*/ 926 h 1143"/>
                    <a:gd name="T52" fmla="*/ 678 w 904"/>
                    <a:gd name="T53" fmla="*/ 1040 h 1143"/>
                    <a:gd name="T54" fmla="*/ 650 w 904"/>
                    <a:gd name="T55" fmla="*/ 1122 h 1143"/>
                    <a:gd name="T56" fmla="*/ 565 w 904"/>
                    <a:gd name="T57" fmla="*/ 1143 h 1143"/>
                    <a:gd name="T58" fmla="*/ 498 w 904"/>
                    <a:gd name="T59" fmla="*/ 1141 h 1143"/>
                    <a:gd name="T60" fmla="*/ 434 w 904"/>
                    <a:gd name="T61" fmla="*/ 1130 h 1143"/>
                    <a:gd name="T62" fmla="*/ 372 w 904"/>
                    <a:gd name="T63" fmla="*/ 1108 h 1143"/>
                    <a:gd name="T64" fmla="*/ 318 w 904"/>
                    <a:gd name="T65" fmla="*/ 1077 h 1143"/>
                    <a:gd name="T66" fmla="*/ 271 w 904"/>
                    <a:gd name="T67" fmla="*/ 1035 h 1143"/>
                    <a:gd name="T68" fmla="*/ 233 w 904"/>
                    <a:gd name="T69" fmla="*/ 985 h 1143"/>
                    <a:gd name="T70" fmla="*/ 208 w 904"/>
                    <a:gd name="T71" fmla="*/ 925 h 1143"/>
                    <a:gd name="T72" fmla="*/ 193 w 904"/>
                    <a:gd name="T73" fmla="*/ 821 h 1143"/>
                    <a:gd name="T74" fmla="*/ 202 w 904"/>
                    <a:gd name="T75" fmla="*/ 679 h 1143"/>
                    <a:gd name="T76" fmla="*/ 218 w 904"/>
                    <a:gd name="T77" fmla="*/ 548 h 1143"/>
                    <a:gd name="T78" fmla="*/ 211 w 904"/>
                    <a:gd name="T79" fmla="*/ 445 h 1143"/>
                    <a:gd name="T80" fmla="*/ 175 w 904"/>
                    <a:gd name="T81" fmla="*/ 394 h 1143"/>
                    <a:gd name="T82" fmla="*/ 142 w 904"/>
                    <a:gd name="T83" fmla="*/ 368 h 1143"/>
                    <a:gd name="T84" fmla="*/ 106 w 904"/>
                    <a:gd name="T85" fmla="*/ 345 h 1143"/>
                    <a:gd name="T86" fmla="*/ 71 w 904"/>
                    <a:gd name="T87" fmla="*/ 325 h 1143"/>
                    <a:gd name="T88" fmla="*/ 40 w 904"/>
                    <a:gd name="T89" fmla="*/ 306 h 1143"/>
                    <a:gd name="T90" fmla="*/ 16 w 904"/>
                    <a:gd name="T91" fmla="*/ 289 h 1143"/>
                    <a:gd name="T92" fmla="*/ 2 w 904"/>
                    <a:gd name="T93" fmla="*/ 273 h 1143"/>
                    <a:gd name="T94" fmla="*/ 1 w 904"/>
                    <a:gd name="T95" fmla="*/ 256 h 11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904" h="1143">
                      <a:moveTo>
                        <a:pt x="7" y="248"/>
                      </a:moveTo>
                      <a:lnTo>
                        <a:pt x="8" y="246"/>
                      </a:lnTo>
                      <a:lnTo>
                        <a:pt x="10" y="238"/>
                      </a:lnTo>
                      <a:lnTo>
                        <a:pt x="15" y="227"/>
                      </a:lnTo>
                      <a:lnTo>
                        <a:pt x="23" y="213"/>
                      </a:lnTo>
                      <a:lnTo>
                        <a:pt x="32" y="196"/>
                      </a:lnTo>
                      <a:lnTo>
                        <a:pt x="44" y="177"/>
                      </a:lnTo>
                      <a:lnTo>
                        <a:pt x="58" y="157"/>
                      </a:lnTo>
                      <a:lnTo>
                        <a:pt x="75" y="136"/>
                      </a:lnTo>
                      <a:lnTo>
                        <a:pt x="94" y="115"/>
                      </a:lnTo>
                      <a:lnTo>
                        <a:pt x="116" y="94"/>
                      </a:lnTo>
                      <a:lnTo>
                        <a:pt x="142" y="74"/>
                      </a:lnTo>
                      <a:lnTo>
                        <a:pt x="171" y="55"/>
                      </a:lnTo>
                      <a:lnTo>
                        <a:pt x="203" y="38"/>
                      </a:lnTo>
                      <a:lnTo>
                        <a:pt x="238" y="25"/>
                      </a:lnTo>
                      <a:lnTo>
                        <a:pt x="277" y="14"/>
                      </a:lnTo>
                      <a:lnTo>
                        <a:pt x="319" y="8"/>
                      </a:lnTo>
                      <a:lnTo>
                        <a:pt x="366" y="4"/>
                      </a:lnTo>
                      <a:lnTo>
                        <a:pt x="414" y="1"/>
                      </a:lnTo>
                      <a:lnTo>
                        <a:pt x="464" y="0"/>
                      </a:lnTo>
                      <a:lnTo>
                        <a:pt x="514" y="0"/>
                      </a:lnTo>
                      <a:lnTo>
                        <a:pt x="565" y="3"/>
                      </a:lnTo>
                      <a:lnTo>
                        <a:pt x="616" y="8"/>
                      </a:lnTo>
                      <a:lnTo>
                        <a:pt x="664" y="16"/>
                      </a:lnTo>
                      <a:lnTo>
                        <a:pt x="710" y="27"/>
                      </a:lnTo>
                      <a:lnTo>
                        <a:pt x="754" y="41"/>
                      </a:lnTo>
                      <a:lnTo>
                        <a:pt x="793" y="60"/>
                      </a:lnTo>
                      <a:lnTo>
                        <a:pt x="828" y="83"/>
                      </a:lnTo>
                      <a:lnTo>
                        <a:pt x="857" y="110"/>
                      </a:lnTo>
                      <a:lnTo>
                        <a:pt x="880" y="141"/>
                      </a:lnTo>
                      <a:lnTo>
                        <a:pt x="896" y="178"/>
                      </a:lnTo>
                      <a:lnTo>
                        <a:pt x="904" y="221"/>
                      </a:lnTo>
                      <a:lnTo>
                        <a:pt x="903" y="270"/>
                      </a:lnTo>
                      <a:lnTo>
                        <a:pt x="895" y="320"/>
                      </a:lnTo>
                      <a:lnTo>
                        <a:pt x="881" y="366"/>
                      </a:lnTo>
                      <a:lnTo>
                        <a:pt x="863" y="410"/>
                      </a:lnTo>
                      <a:lnTo>
                        <a:pt x="842" y="451"/>
                      </a:lnTo>
                      <a:lnTo>
                        <a:pt x="818" y="489"/>
                      </a:lnTo>
                      <a:lnTo>
                        <a:pt x="791" y="525"/>
                      </a:lnTo>
                      <a:lnTo>
                        <a:pt x="763" y="558"/>
                      </a:lnTo>
                      <a:lnTo>
                        <a:pt x="736" y="589"/>
                      </a:lnTo>
                      <a:lnTo>
                        <a:pt x="708" y="618"/>
                      </a:lnTo>
                      <a:lnTo>
                        <a:pt x="682" y="645"/>
                      </a:lnTo>
                      <a:lnTo>
                        <a:pt x="657" y="670"/>
                      </a:lnTo>
                      <a:lnTo>
                        <a:pt x="635" y="694"/>
                      </a:lnTo>
                      <a:lnTo>
                        <a:pt x="618" y="716"/>
                      </a:lnTo>
                      <a:lnTo>
                        <a:pt x="604" y="736"/>
                      </a:lnTo>
                      <a:lnTo>
                        <a:pt x="597" y="756"/>
                      </a:lnTo>
                      <a:lnTo>
                        <a:pt x="595" y="774"/>
                      </a:lnTo>
                      <a:lnTo>
                        <a:pt x="604" y="816"/>
                      </a:lnTo>
                      <a:lnTo>
                        <a:pt x="624" y="869"/>
                      </a:lnTo>
                      <a:lnTo>
                        <a:pt x="647" y="926"/>
                      </a:lnTo>
                      <a:lnTo>
                        <a:pt x="667" y="984"/>
                      </a:lnTo>
                      <a:lnTo>
                        <a:pt x="678" y="1040"/>
                      </a:lnTo>
                      <a:lnTo>
                        <a:pt x="675" y="1087"/>
                      </a:lnTo>
                      <a:lnTo>
                        <a:pt x="650" y="1122"/>
                      </a:lnTo>
                      <a:lnTo>
                        <a:pt x="598" y="1140"/>
                      </a:lnTo>
                      <a:lnTo>
                        <a:pt x="565" y="1143"/>
                      </a:lnTo>
                      <a:lnTo>
                        <a:pt x="532" y="1143"/>
                      </a:lnTo>
                      <a:lnTo>
                        <a:pt x="498" y="1141"/>
                      </a:lnTo>
                      <a:lnTo>
                        <a:pt x="466" y="1137"/>
                      </a:lnTo>
                      <a:lnTo>
                        <a:pt x="434" y="1130"/>
                      </a:lnTo>
                      <a:lnTo>
                        <a:pt x="402" y="1120"/>
                      </a:lnTo>
                      <a:lnTo>
                        <a:pt x="372" y="1108"/>
                      </a:lnTo>
                      <a:lnTo>
                        <a:pt x="345" y="1094"/>
                      </a:lnTo>
                      <a:lnTo>
                        <a:pt x="318" y="1077"/>
                      </a:lnTo>
                      <a:lnTo>
                        <a:pt x="293" y="1058"/>
                      </a:lnTo>
                      <a:lnTo>
                        <a:pt x="271" y="1035"/>
                      </a:lnTo>
                      <a:lnTo>
                        <a:pt x="251" y="1011"/>
                      </a:lnTo>
                      <a:lnTo>
                        <a:pt x="233" y="985"/>
                      </a:lnTo>
                      <a:lnTo>
                        <a:pt x="219" y="956"/>
                      </a:lnTo>
                      <a:lnTo>
                        <a:pt x="208" y="925"/>
                      </a:lnTo>
                      <a:lnTo>
                        <a:pt x="199" y="892"/>
                      </a:lnTo>
                      <a:lnTo>
                        <a:pt x="193" y="821"/>
                      </a:lnTo>
                      <a:lnTo>
                        <a:pt x="195" y="750"/>
                      </a:lnTo>
                      <a:lnTo>
                        <a:pt x="202" y="679"/>
                      </a:lnTo>
                      <a:lnTo>
                        <a:pt x="211" y="611"/>
                      </a:lnTo>
                      <a:lnTo>
                        <a:pt x="218" y="548"/>
                      </a:lnTo>
                      <a:lnTo>
                        <a:pt x="219" y="492"/>
                      </a:lnTo>
                      <a:lnTo>
                        <a:pt x="211" y="445"/>
                      </a:lnTo>
                      <a:lnTo>
                        <a:pt x="190" y="408"/>
                      </a:lnTo>
                      <a:lnTo>
                        <a:pt x="175" y="394"/>
                      </a:lnTo>
                      <a:lnTo>
                        <a:pt x="159" y="380"/>
                      </a:lnTo>
                      <a:lnTo>
                        <a:pt x="142" y="368"/>
                      </a:lnTo>
                      <a:lnTo>
                        <a:pt x="123" y="356"/>
                      </a:lnTo>
                      <a:lnTo>
                        <a:pt x="106" y="345"/>
                      </a:lnTo>
                      <a:lnTo>
                        <a:pt x="88" y="335"/>
                      </a:lnTo>
                      <a:lnTo>
                        <a:pt x="71" y="325"/>
                      </a:lnTo>
                      <a:lnTo>
                        <a:pt x="55" y="315"/>
                      </a:lnTo>
                      <a:lnTo>
                        <a:pt x="40" y="306"/>
                      </a:lnTo>
                      <a:lnTo>
                        <a:pt x="28" y="298"/>
                      </a:lnTo>
                      <a:lnTo>
                        <a:pt x="16" y="289"/>
                      </a:lnTo>
                      <a:lnTo>
                        <a:pt x="8" y="281"/>
                      </a:lnTo>
                      <a:lnTo>
                        <a:pt x="2" y="273"/>
                      </a:lnTo>
                      <a:lnTo>
                        <a:pt x="0" y="265"/>
                      </a:lnTo>
                      <a:lnTo>
                        <a:pt x="1" y="256"/>
                      </a:lnTo>
                      <a:lnTo>
                        <a:pt x="7" y="248"/>
                      </a:lnTo>
                      <a:close/>
                    </a:path>
                  </a:pathLst>
                </a:custGeom>
                <a:solidFill>
                  <a:srgbClr val="F2C1B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35" name="Freeform 19"/>
                <p:cNvSpPr>
                  <a:spLocks/>
                </p:cNvSpPr>
                <p:nvPr/>
              </p:nvSpPr>
              <p:spPr bwMode="auto">
                <a:xfrm>
                  <a:off x="4834" y="1333"/>
                  <a:ext cx="213" cy="278"/>
                </a:xfrm>
                <a:custGeom>
                  <a:avLst/>
                  <a:gdLst>
                    <a:gd name="T0" fmla="*/ 7 w 854"/>
                    <a:gd name="T1" fmla="*/ 239 h 1111"/>
                    <a:gd name="T2" fmla="*/ 14 w 854"/>
                    <a:gd name="T3" fmla="*/ 221 h 1111"/>
                    <a:gd name="T4" fmla="*/ 30 w 854"/>
                    <a:gd name="T5" fmla="*/ 191 h 1111"/>
                    <a:gd name="T6" fmla="*/ 54 w 854"/>
                    <a:gd name="T7" fmla="*/ 153 h 1111"/>
                    <a:gd name="T8" fmla="*/ 89 w 854"/>
                    <a:gd name="T9" fmla="*/ 112 h 1111"/>
                    <a:gd name="T10" fmla="*/ 134 w 854"/>
                    <a:gd name="T11" fmla="*/ 72 h 1111"/>
                    <a:gd name="T12" fmla="*/ 192 w 854"/>
                    <a:gd name="T13" fmla="*/ 38 h 1111"/>
                    <a:gd name="T14" fmla="*/ 261 w 854"/>
                    <a:gd name="T15" fmla="*/ 14 h 1111"/>
                    <a:gd name="T16" fmla="*/ 344 w 854"/>
                    <a:gd name="T17" fmla="*/ 4 h 1111"/>
                    <a:gd name="T18" fmla="*/ 437 w 854"/>
                    <a:gd name="T19" fmla="*/ 0 h 1111"/>
                    <a:gd name="T20" fmla="*/ 533 w 854"/>
                    <a:gd name="T21" fmla="*/ 3 h 1111"/>
                    <a:gd name="T22" fmla="*/ 626 w 854"/>
                    <a:gd name="T23" fmla="*/ 16 h 1111"/>
                    <a:gd name="T24" fmla="*/ 712 w 854"/>
                    <a:gd name="T25" fmla="*/ 42 h 1111"/>
                    <a:gd name="T26" fmla="*/ 782 w 854"/>
                    <a:gd name="T27" fmla="*/ 81 h 1111"/>
                    <a:gd name="T28" fmla="*/ 831 w 854"/>
                    <a:gd name="T29" fmla="*/ 138 h 1111"/>
                    <a:gd name="T30" fmla="*/ 854 w 854"/>
                    <a:gd name="T31" fmla="*/ 215 h 1111"/>
                    <a:gd name="T32" fmla="*/ 844 w 854"/>
                    <a:gd name="T33" fmla="*/ 311 h 1111"/>
                    <a:gd name="T34" fmla="*/ 814 w 854"/>
                    <a:gd name="T35" fmla="*/ 398 h 1111"/>
                    <a:gd name="T36" fmla="*/ 772 w 854"/>
                    <a:gd name="T37" fmla="*/ 476 h 1111"/>
                    <a:gd name="T38" fmla="*/ 720 w 854"/>
                    <a:gd name="T39" fmla="*/ 542 h 1111"/>
                    <a:gd name="T40" fmla="*/ 668 w 854"/>
                    <a:gd name="T41" fmla="*/ 600 h 1111"/>
                    <a:gd name="T42" fmla="*/ 621 w 854"/>
                    <a:gd name="T43" fmla="*/ 652 h 1111"/>
                    <a:gd name="T44" fmla="*/ 584 w 854"/>
                    <a:gd name="T45" fmla="*/ 696 h 1111"/>
                    <a:gd name="T46" fmla="*/ 563 w 854"/>
                    <a:gd name="T47" fmla="*/ 734 h 1111"/>
                    <a:gd name="T48" fmla="*/ 571 w 854"/>
                    <a:gd name="T49" fmla="*/ 793 h 1111"/>
                    <a:gd name="T50" fmla="*/ 611 w 854"/>
                    <a:gd name="T51" fmla="*/ 900 h 1111"/>
                    <a:gd name="T52" fmla="*/ 640 w 854"/>
                    <a:gd name="T53" fmla="*/ 1010 h 1111"/>
                    <a:gd name="T54" fmla="*/ 614 w 854"/>
                    <a:gd name="T55" fmla="*/ 1090 h 1111"/>
                    <a:gd name="T56" fmla="*/ 534 w 854"/>
                    <a:gd name="T57" fmla="*/ 1111 h 1111"/>
                    <a:gd name="T58" fmla="*/ 471 w 854"/>
                    <a:gd name="T59" fmla="*/ 1109 h 1111"/>
                    <a:gd name="T60" fmla="*/ 410 w 854"/>
                    <a:gd name="T61" fmla="*/ 1098 h 1111"/>
                    <a:gd name="T62" fmla="*/ 352 w 854"/>
                    <a:gd name="T63" fmla="*/ 1077 h 1111"/>
                    <a:gd name="T64" fmla="*/ 300 w 854"/>
                    <a:gd name="T65" fmla="*/ 1047 h 1111"/>
                    <a:gd name="T66" fmla="*/ 256 w 854"/>
                    <a:gd name="T67" fmla="*/ 1006 h 1111"/>
                    <a:gd name="T68" fmla="*/ 220 w 854"/>
                    <a:gd name="T69" fmla="*/ 958 h 1111"/>
                    <a:gd name="T70" fmla="*/ 196 w 854"/>
                    <a:gd name="T71" fmla="*/ 899 h 1111"/>
                    <a:gd name="T72" fmla="*/ 181 w 854"/>
                    <a:gd name="T73" fmla="*/ 798 h 1111"/>
                    <a:gd name="T74" fmla="*/ 190 w 854"/>
                    <a:gd name="T75" fmla="*/ 660 h 1111"/>
                    <a:gd name="T76" fmla="*/ 204 w 854"/>
                    <a:gd name="T77" fmla="*/ 533 h 1111"/>
                    <a:gd name="T78" fmla="*/ 199 w 854"/>
                    <a:gd name="T79" fmla="*/ 433 h 1111"/>
                    <a:gd name="T80" fmla="*/ 165 w 854"/>
                    <a:gd name="T81" fmla="*/ 383 h 1111"/>
                    <a:gd name="T82" fmla="*/ 133 w 854"/>
                    <a:gd name="T83" fmla="*/ 358 h 1111"/>
                    <a:gd name="T84" fmla="*/ 99 w 854"/>
                    <a:gd name="T85" fmla="*/ 336 h 1111"/>
                    <a:gd name="T86" fmla="*/ 66 w 854"/>
                    <a:gd name="T87" fmla="*/ 316 h 1111"/>
                    <a:gd name="T88" fmla="*/ 37 w 854"/>
                    <a:gd name="T89" fmla="*/ 298 h 1111"/>
                    <a:gd name="T90" fmla="*/ 15 w 854"/>
                    <a:gd name="T91" fmla="*/ 281 h 1111"/>
                    <a:gd name="T92" fmla="*/ 2 w 854"/>
                    <a:gd name="T93" fmla="*/ 265 h 1111"/>
                    <a:gd name="T94" fmla="*/ 1 w 854"/>
                    <a:gd name="T95" fmla="*/ 249 h 1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854" h="1111">
                      <a:moveTo>
                        <a:pt x="6" y="241"/>
                      </a:moveTo>
                      <a:lnTo>
                        <a:pt x="7" y="239"/>
                      </a:lnTo>
                      <a:lnTo>
                        <a:pt x="9" y="232"/>
                      </a:lnTo>
                      <a:lnTo>
                        <a:pt x="14" y="221"/>
                      </a:lnTo>
                      <a:lnTo>
                        <a:pt x="21" y="207"/>
                      </a:lnTo>
                      <a:lnTo>
                        <a:pt x="30" y="191"/>
                      </a:lnTo>
                      <a:lnTo>
                        <a:pt x="41" y="173"/>
                      </a:lnTo>
                      <a:lnTo>
                        <a:pt x="54" y="153"/>
                      </a:lnTo>
                      <a:lnTo>
                        <a:pt x="70" y="133"/>
                      </a:lnTo>
                      <a:lnTo>
                        <a:pt x="89" y="112"/>
                      </a:lnTo>
                      <a:lnTo>
                        <a:pt x="110" y="92"/>
                      </a:lnTo>
                      <a:lnTo>
                        <a:pt x="134" y="72"/>
                      </a:lnTo>
                      <a:lnTo>
                        <a:pt x="162" y="54"/>
                      </a:lnTo>
                      <a:lnTo>
                        <a:pt x="192" y="38"/>
                      </a:lnTo>
                      <a:lnTo>
                        <a:pt x="225" y="24"/>
                      </a:lnTo>
                      <a:lnTo>
                        <a:pt x="261" y="14"/>
                      </a:lnTo>
                      <a:lnTo>
                        <a:pt x="301" y="8"/>
                      </a:lnTo>
                      <a:lnTo>
                        <a:pt x="344" y="4"/>
                      </a:lnTo>
                      <a:lnTo>
                        <a:pt x="390" y="2"/>
                      </a:lnTo>
                      <a:lnTo>
                        <a:pt x="437" y="0"/>
                      </a:lnTo>
                      <a:lnTo>
                        <a:pt x="485" y="1"/>
                      </a:lnTo>
                      <a:lnTo>
                        <a:pt x="533" y="3"/>
                      </a:lnTo>
                      <a:lnTo>
                        <a:pt x="580" y="8"/>
                      </a:lnTo>
                      <a:lnTo>
                        <a:pt x="626" y="16"/>
                      </a:lnTo>
                      <a:lnTo>
                        <a:pt x="670" y="26"/>
                      </a:lnTo>
                      <a:lnTo>
                        <a:pt x="712" y="42"/>
                      </a:lnTo>
                      <a:lnTo>
                        <a:pt x="749" y="59"/>
                      </a:lnTo>
                      <a:lnTo>
                        <a:pt x="782" y="81"/>
                      </a:lnTo>
                      <a:lnTo>
                        <a:pt x="810" y="107"/>
                      </a:lnTo>
                      <a:lnTo>
                        <a:pt x="831" y="138"/>
                      </a:lnTo>
                      <a:lnTo>
                        <a:pt x="846" y="174"/>
                      </a:lnTo>
                      <a:lnTo>
                        <a:pt x="854" y="215"/>
                      </a:lnTo>
                      <a:lnTo>
                        <a:pt x="852" y="263"/>
                      </a:lnTo>
                      <a:lnTo>
                        <a:pt x="844" y="311"/>
                      </a:lnTo>
                      <a:lnTo>
                        <a:pt x="832" y="356"/>
                      </a:lnTo>
                      <a:lnTo>
                        <a:pt x="814" y="398"/>
                      </a:lnTo>
                      <a:lnTo>
                        <a:pt x="795" y="439"/>
                      </a:lnTo>
                      <a:lnTo>
                        <a:pt x="772" y="476"/>
                      </a:lnTo>
                      <a:lnTo>
                        <a:pt x="746" y="510"/>
                      </a:lnTo>
                      <a:lnTo>
                        <a:pt x="720" y="542"/>
                      </a:lnTo>
                      <a:lnTo>
                        <a:pt x="693" y="572"/>
                      </a:lnTo>
                      <a:lnTo>
                        <a:pt x="668" y="600"/>
                      </a:lnTo>
                      <a:lnTo>
                        <a:pt x="643" y="626"/>
                      </a:lnTo>
                      <a:lnTo>
                        <a:pt x="621" y="652"/>
                      </a:lnTo>
                      <a:lnTo>
                        <a:pt x="600" y="674"/>
                      </a:lnTo>
                      <a:lnTo>
                        <a:pt x="584" y="696"/>
                      </a:lnTo>
                      <a:lnTo>
                        <a:pt x="571" y="716"/>
                      </a:lnTo>
                      <a:lnTo>
                        <a:pt x="563" y="734"/>
                      </a:lnTo>
                      <a:lnTo>
                        <a:pt x="562" y="752"/>
                      </a:lnTo>
                      <a:lnTo>
                        <a:pt x="571" y="793"/>
                      </a:lnTo>
                      <a:lnTo>
                        <a:pt x="589" y="844"/>
                      </a:lnTo>
                      <a:lnTo>
                        <a:pt x="611" y="900"/>
                      </a:lnTo>
                      <a:lnTo>
                        <a:pt x="630" y="956"/>
                      </a:lnTo>
                      <a:lnTo>
                        <a:pt x="640" y="1010"/>
                      </a:lnTo>
                      <a:lnTo>
                        <a:pt x="637" y="1056"/>
                      </a:lnTo>
                      <a:lnTo>
                        <a:pt x="614" y="1090"/>
                      </a:lnTo>
                      <a:lnTo>
                        <a:pt x="565" y="1108"/>
                      </a:lnTo>
                      <a:lnTo>
                        <a:pt x="534" y="1111"/>
                      </a:lnTo>
                      <a:lnTo>
                        <a:pt x="502" y="1111"/>
                      </a:lnTo>
                      <a:lnTo>
                        <a:pt x="471" y="1109"/>
                      </a:lnTo>
                      <a:lnTo>
                        <a:pt x="440" y="1105"/>
                      </a:lnTo>
                      <a:lnTo>
                        <a:pt x="410" y="1098"/>
                      </a:lnTo>
                      <a:lnTo>
                        <a:pt x="381" y="1089"/>
                      </a:lnTo>
                      <a:lnTo>
                        <a:pt x="352" y="1077"/>
                      </a:lnTo>
                      <a:lnTo>
                        <a:pt x="325" y="1063"/>
                      </a:lnTo>
                      <a:lnTo>
                        <a:pt x="300" y="1047"/>
                      </a:lnTo>
                      <a:lnTo>
                        <a:pt x="277" y="1028"/>
                      </a:lnTo>
                      <a:lnTo>
                        <a:pt x="256" y="1006"/>
                      </a:lnTo>
                      <a:lnTo>
                        <a:pt x="237" y="983"/>
                      </a:lnTo>
                      <a:lnTo>
                        <a:pt x="220" y="958"/>
                      </a:lnTo>
                      <a:lnTo>
                        <a:pt x="207" y="930"/>
                      </a:lnTo>
                      <a:lnTo>
                        <a:pt x="196" y="899"/>
                      </a:lnTo>
                      <a:lnTo>
                        <a:pt x="188" y="867"/>
                      </a:lnTo>
                      <a:lnTo>
                        <a:pt x="181" y="798"/>
                      </a:lnTo>
                      <a:lnTo>
                        <a:pt x="184" y="729"/>
                      </a:lnTo>
                      <a:lnTo>
                        <a:pt x="190" y="660"/>
                      </a:lnTo>
                      <a:lnTo>
                        <a:pt x="199" y="594"/>
                      </a:lnTo>
                      <a:lnTo>
                        <a:pt x="204" y="533"/>
                      </a:lnTo>
                      <a:lnTo>
                        <a:pt x="205" y="479"/>
                      </a:lnTo>
                      <a:lnTo>
                        <a:pt x="199" y="433"/>
                      </a:lnTo>
                      <a:lnTo>
                        <a:pt x="179" y="397"/>
                      </a:lnTo>
                      <a:lnTo>
                        <a:pt x="165" y="383"/>
                      </a:lnTo>
                      <a:lnTo>
                        <a:pt x="149" y="370"/>
                      </a:lnTo>
                      <a:lnTo>
                        <a:pt x="133" y="358"/>
                      </a:lnTo>
                      <a:lnTo>
                        <a:pt x="115" y="346"/>
                      </a:lnTo>
                      <a:lnTo>
                        <a:pt x="99" y="336"/>
                      </a:lnTo>
                      <a:lnTo>
                        <a:pt x="82" y="325"/>
                      </a:lnTo>
                      <a:lnTo>
                        <a:pt x="66" y="316"/>
                      </a:lnTo>
                      <a:lnTo>
                        <a:pt x="51" y="307"/>
                      </a:lnTo>
                      <a:lnTo>
                        <a:pt x="37" y="298"/>
                      </a:lnTo>
                      <a:lnTo>
                        <a:pt x="26" y="289"/>
                      </a:lnTo>
                      <a:lnTo>
                        <a:pt x="15" y="281"/>
                      </a:lnTo>
                      <a:lnTo>
                        <a:pt x="7" y="273"/>
                      </a:lnTo>
                      <a:lnTo>
                        <a:pt x="2" y="265"/>
                      </a:lnTo>
                      <a:lnTo>
                        <a:pt x="0" y="257"/>
                      </a:lnTo>
                      <a:lnTo>
                        <a:pt x="1" y="249"/>
                      </a:lnTo>
                      <a:lnTo>
                        <a:pt x="6" y="241"/>
                      </a:lnTo>
                      <a:close/>
                    </a:path>
                  </a:pathLst>
                </a:custGeom>
                <a:solidFill>
                  <a:srgbClr val="EFAFA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36" name="Freeform 20"/>
                <p:cNvSpPr>
                  <a:spLocks/>
                </p:cNvSpPr>
                <p:nvPr/>
              </p:nvSpPr>
              <p:spPr bwMode="auto">
                <a:xfrm>
                  <a:off x="4840" y="1336"/>
                  <a:ext cx="201" cy="269"/>
                </a:xfrm>
                <a:custGeom>
                  <a:avLst/>
                  <a:gdLst>
                    <a:gd name="T0" fmla="*/ 7 w 804"/>
                    <a:gd name="T1" fmla="*/ 232 h 1078"/>
                    <a:gd name="T2" fmla="*/ 14 w 804"/>
                    <a:gd name="T3" fmla="*/ 214 h 1078"/>
                    <a:gd name="T4" fmla="*/ 28 w 804"/>
                    <a:gd name="T5" fmla="*/ 185 h 1078"/>
                    <a:gd name="T6" fmla="*/ 51 w 804"/>
                    <a:gd name="T7" fmla="*/ 149 h 1078"/>
                    <a:gd name="T8" fmla="*/ 83 w 804"/>
                    <a:gd name="T9" fmla="*/ 109 h 1078"/>
                    <a:gd name="T10" fmla="*/ 126 w 804"/>
                    <a:gd name="T11" fmla="*/ 70 h 1078"/>
                    <a:gd name="T12" fmla="*/ 180 w 804"/>
                    <a:gd name="T13" fmla="*/ 37 h 1078"/>
                    <a:gd name="T14" fmla="*/ 246 w 804"/>
                    <a:gd name="T15" fmla="*/ 14 h 1078"/>
                    <a:gd name="T16" fmla="*/ 324 w 804"/>
                    <a:gd name="T17" fmla="*/ 4 h 1078"/>
                    <a:gd name="T18" fmla="*/ 412 w 804"/>
                    <a:gd name="T19" fmla="*/ 0 h 1078"/>
                    <a:gd name="T20" fmla="*/ 502 w 804"/>
                    <a:gd name="T21" fmla="*/ 3 h 1078"/>
                    <a:gd name="T22" fmla="*/ 591 w 804"/>
                    <a:gd name="T23" fmla="*/ 15 h 1078"/>
                    <a:gd name="T24" fmla="*/ 670 w 804"/>
                    <a:gd name="T25" fmla="*/ 40 h 1078"/>
                    <a:gd name="T26" fmla="*/ 736 w 804"/>
                    <a:gd name="T27" fmla="*/ 78 h 1078"/>
                    <a:gd name="T28" fmla="*/ 782 w 804"/>
                    <a:gd name="T29" fmla="*/ 134 h 1078"/>
                    <a:gd name="T30" fmla="*/ 804 w 804"/>
                    <a:gd name="T31" fmla="*/ 208 h 1078"/>
                    <a:gd name="T32" fmla="*/ 796 w 804"/>
                    <a:gd name="T33" fmla="*/ 302 h 1078"/>
                    <a:gd name="T34" fmla="*/ 767 w 804"/>
                    <a:gd name="T35" fmla="*/ 386 h 1078"/>
                    <a:gd name="T36" fmla="*/ 727 w 804"/>
                    <a:gd name="T37" fmla="*/ 461 h 1078"/>
                    <a:gd name="T38" fmla="*/ 680 w 804"/>
                    <a:gd name="T39" fmla="*/ 526 h 1078"/>
                    <a:gd name="T40" fmla="*/ 630 w 804"/>
                    <a:gd name="T41" fmla="*/ 582 h 1078"/>
                    <a:gd name="T42" fmla="*/ 585 w 804"/>
                    <a:gd name="T43" fmla="*/ 632 h 1078"/>
                    <a:gd name="T44" fmla="*/ 550 w 804"/>
                    <a:gd name="T45" fmla="*/ 674 h 1078"/>
                    <a:gd name="T46" fmla="*/ 531 w 804"/>
                    <a:gd name="T47" fmla="*/ 712 h 1078"/>
                    <a:gd name="T48" fmla="*/ 538 w 804"/>
                    <a:gd name="T49" fmla="*/ 769 h 1078"/>
                    <a:gd name="T50" fmla="*/ 576 w 804"/>
                    <a:gd name="T51" fmla="*/ 873 h 1078"/>
                    <a:gd name="T52" fmla="*/ 603 w 804"/>
                    <a:gd name="T53" fmla="*/ 980 h 1078"/>
                    <a:gd name="T54" fmla="*/ 578 w 804"/>
                    <a:gd name="T55" fmla="*/ 1058 h 1078"/>
                    <a:gd name="T56" fmla="*/ 503 w 804"/>
                    <a:gd name="T57" fmla="*/ 1078 h 1078"/>
                    <a:gd name="T58" fmla="*/ 444 w 804"/>
                    <a:gd name="T59" fmla="*/ 1076 h 1078"/>
                    <a:gd name="T60" fmla="*/ 387 w 804"/>
                    <a:gd name="T61" fmla="*/ 1065 h 1078"/>
                    <a:gd name="T62" fmla="*/ 332 w 804"/>
                    <a:gd name="T63" fmla="*/ 1045 h 1078"/>
                    <a:gd name="T64" fmla="*/ 283 w 804"/>
                    <a:gd name="T65" fmla="*/ 1016 h 1078"/>
                    <a:gd name="T66" fmla="*/ 241 w 804"/>
                    <a:gd name="T67" fmla="*/ 976 h 1078"/>
                    <a:gd name="T68" fmla="*/ 208 w 804"/>
                    <a:gd name="T69" fmla="*/ 929 h 1078"/>
                    <a:gd name="T70" fmla="*/ 185 w 804"/>
                    <a:gd name="T71" fmla="*/ 873 h 1078"/>
                    <a:gd name="T72" fmla="*/ 172 w 804"/>
                    <a:gd name="T73" fmla="*/ 774 h 1078"/>
                    <a:gd name="T74" fmla="*/ 180 w 804"/>
                    <a:gd name="T75" fmla="*/ 641 h 1078"/>
                    <a:gd name="T76" fmla="*/ 194 w 804"/>
                    <a:gd name="T77" fmla="*/ 517 h 1078"/>
                    <a:gd name="T78" fmla="*/ 187 w 804"/>
                    <a:gd name="T79" fmla="*/ 420 h 1078"/>
                    <a:gd name="T80" fmla="*/ 155 w 804"/>
                    <a:gd name="T81" fmla="*/ 371 h 1078"/>
                    <a:gd name="T82" fmla="*/ 126 w 804"/>
                    <a:gd name="T83" fmla="*/ 347 h 1078"/>
                    <a:gd name="T84" fmla="*/ 94 w 804"/>
                    <a:gd name="T85" fmla="*/ 325 h 1078"/>
                    <a:gd name="T86" fmla="*/ 62 w 804"/>
                    <a:gd name="T87" fmla="*/ 306 h 1078"/>
                    <a:gd name="T88" fmla="*/ 36 w 804"/>
                    <a:gd name="T89" fmla="*/ 289 h 1078"/>
                    <a:gd name="T90" fmla="*/ 15 w 804"/>
                    <a:gd name="T91" fmla="*/ 273 h 1078"/>
                    <a:gd name="T92" fmla="*/ 3 w 804"/>
                    <a:gd name="T93" fmla="*/ 257 h 1078"/>
                    <a:gd name="T94" fmla="*/ 1 w 804"/>
                    <a:gd name="T95" fmla="*/ 242 h 10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804" h="1078">
                      <a:moveTo>
                        <a:pt x="6" y="234"/>
                      </a:moveTo>
                      <a:lnTo>
                        <a:pt x="7" y="232"/>
                      </a:lnTo>
                      <a:lnTo>
                        <a:pt x="9" y="225"/>
                      </a:lnTo>
                      <a:lnTo>
                        <a:pt x="14" y="214"/>
                      </a:lnTo>
                      <a:lnTo>
                        <a:pt x="20" y="201"/>
                      </a:lnTo>
                      <a:lnTo>
                        <a:pt x="28" y="185"/>
                      </a:lnTo>
                      <a:lnTo>
                        <a:pt x="38" y="168"/>
                      </a:lnTo>
                      <a:lnTo>
                        <a:pt x="51" y="149"/>
                      </a:lnTo>
                      <a:lnTo>
                        <a:pt x="66" y="129"/>
                      </a:lnTo>
                      <a:lnTo>
                        <a:pt x="83" y="109"/>
                      </a:lnTo>
                      <a:lnTo>
                        <a:pt x="104" y="89"/>
                      </a:lnTo>
                      <a:lnTo>
                        <a:pt x="126" y="70"/>
                      </a:lnTo>
                      <a:lnTo>
                        <a:pt x="152" y="53"/>
                      </a:lnTo>
                      <a:lnTo>
                        <a:pt x="180" y="37"/>
                      </a:lnTo>
                      <a:lnTo>
                        <a:pt x="211" y="25"/>
                      </a:lnTo>
                      <a:lnTo>
                        <a:pt x="246" y="14"/>
                      </a:lnTo>
                      <a:lnTo>
                        <a:pt x="284" y="8"/>
                      </a:lnTo>
                      <a:lnTo>
                        <a:pt x="324" y="4"/>
                      </a:lnTo>
                      <a:lnTo>
                        <a:pt x="367" y="2"/>
                      </a:lnTo>
                      <a:lnTo>
                        <a:pt x="412" y="0"/>
                      </a:lnTo>
                      <a:lnTo>
                        <a:pt x="457" y="1"/>
                      </a:lnTo>
                      <a:lnTo>
                        <a:pt x="502" y="3"/>
                      </a:lnTo>
                      <a:lnTo>
                        <a:pt x="547" y="8"/>
                      </a:lnTo>
                      <a:lnTo>
                        <a:pt x="591" y="15"/>
                      </a:lnTo>
                      <a:lnTo>
                        <a:pt x="632" y="26"/>
                      </a:lnTo>
                      <a:lnTo>
                        <a:pt x="670" y="40"/>
                      </a:lnTo>
                      <a:lnTo>
                        <a:pt x="705" y="57"/>
                      </a:lnTo>
                      <a:lnTo>
                        <a:pt x="736" y="78"/>
                      </a:lnTo>
                      <a:lnTo>
                        <a:pt x="763" y="104"/>
                      </a:lnTo>
                      <a:lnTo>
                        <a:pt x="782" y="134"/>
                      </a:lnTo>
                      <a:lnTo>
                        <a:pt x="796" y="168"/>
                      </a:lnTo>
                      <a:lnTo>
                        <a:pt x="804" y="208"/>
                      </a:lnTo>
                      <a:lnTo>
                        <a:pt x="803" y="255"/>
                      </a:lnTo>
                      <a:lnTo>
                        <a:pt x="796" y="302"/>
                      </a:lnTo>
                      <a:lnTo>
                        <a:pt x="783" y="345"/>
                      </a:lnTo>
                      <a:lnTo>
                        <a:pt x="767" y="386"/>
                      </a:lnTo>
                      <a:lnTo>
                        <a:pt x="749" y="426"/>
                      </a:lnTo>
                      <a:lnTo>
                        <a:pt x="727" y="461"/>
                      </a:lnTo>
                      <a:lnTo>
                        <a:pt x="704" y="495"/>
                      </a:lnTo>
                      <a:lnTo>
                        <a:pt x="680" y="526"/>
                      </a:lnTo>
                      <a:lnTo>
                        <a:pt x="654" y="555"/>
                      </a:lnTo>
                      <a:lnTo>
                        <a:pt x="630" y="582"/>
                      </a:lnTo>
                      <a:lnTo>
                        <a:pt x="607" y="607"/>
                      </a:lnTo>
                      <a:lnTo>
                        <a:pt x="585" y="632"/>
                      </a:lnTo>
                      <a:lnTo>
                        <a:pt x="565" y="654"/>
                      </a:lnTo>
                      <a:lnTo>
                        <a:pt x="550" y="674"/>
                      </a:lnTo>
                      <a:lnTo>
                        <a:pt x="539" y="694"/>
                      </a:lnTo>
                      <a:lnTo>
                        <a:pt x="531" y="712"/>
                      </a:lnTo>
                      <a:lnTo>
                        <a:pt x="530" y="729"/>
                      </a:lnTo>
                      <a:lnTo>
                        <a:pt x="538" y="769"/>
                      </a:lnTo>
                      <a:lnTo>
                        <a:pt x="555" y="819"/>
                      </a:lnTo>
                      <a:lnTo>
                        <a:pt x="576" y="873"/>
                      </a:lnTo>
                      <a:lnTo>
                        <a:pt x="593" y="928"/>
                      </a:lnTo>
                      <a:lnTo>
                        <a:pt x="603" y="980"/>
                      </a:lnTo>
                      <a:lnTo>
                        <a:pt x="600" y="1025"/>
                      </a:lnTo>
                      <a:lnTo>
                        <a:pt x="578" y="1058"/>
                      </a:lnTo>
                      <a:lnTo>
                        <a:pt x="533" y="1075"/>
                      </a:lnTo>
                      <a:lnTo>
                        <a:pt x="503" y="1078"/>
                      </a:lnTo>
                      <a:lnTo>
                        <a:pt x="473" y="1078"/>
                      </a:lnTo>
                      <a:lnTo>
                        <a:pt x="444" y="1076"/>
                      </a:lnTo>
                      <a:lnTo>
                        <a:pt x="414" y="1072"/>
                      </a:lnTo>
                      <a:lnTo>
                        <a:pt x="387" y="1065"/>
                      </a:lnTo>
                      <a:lnTo>
                        <a:pt x="359" y="1056"/>
                      </a:lnTo>
                      <a:lnTo>
                        <a:pt x="332" y="1045"/>
                      </a:lnTo>
                      <a:lnTo>
                        <a:pt x="307" y="1032"/>
                      </a:lnTo>
                      <a:lnTo>
                        <a:pt x="283" y="1016"/>
                      </a:lnTo>
                      <a:lnTo>
                        <a:pt x="261" y="997"/>
                      </a:lnTo>
                      <a:lnTo>
                        <a:pt x="241" y="976"/>
                      </a:lnTo>
                      <a:lnTo>
                        <a:pt x="224" y="954"/>
                      </a:lnTo>
                      <a:lnTo>
                        <a:pt x="208" y="929"/>
                      </a:lnTo>
                      <a:lnTo>
                        <a:pt x="195" y="902"/>
                      </a:lnTo>
                      <a:lnTo>
                        <a:pt x="185" y="873"/>
                      </a:lnTo>
                      <a:lnTo>
                        <a:pt x="178" y="841"/>
                      </a:lnTo>
                      <a:lnTo>
                        <a:pt x="172" y="774"/>
                      </a:lnTo>
                      <a:lnTo>
                        <a:pt x="173" y="707"/>
                      </a:lnTo>
                      <a:lnTo>
                        <a:pt x="180" y="641"/>
                      </a:lnTo>
                      <a:lnTo>
                        <a:pt x="187" y="576"/>
                      </a:lnTo>
                      <a:lnTo>
                        <a:pt x="194" y="517"/>
                      </a:lnTo>
                      <a:lnTo>
                        <a:pt x="194" y="465"/>
                      </a:lnTo>
                      <a:lnTo>
                        <a:pt x="187" y="420"/>
                      </a:lnTo>
                      <a:lnTo>
                        <a:pt x="169" y="385"/>
                      </a:lnTo>
                      <a:lnTo>
                        <a:pt x="155" y="371"/>
                      </a:lnTo>
                      <a:lnTo>
                        <a:pt x="141" y="359"/>
                      </a:lnTo>
                      <a:lnTo>
                        <a:pt x="126" y="347"/>
                      </a:lnTo>
                      <a:lnTo>
                        <a:pt x="110" y="336"/>
                      </a:lnTo>
                      <a:lnTo>
                        <a:pt x="94" y="325"/>
                      </a:lnTo>
                      <a:lnTo>
                        <a:pt x="79" y="315"/>
                      </a:lnTo>
                      <a:lnTo>
                        <a:pt x="62" y="306"/>
                      </a:lnTo>
                      <a:lnTo>
                        <a:pt x="49" y="297"/>
                      </a:lnTo>
                      <a:lnTo>
                        <a:pt x="36" y="289"/>
                      </a:lnTo>
                      <a:lnTo>
                        <a:pt x="24" y="280"/>
                      </a:lnTo>
                      <a:lnTo>
                        <a:pt x="15" y="273"/>
                      </a:lnTo>
                      <a:lnTo>
                        <a:pt x="7" y="265"/>
                      </a:lnTo>
                      <a:lnTo>
                        <a:pt x="3" y="257"/>
                      </a:lnTo>
                      <a:lnTo>
                        <a:pt x="0" y="249"/>
                      </a:lnTo>
                      <a:lnTo>
                        <a:pt x="1" y="242"/>
                      </a:lnTo>
                      <a:lnTo>
                        <a:pt x="6" y="234"/>
                      </a:lnTo>
                      <a:close/>
                    </a:path>
                  </a:pathLst>
                </a:custGeom>
                <a:solidFill>
                  <a:srgbClr val="E8999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37" name="Freeform 21"/>
                <p:cNvSpPr>
                  <a:spLocks/>
                </p:cNvSpPr>
                <p:nvPr/>
              </p:nvSpPr>
              <p:spPr bwMode="auto">
                <a:xfrm>
                  <a:off x="4846" y="1339"/>
                  <a:ext cx="188" cy="261"/>
                </a:xfrm>
                <a:custGeom>
                  <a:avLst/>
                  <a:gdLst>
                    <a:gd name="T0" fmla="*/ 7 w 755"/>
                    <a:gd name="T1" fmla="*/ 224 h 1045"/>
                    <a:gd name="T2" fmla="*/ 13 w 755"/>
                    <a:gd name="T3" fmla="*/ 208 h 1045"/>
                    <a:gd name="T4" fmla="*/ 27 w 755"/>
                    <a:gd name="T5" fmla="*/ 179 h 1045"/>
                    <a:gd name="T6" fmla="*/ 49 w 755"/>
                    <a:gd name="T7" fmla="*/ 143 h 1045"/>
                    <a:gd name="T8" fmla="*/ 79 w 755"/>
                    <a:gd name="T9" fmla="*/ 105 h 1045"/>
                    <a:gd name="T10" fmla="*/ 119 w 755"/>
                    <a:gd name="T11" fmla="*/ 67 h 1045"/>
                    <a:gd name="T12" fmla="*/ 170 w 755"/>
                    <a:gd name="T13" fmla="*/ 35 h 1045"/>
                    <a:gd name="T14" fmla="*/ 231 w 755"/>
                    <a:gd name="T15" fmla="*/ 14 h 1045"/>
                    <a:gd name="T16" fmla="*/ 305 w 755"/>
                    <a:gd name="T17" fmla="*/ 3 h 1045"/>
                    <a:gd name="T18" fmla="*/ 387 w 755"/>
                    <a:gd name="T19" fmla="*/ 0 h 1045"/>
                    <a:gd name="T20" fmla="*/ 472 w 755"/>
                    <a:gd name="T21" fmla="*/ 3 h 1045"/>
                    <a:gd name="T22" fmla="*/ 554 w 755"/>
                    <a:gd name="T23" fmla="*/ 15 h 1045"/>
                    <a:gd name="T24" fmla="*/ 629 w 755"/>
                    <a:gd name="T25" fmla="*/ 39 h 1045"/>
                    <a:gd name="T26" fmla="*/ 691 w 755"/>
                    <a:gd name="T27" fmla="*/ 76 h 1045"/>
                    <a:gd name="T28" fmla="*/ 735 w 755"/>
                    <a:gd name="T29" fmla="*/ 129 h 1045"/>
                    <a:gd name="T30" fmla="*/ 755 w 755"/>
                    <a:gd name="T31" fmla="*/ 202 h 1045"/>
                    <a:gd name="T32" fmla="*/ 746 w 755"/>
                    <a:gd name="T33" fmla="*/ 292 h 1045"/>
                    <a:gd name="T34" fmla="*/ 720 w 755"/>
                    <a:gd name="T35" fmla="*/ 374 h 1045"/>
                    <a:gd name="T36" fmla="*/ 682 w 755"/>
                    <a:gd name="T37" fmla="*/ 447 h 1045"/>
                    <a:gd name="T38" fmla="*/ 637 w 755"/>
                    <a:gd name="T39" fmla="*/ 510 h 1045"/>
                    <a:gd name="T40" fmla="*/ 591 w 755"/>
                    <a:gd name="T41" fmla="*/ 564 h 1045"/>
                    <a:gd name="T42" fmla="*/ 549 w 755"/>
                    <a:gd name="T43" fmla="*/ 612 h 1045"/>
                    <a:gd name="T44" fmla="*/ 516 w 755"/>
                    <a:gd name="T45" fmla="*/ 654 h 1045"/>
                    <a:gd name="T46" fmla="*/ 499 w 755"/>
                    <a:gd name="T47" fmla="*/ 690 h 1045"/>
                    <a:gd name="T48" fmla="*/ 505 w 755"/>
                    <a:gd name="T49" fmla="*/ 745 h 1045"/>
                    <a:gd name="T50" fmla="*/ 540 w 755"/>
                    <a:gd name="T51" fmla="*/ 846 h 1045"/>
                    <a:gd name="T52" fmla="*/ 567 w 755"/>
                    <a:gd name="T53" fmla="*/ 949 h 1045"/>
                    <a:gd name="T54" fmla="*/ 542 w 755"/>
                    <a:gd name="T55" fmla="*/ 1025 h 1045"/>
                    <a:gd name="T56" fmla="*/ 472 w 755"/>
                    <a:gd name="T57" fmla="*/ 1045 h 1045"/>
                    <a:gd name="T58" fmla="*/ 415 w 755"/>
                    <a:gd name="T59" fmla="*/ 1043 h 1045"/>
                    <a:gd name="T60" fmla="*/ 362 w 755"/>
                    <a:gd name="T61" fmla="*/ 1032 h 1045"/>
                    <a:gd name="T62" fmla="*/ 312 w 755"/>
                    <a:gd name="T63" fmla="*/ 1013 h 1045"/>
                    <a:gd name="T64" fmla="*/ 266 w 755"/>
                    <a:gd name="T65" fmla="*/ 983 h 1045"/>
                    <a:gd name="T66" fmla="*/ 226 w 755"/>
                    <a:gd name="T67" fmla="*/ 946 h 1045"/>
                    <a:gd name="T68" fmla="*/ 195 w 755"/>
                    <a:gd name="T69" fmla="*/ 900 h 1045"/>
                    <a:gd name="T70" fmla="*/ 174 w 755"/>
                    <a:gd name="T71" fmla="*/ 845 h 1045"/>
                    <a:gd name="T72" fmla="*/ 162 w 755"/>
                    <a:gd name="T73" fmla="*/ 750 h 1045"/>
                    <a:gd name="T74" fmla="*/ 169 w 755"/>
                    <a:gd name="T75" fmla="*/ 621 h 1045"/>
                    <a:gd name="T76" fmla="*/ 182 w 755"/>
                    <a:gd name="T77" fmla="*/ 501 h 1045"/>
                    <a:gd name="T78" fmla="*/ 177 w 755"/>
                    <a:gd name="T79" fmla="*/ 407 h 1045"/>
                    <a:gd name="T80" fmla="*/ 147 w 755"/>
                    <a:gd name="T81" fmla="*/ 360 h 1045"/>
                    <a:gd name="T82" fmla="*/ 119 w 755"/>
                    <a:gd name="T83" fmla="*/ 336 h 1045"/>
                    <a:gd name="T84" fmla="*/ 89 w 755"/>
                    <a:gd name="T85" fmla="*/ 315 h 1045"/>
                    <a:gd name="T86" fmla="*/ 60 w 755"/>
                    <a:gd name="T87" fmla="*/ 296 h 1045"/>
                    <a:gd name="T88" fmla="*/ 34 w 755"/>
                    <a:gd name="T89" fmla="*/ 279 h 1045"/>
                    <a:gd name="T90" fmla="*/ 14 w 755"/>
                    <a:gd name="T91" fmla="*/ 264 h 1045"/>
                    <a:gd name="T92" fmla="*/ 3 w 755"/>
                    <a:gd name="T93" fmla="*/ 249 h 1045"/>
                    <a:gd name="T94" fmla="*/ 1 w 755"/>
                    <a:gd name="T95" fmla="*/ 234 h 10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55" h="1045">
                      <a:moveTo>
                        <a:pt x="6" y="226"/>
                      </a:moveTo>
                      <a:lnTo>
                        <a:pt x="7" y="224"/>
                      </a:lnTo>
                      <a:lnTo>
                        <a:pt x="10" y="217"/>
                      </a:lnTo>
                      <a:lnTo>
                        <a:pt x="13" y="208"/>
                      </a:lnTo>
                      <a:lnTo>
                        <a:pt x="19" y="194"/>
                      </a:lnTo>
                      <a:lnTo>
                        <a:pt x="27" y="179"/>
                      </a:lnTo>
                      <a:lnTo>
                        <a:pt x="37" y="162"/>
                      </a:lnTo>
                      <a:lnTo>
                        <a:pt x="49" y="143"/>
                      </a:lnTo>
                      <a:lnTo>
                        <a:pt x="63" y="124"/>
                      </a:lnTo>
                      <a:lnTo>
                        <a:pt x="79" y="105"/>
                      </a:lnTo>
                      <a:lnTo>
                        <a:pt x="98" y="85"/>
                      </a:lnTo>
                      <a:lnTo>
                        <a:pt x="119" y="67"/>
                      </a:lnTo>
                      <a:lnTo>
                        <a:pt x="143" y="50"/>
                      </a:lnTo>
                      <a:lnTo>
                        <a:pt x="170" y="35"/>
                      </a:lnTo>
                      <a:lnTo>
                        <a:pt x="199" y="23"/>
                      </a:lnTo>
                      <a:lnTo>
                        <a:pt x="231" y="14"/>
                      </a:lnTo>
                      <a:lnTo>
                        <a:pt x="267" y="7"/>
                      </a:lnTo>
                      <a:lnTo>
                        <a:pt x="305" y="3"/>
                      </a:lnTo>
                      <a:lnTo>
                        <a:pt x="345" y="1"/>
                      </a:lnTo>
                      <a:lnTo>
                        <a:pt x="387" y="0"/>
                      </a:lnTo>
                      <a:lnTo>
                        <a:pt x="429" y="0"/>
                      </a:lnTo>
                      <a:lnTo>
                        <a:pt x="472" y="3"/>
                      </a:lnTo>
                      <a:lnTo>
                        <a:pt x="514" y="7"/>
                      </a:lnTo>
                      <a:lnTo>
                        <a:pt x="554" y="15"/>
                      </a:lnTo>
                      <a:lnTo>
                        <a:pt x="593" y="25"/>
                      </a:lnTo>
                      <a:lnTo>
                        <a:pt x="629" y="39"/>
                      </a:lnTo>
                      <a:lnTo>
                        <a:pt x="662" y="55"/>
                      </a:lnTo>
                      <a:lnTo>
                        <a:pt x="691" y="76"/>
                      </a:lnTo>
                      <a:lnTo>
                        <a:pt x="715" y="100"/>
                      </a:lnTo>
                      <a:lnTo>
                        <a:pt x="735" y="129"/>
                      </a:lnTo>
                      <a:lnTo>
                        <a:pt x="748" y="163"/>
                      </a:lnTo>
                      <a:lnTo>
                        <a:pt x="755" y="202"/>
                      </a:lnTo>
                      <a:lnTo>
                        <a:pt x="753" y="247"/>
                      </a:lnTo>
                      <a:lnTo>
                        <a:pt x="746" y="292"/>
                      </a:lnTo>
                      <a:lnTo>
                        <a:pt x="735" y="335"/>
                      </a:lnTo>
                      <a:lnTo>
                        <a:pt x="720" y="374"/>
                      </a:lnTo>
                      <a:lnTo>
                        <a:pt x="703" y="412"/>
                      </a:lnTo>
                      <a:lnTo>
                        <a:pt x="682" y="447"/>
                      </a:lnTo>
                      <a:lnTo>
                        <a:pt x="660" y="479"/>
                      </a:lnTo>
                      <a:lnTo>
                        <a:pt x="637" y="510"/>
                      </a:lnTo>
                      <a:lnTo>
                        <a:pt x="614" y="538"/>
                      </a:lnTo>
                      <a:lnTo>
                        <a:pt x="591" y="564"/>
                      </a:lnTo>
                      <a:lnTo>
                        <a:pt x="569" y="589"/>
                      </a:lnTo>
                      <a:lnTo>
                        <a:pt x="549" y="612"/>
                      </a:lnTo>
                      <a:lnTo>
                        <a:pt x="531" y="634"/>
                      </a:lnTo>
                      <a:lnTo>
                        <a:pt x="516" y="654"/>
                      </a:lnTo>
                      <a:lnTo>
                        <a:pt x="505" y="673"/>
                      </a:lnTo>
                      <a:lnTo>
                        <a:pt x="499" y="690"/>
                      </a:lnTo>
                      <a:lnTo>
                        <a:pt x="497" y="707"/>
                      </a:lnTo>
                      <a:lnTo>
                        <a:pt x="505" y="745"/>
                      </a:lnTo>
                      <a:lnTo>
                        <a:pt x="522" y="792"/>
                      </a:lnTo>
                      <a:lnTo>
                        <a:pt x="540" y="846"/>
                      </a:lnTo>
                      <a:lnTo>
                        <a:pt x="557" y="899"/>
                      </a:lnTo>
                      <a:lnTo>
                        <a:pt x="567" y="949"/>
                      </a:lnTo>
                      <a:lnTo>
                        <a:pt x="563" y="992"/>
                      </a:lnTo>
                      <a:lnTo>
                        <a:pt x="542" y="1025"/>
                      </a:lnTo>
                      <a:lnTo>
                        <a:pt x="500" y="1042"/>
                      </a:lnTo>
                      <a:lnTo>
                        <a:pt x="472" y="1045"/>
                      </a:lnTo>
                      <a:lnTo>
                        <a:pt x="444" y="1045"/>
                      </a:lnTo>
                      <a:lnTo>
                        <a:pt x="415" y="1043"/>
                      </a:lnTo>
                      <a:lnTo>
                        <a:pt x="389" y="1039"/>
                      </a:lnTo>
                      <a:lnTo>
                        <a:pt x="362" y="1032"/>
                      </a:lnTo>
                      <a:lnTo>
                        <a:pt x="336" y="1024"/>
                      </a:lnTo>
                      <a:lnTo>
                        <a:pt x="312" y="1013"/>
                      </a:lnTo>
                      <a:lnTo>
                        <a:pt x="287" y="998"/>
                      </a:lnTo>
                      <a:lnTo>
                        <a:pt x="266" y="983"/>
                      </a:lnTo>
                      <a:lnTo>
                        <a:pt x="245" y="966"/>
                      </a:lnTo>
                      <a:lnTo>
                        <a:pt x="226" y="946"/>
                      </a:lnTo>
                      <a:lnTo>
                        <a:pt x="210" y="924"/>
                      </a:lnTo>
                      <a:lnTo>
                        <a:pt x="195" y="900"/>
                      </a:lnTo>
                      <a:lnTo>
                        <a:pt x="184" y="874"/>
                      </a:lnTo>
                      <a:lnTo>
                        <a:pt x="174" y="845"/>
                      </a:lnTo>
                      <a:lnTo>
                        <a:pt x="168" y="815"/>
                      </a:lnTo>
                      <a:lnTo>
                        <a:pt x="162" y="750"/>
                      </a:lnTo>
                      <a:lnTo>
                        <a:pt x="163" y="685"/>
                      </a:lnTo>
                      <a:lnTo>
                        <a:pt x="169" y="621"/>
                      </a:lnTo>
                      <a:lnTo>
                        <a:pt x="177" y="558"/>
                      </a:lnTo>
                      <a:lnTo>
                        <a:pt x="182" y="501"/>
                      </a:lnTo>
                      <a:lnTo>
                        <a:pt x="184" y="450"/>
                      </a:lnTo>
                      <a:lnTo>
                        <a:pt x="177" y="407"/>
                      </a:lnTo>
                      <a:lnTo>
                        <a:pt x="159" y="373"/>
                      </a:lnTo>
                      <a:lnTo>
                        <a:pt x="147" y="360"/>
                      </a:lnTo>
                      <a:lnTo>
                        <a:pt x="133" y="347"/>
                      </a:lnTo>
                      <a:lnTo>
                        <a:pt x="119" y="336"/>
                      </a:lnTo>
                      <a:lnTo>
                        <a:pt x="104" y="325"/>
                      </a:lnTo>
                      <a:lnTo>
                        <a:pt x="89" y="315"/>
                      </a:lnTo>
                      <a:lnTo>
                        <a:pt x="74" y="305"/>
                      </a:lnTo>
                      <a:lnTo>
                        <a:pt x="60" y="296"/>
                      </a:lnTo>
                      <a:lnTo>
                        <a:pt x="46" y="287"/>
                      </a:lnTo>
                      <a:lnTo>
                        <a:pt x="34" y="279"/>
                      </a:lnTo>
                      <a:lnTo>
                        <a:pt x="23" y="271"/>
                      </a:lnTo>
                      <a:lnTo>
                        <a:pt x="14" y="264"/>
                      </a:lnTo>
                      <a:lnTo>
                        <a:pt x="7" y="256"/>
                      </a:lnTo>
                      <a:lnTo>
                        <a:pt x="3" y="249"/>
                      </a:lnTo>
                      <a:lnTo>
                        <a:pt x="0" y="241"/>
                      </a:lnTo>
                      <a:lnTo>
                        <a:pt x="1" y="234"/>
                      </a:lnTo>
                      <a:lnTo>
                        <a:pt x="6" y="226"/>
                      </a:lnTo>
                      <a:close/>
                    </a:path>
                  </a:pathLst>
                </a:custGeom>
                <a:solidFill>
                  <a:srgbClr val="E5877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38" name="Freeform 22"/>
                <p:cNvSpPr>
                  <a:spLocks/>
                </p:cNvSpPr>
                <p:nvPr/>
              </p:nvSpPr>
              <p:spPr bwMode="auto">
                <a:xfrm>
                  <a:off x="4852" y="1342"/>
                  <a:ext cx="176" cy="253"/>
                </a:xfrm>
                <a:custGeom>
                  <a:avLst/>
                  <a:gdLst>
                    <a:gd name="T0" fmla="*/ 6 w 704"/>
                    <a:gd name="T1" fmla="*/ 217 h 1012"/>
                    <a:gd name="T2" fmla="*/ 12 w 704"/>
                    <a:gd name="T3" fmla="*/ 201 h 1012"/>
                    <a:gd name="T4" fmla="*/ 25 w 704"/>
                    <a:gd name="T5" fmla="*/ 173 h 1012"/>
                    <a:gd name="T6" fmla="*/ 44 w 704"/>
                    <a:gd name="T7" fmla="*/ 139 h 1012"/>
                    <a:gd name="T8" fmla="*/ 73 w 704"/>
                    <a:gd name="T9" fmla="*/ 101 h 1012"/>
                    <a:gd name="T10" fmla="*/ 111 w 704"/>
                    <a:gd name="T11" fmla="*/ 65 h 1012"/>
                    <a:gd name="T12" fmla="*/ 157 w 704"/>
                    <a:gd name="T13" fmla="*/ 34 h 1012"/>
                    <a:gd name="T14" fmla="*/ 215 w 704"/>
                    <a:gd name="T15" fmla="*/ 13 h 1012"/>
                    <a:gd name="T16" fmla="*/ 284 w 704"/>
                    <a:gd name="T17" fmla="*/ 4 h 1012"/>
                    <a:gd name="T18" fmla="*/ 360 w 704"/>
                    <a:gd name="T19" fmla="*/ 0 h 1012"/>
                    <a:gd name="T20" fmla="*/ 440 w 704"/>
                    <a:gd name="T21" fmla="*/ 3 h 1012"/>
                    <a:gd name="T22" fmla="*/ 517 w 704"/>
                    <a:gd name="T23" fmla="*/ 15 h 1012"/>
                    <a:gd name="T24" fmla="*/ 588 w 704"/>
                    <a:gd name="T25" fmla="*/ 37 h 1012"/>
                    <a:gd name="T26" fmla="*/ 645 w 704"/>
                    <a:gd name="T27" fmla="*/ 73 h 1012"/>
                    <a:gd name="T28" fmla="*/ 686 w 704"/>
                    <a:gd name="T29" fmla="*/ 125 h 1012"/>
                    <a:gd name="T30" fmla="*/ 704 w 704"/>
                    <a:gd name="T31" fmla="*/ 196 h 1012"/>
                    <a:gd name="T32" fmla="*/ 696 w 704"/>
                    <a:gd name="T33" fmla="*/ 283 h 1012"/>
                    <a:gd name="T34" fmla="*/ 672 w 704"/>
                    <a:gd name="T35" fmla="*/ 362 h 1012"/>
                    <a:gd name="T36" fmla="*/ 636 w 704"/>
                    <a:gd name="T37" fmla="*/ 433 h 1012"/>
                    <a:gd name="T38" fmla="*/ 594 w 704"/>
                    <a:gd name="T39" fmla="*/ 493 h 1012"/>
                    <a:gd name="T40" fmla="*/ 552 w 704"/>
                    <a:gd name="T41" fmla="*/ 546 h 1012"/>
                    <a:gd name="T42" fmla="*/ 513 w 704"/>
                    <a:gd name="T43" fmla="*/ 593 h 1012"/>
                    <a:gd name="T44" fmla="*/ 481 w 704"/>
                    <a:gd name="T45" fmla="*/ 633 h 1012"/>
                    <a:gd name="T46" fmla="*/ 465 w 704"/>
                    <a:gd name="T47" fmla="*/ 668 h 1012"/>
                    <a:gd name="T48" fmla="*/ 471 w 704"/>
                    <a:gd name="T49" fmla="*/ 721 h 1012"/>
                    <a:gd name="T50" fmla="*/ 504 w 704"/>
                    <a:gd name="T51" fmla="*/ 819 h 1012"/>
                    <a:gd name="T52" fmla="*/ 529 w 704"/>
                    <a:gd name="T53" fmla="*/ 919 h 1012"/>
                    <a:gd name="T54" fmla="*/ 507 w 704"/>
                    <a:gd name="T55" fmla="*/ 993 h 1012"/>
                    <a:gd name="T56" fmla="*/ 440 w 704"/>
                    <a:gd name="T57" fmla="*/ 1011 h 1012"/>
                    <a:gd name="T58" fmla="*/ 388 w 704"/>
                    <a:gd name="T59" fmla="*/ 1010 h 1012"/>
                    <a:gd name="T60" fmla="*/ 337 w 704"/>
                    <a:gd name="T61" fmla="*/ 999 h 1012"/>
                    <a:gd name="T62" fmla="*/ 290 w 704"/>
                    <a:gd name="T63" fmla="*/ 979 h 1012"/>
                    <a:gd name="T64" fmla="*/ 247 w 704"/>
                    <a:gd name="T65" fmla="*/ 952 h 1012"/>
                    <a:gd name="T66" fmla="*/ 210 w 704"/>
                    <a:gd name="T67" fmla="*/ 916 h 1012"/>
                    <a:gd name="T68" fmla="*/ 182 w 704"/>
                    <a:gd name="T69" fmla="*/ 871 h 1012"/>
                    <a:gd name="T70" fmla="*/ 162 w 704"/>
                    <a:gd name="T71" fmla="*/ 819 h 1012"/>
                    <a:gd name="T72" fmla="*/ 150 w 704"/>
                    <a:gd name="T73" fmla="*/ 726 h 1012"/>
                    <a:gd name="T74" fmla="*/ 157 w 704"/>
                    <a:gd name="T75" fmla="*/ 601 h 1012"/>
                    <a:gd name="T76" fmla="*/ 170 w 704"/>
                    <a:gd name="T77" fmla="*/ 485 h 1012"/>
                    <a:gd name="T78" fmla="*/ 164 w 704"/>
                    <a:gd name="T79" fmla="*/ 394 h 1012"/>
                    <a:gd name="T80" fmla="*/ 124 w 704"/>
                    <a:gd name="T81" fmla="*/ 336 h 1012"/>
                    <a:gd name="T82" fmla="*/ 69 w 704"/>
                    <a:gd name="T83" fmla="*/ 295 h 1012"/>
                    <a:gd name="T84" fmla="*/ 21 w 704"/>
                    <a:gd name="T85" fmla="*/ 263 h 1012"/>
                    <a:gd name="T86" fmla="*/ 0 w 704"/>
                    <a:gd name="T87" fmla="*/ 234 h 10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704" h="1012">
                      <a:moveTo>
                        <a:pt x="5" y="219"/>
                      </a:moveTo>
                      <a:lnTo>
                        <a:pt x="6" y="217"/>
                      </a:lnTo>
                      <a:lnTo>
                        <a:pt x="9" y="211"/>
                      </a:lnTo>
                      <a:lnTo>
                        <a:pt x="12" y="201"/>
                      </a:lnTo>
                      <a:lnTo>
                        <a:pt x="18" y="188"/>
                      </a:lnTo>
                      <a:lnTo>
                        <a:pt x="25" y="173"/>
                      </a:lnTo>
                      <a:lnTo>
                        <a:pt x="34" y="157"/>
                      </a:lnTo>
                      <a:lnTo>
                        <a:pt x="44" y="139"/>
                      </a:lnTo>
                      <a:lnTo>
                        <a:pt x="58" y="120"/>
                      </a:lnTo>
                      <a:lnTo>
                        <a:pt x="73" y="101"/>
                      </a:lnTo>
                      <a:lnTo>
                        <a:pt x="90" y="83"/>
                      </a:lnTo>
                      <a:lnTo>
                        <a:pt x="111" y="65"/>
                      </a:lnTo>
                      <a:lnTo>
                        <a:pt x="133" y="48"/>
                      </a:lnTo>
                      <a:lnTo>
                        <a:pt x="157" y="34"/>
                      </a:lnTo>
                      <a:lnTo>
                        <a:pt x="185" y="22"/>
                      </a:lnTo>
                      <a:lnTo>
                        <a:pt x="215" y="13"/>
                      </a:lnTo>
                      <a:lnTo>
                        <a:pt x="248" y="7"/>
                      </a:lnTo>
                      <a:lnTo>
                        <a:pt x="284" y="4"/>
                      </a:lnTo>
                      <a:lnTo>
                        <a:pt x="322" y="2"/>
                      </a:lnTo>
                      <a:lnTo>
                        <a:pt x="360" y="0"/>
                      </a:lnTo>
                      <a:lnTo>
                        <a:pt x="401" y="1"/>
                      </a:lnTo>
                      <a:lnTo>
                        <a:pt x="440" y="3"/>
                      </a:lnTo>
                      <a:lnTo>
                        <a:pt x="479" y="8"/>
                      </a:lnTo>
                      <a:lnTo>
                        <a:pt x="517" y="15"/>
                      </a:lnTo>
                      <a:lnTo>
                        <a:pt x="554" y="24"/>
                      </a:lnTo>
                      <a:lnTo>
                        <a:pt x="588" y="37"/>
                      </a:lnTo>
                      <a:lnTo>
                        <a:pt x="618" y="53"/>
                      </a:lnTo>
                      <a:lnTo>
                        <a:pt x="645" y="73"/>
                      </a:lnTo>
                      <a:lnTo>
                        <a:pt x="667" y="97"/>
                      </a:lnTo>
                      <a:lnTo>
                        <a:pt x="686" y="125"/>
                      </a:lnTo>
                      <a:lnTo>
                        <a:pt x="697" y="158"/>
                      </a:lnTo>
                      <a:lnTo>
                        <a:pt x="704" y="196"/>
                      </a:lnTo>
                      <a:lnTo>
                        <a:pt x="703" y="239"/>
                      </a:lnTo>
                      <a:lnTo>
                        <a:pt x="696" y="283"/>
                      </a:lnTo>
                      <a:lnTo>
                        <a:pt x="686" y="324"/>
                      </a:lnTo>
                      <a:lnTo>
                        <a:pt x="672" y="362"/>
                      </a:lnTo>
                      <a:lnTo>
                        <a:pt x="656" y="399"/>
                      </a:lnTo>
                      <a:lnTo>
                        <a:pt x="636" y="433"/>
                      </a:lnTo>
                      <a:lnTo>
                        <a:pt x="616" y="464"/>
                      </a:lnTo>
                      <a:lnTo>
                        <a:pt x="594" y="493"/>
                      </a:lnTo>
                      <a:lnTo>
                        <a:pt x="573" y="520"/>
                      </a:lnTo>
                      <a:lnTo>
                        <a:pt x="552" y="546"/>
                      </a:lnTo>
                      <a:lnTo>
                        <a:pt x="531" y="569"/>
                      </a:lnTo>
                      <a:lnTo>
                        <a:pt x="513" y="593"/>
                      </a:lnTo>
                      <a:lnTo>
                        <a:pt x="495" y="613"/>
                      </a:lnTo>
                      <a:lnTo>
                        <a:pt x="481" y="633"/>
                      </a:lnTo>
                      <a:lnTo>
                        <a:pt x="471" y="651"/>
                      </a:lnTo>
                      <a:lnTo>
                        <a:pt x="465" y="668"/>
                      </a:lnTo>
                      <a:lnTo>
                        <a:pt x="464" y="684"/>
                      </a:lnTo>
                      <a:lnTo>
                        <a:pt x="471" y="721"/>
                      </a:lnTo>
                      <a:lnTo>
                        <a:pt x="486" y="767"/>
                      </a:lnTo>
                      <a:lnTo>
                        <a:pt x="504" y="819"/>
                      </a:lnTo>
                      <a:lnTo>
                        <a:pt x="519" y="870"/>
                      </a:lnTo>
                      <a:lnTo>
                        <a:pt x="529" y="919"/>
                      </a:lnTo>
                      <a:lnTo>
                        <a:pt x="525" y="961"/>
                      </a:lnTo>
                      <a:lnTo>
                        <a:pt x="507" y="993"/>
                      </a:lnTo>
                      <a:lnTo>
                        <a:pt x="466" y="1009"/>
                      </a:lnTo>
                      <a:lnTo>
                        <a:pt x="440" y="1011"/>
                      </a:lnTo>
                      <a:lnTo>
                        <a:pt x="415" y="1012"/>
                      </a:lnTo>
                      <a:lnTo>
                        <a:pt x="388" y="1010"/>
                      </a:lnTo>
                      <a:lnTo>
                        <a:pt x="363" y="1006"/>
                      </a:lnTo>
                      <a:lnTo>
                        <a:pt x="337" y="999"/>
                      </a:lnTo>
                      <a:lnTo>
                        <a:pt x="313" y="991"/>
                      </a:lnTo>
                      <a:lnTo>
                        <a:pt x="290" y="979"/>
                      </a:lnTo>
                      <a:lnTo>
                        <a:pt x="268" y="967"/>
                      </a:lnTo>
                      <a:lnTo>
                        <a:pt x="247" y="952"/>
                      </a:lnTo>
                      <a:lnTo>
                        <a:pt x="228" y="935"/>
                      </a:lnTo>
                      <a:lnTo>
                        <a:pt x="210" y="916"/>
                      </a:lnTo>
                      <a:lnTo>
                        <a:pt x="195" y="895"/>
                      </a:lnTo>
                      <a:lnTo>
                        <a:pt x="182" y="871"/>
                      </a:lnTo>
                      <a:lnTo>
                        <a:pt x="171" y="846"/>
                      </a:lnTo>
                      <a:lnTo>
                        <a:pt x="162" y="819"/>
                      </a:lnTo>
                      <a:lnTo>
                        <a:pt x="156" y="788"/>
                      </a:lnTo>
                      <a:lnTo>
                        <a:pt x="150" y="726"/>
                      </a:lnTo>
                      <a:lnTo>
                        <a:pt x="152" y="663"/>
                      </a:lnTo>
                      <a:lnTo>
                        <a:pt x="157" y="601"/>
                      </a:lnTo>
                      <a:lnTo>
                        <a:pt x="164" y="540"/>
                      </a:lnTo>
                      <a:lnTo>
                        <a:pt x="170" y="485"/>
                      </a:lnTo>
                      <a:lnTo>
                        <a:pt x="170" y="435"/>
                      </a:lnTo>
                      <a:lnTo>
                        <a:pt x="164" y="394"/>
                      </a:lnTo>
                      <a:lnTo>
                        <a:pt x="148" y="361"/>
                      </a:lnTo>
                      <a:lnTo>
                        <a:pt x="124" y="336"/>
                      </a:lnTo>
                      <a:lnTo>
                        <a:pt x="96" y="314"/>
                      </a:lnTo>
                      <a:lnTo>
                        <a:pt x="69" y="295"/>
                      </a:lnTo>
                      <a:lnTo>
                        <a:pt x="43" y="278"/>
                      </a:lnTo>
                      <a:lnTo>
                        <a:pt x="21" y="263"/>
                      </a:lnTo>
                      <a:lnTo>
                        <a:pt x="6" y="248"/>
                      </a:lnTo>
                      <a:lnTo>
                        <a:pt x="0" y="234"/>
                      </a:lnTo>
                      <a:lnTo>
                        <a:pt x="5" y="219"/>
                      </a:lnTo>
                      <a:close/>
                    </a:path>
                  </a:pathLst>
                </a:custGeom>
                <a:solidFill>
                  <a:srgbClr val="E0726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39" name="Freeform 23"/>
                <p:cNvSpPr>
                  <a:spLocks/>
                </p:cNvSpPr>
                <p:nvPr/>
              </p:nvSpPr>
              <p:spPr bwMode="auto">
                <a:xfrm>
                  <a:off x="4857" y="1345"/>
                  <a:ext cx="164" cy="244"/>
                </a:xfrm>
                <a:custGeom>
                  <a:avLst/>
                  <a:gdLst>
                    <a:gd name="T0" fmla="*/ 5 w 652"/>
                    <a:gd name="T1" fmla="*/ 209 h 977"/>
                    <a:gd name="T2" fmla="*/ 10 w 652"/>
                    <a:gd name="T3" fmla="*/ 194 h 977"/>
                    <a:gd name="T4" fmla="*/ 23 w 652"/>
                    <a:gd name="T5" fmla="*/ 167 h 977"/>
                    <a:gd name="T6" fmla="*/ 41 w 652"/>
                    <a:gd name="T7" fmla="*/ 134 h 977"/>
                    <a:gd name="T8" fmla="*/ 68 w 652"/>
                    <a:gd name="T9" fmla="*/ 97 h 977"/>
                    <a:gd name="T10" fmla="*/ 102 w 652"/>
                    <a:gd name="T11" fmla="*/ 63 h 977"/>
                    <a:gd name="T12" fmla="*/ 146 w 652"/>
                    <a:gd name="T13" fmla="*/ 33 h 977"/>
                    <a:gd name="T14" fmla="*/ 200 w 652"/>
                    <a:gd name="T15" fmla="*/ 12 h 977"/>
                    <a:gd name="T16" fmla="*/ 264 w 652"/>
                    <a:gd name="T17" fmla="*/ 4 h 977"/>
                    <a:gd name="T18" fmla="*/ 334 w 652"/>
                    <a:gd name="T19" fmla="*/ 0 h 977"/>
                    <a:gd name="T20" fmla="*/ 408 w 652"/>
                    <a:gd name="T21" fmla="*/ 3 h 977"/>
                    <a:gd name="T22" fmla="*/ 479 w 652"/>
                    <a:gd name="T23" fmla="*/ 14 h 977"/>
                    <a:gd name="T24" fmla="*/ 544 w 652"/>
                    <a:gd name="T25" fmla="*/ 36 h 977"/>
                    <a:gd name="T26" fmla="*/ 598 w 652"/>
                    <a:gd name="T27" fmla="*/ 70 h 977"/>
                    <a:gd name="T28" fmla="*/ 636 w 652"/>
                    <a:gd name="T29" fmla="*/ 121 h 977"/>
                    <a:gd name="T30" fmla="*/ 652 w 652"/>
                    <a:gd name="T31" fmla="*/ 190 h 977"/>
                    <a:gd name="T32" fmla="*/ 647 w 652"/>
                    <a:gd name="T33" fmla="*/ 273 h 977"/>
                    <a:gd name="T34" fmla="*/ 624 w 652"/>
                    <a:gd name="T35" fmla="*/ 350 h 977"/>
                    <a:gd name="T36" fmla="*/ 590 w 652"/>
                    <a:gd name="T37" fmla="*/ 418 h 977"/>
                    <a:gd name="T38" fmla="*/ 551 w 652"/>
                    <a:gd name="T39" fmla="*/ 477 h 977"/>
                    <a:gd name="T40" fmla="*/ 512 w 652"/>
                    <a:gd name="T41" fmla="*/ 528 h 977"/>
                    <a:gd name="T42" fmla="*/ 475 w 652"/>
                    <a:gd name="T43" fmla="*/ 573 h 977"/>
                    <a:gd name="T44" fmla="*/ 447 w 652"/>
                    <a:gd name="T45" fmla="*/ 612 h 977"/>
                    <a:gd name="T46" fmla="*/ 432 w 652"/>
                    <a:gd name="T47" fmla="*/ 646 h 977"/>
                    <a:gd name="T48" fmla="*/ 438 w 652"/>
                    <a:gd name="T49" fmla="*/ 698 h 977"/>
                    <a:gd name="T50" fmla="*/ 468 w 652"/>
                    <a:gd name="T51" fmla="*/ 792 h 977"/>
                    <a:gd name="T52" fmla="*/ 491 w 652"/>
                    <a:gd name="T53" fmla="*/ 889 h 977"/>
                    <a:gd name="T54" fmla="*/ 470 w 652"/>
                    <a:gd name="T55" fmla="*/ 959 h 977"/>
                    <a:gd name="T56" fmla="*/ 409 w 652"/>
                    <a:gd name="T57" fmla="*/ 977 h 977"/>
                    <a:gd name="T58" fmla="*/ 361 w 652"/>
                    <a:gd name="T59" fmla="*/ 975 h 977"/>
                    <a:gd name="T60" fmla="*/ 313 w 652"/>
                    <a:gd name="T61" fmla="*/ 966 h 977"/>
                    <a:gd name="T62" fmla="*/ 269 w 652"/>
                    <a:gd name="T63" fmla="*/ 948 h 977"/>
                    <a:gd name="T64" fmla="*/ 230 w 652"/>
                    <a:gd name="T65" fmla="*/ 921 h 977"/>
                    <a:gd name="T66" fmla="*/ 196 w 652"/>
                    <a:gd name="T67" fmla="*/ 886 h 977"/>
                    <a:gd name="T68" fmla="*/ 168 w 652"/>
                    <a:gd name="T69" fmla="*/ 843 h 977"/>
                    <a:gd name="T70" fmla="*/ 149 w 652"/>
                    <a:gd name="T71" fmla="*/ 792 h 977"/>
                    <a:gd name="T72" fmla="*/ 139 w 652"/>
                    <a:gd name="T73" fmla="*/ 702 h 977"/>
                    <a:gd name="T74" fmla="*/ 146 w 652"/>
                    <a:gd name="T75" fmla="*/ 581 h 977"/>
                    <a:gd name="T76" fmla="*/ 156 w 652"/>
                    <a:gd name="T77" fmla="*/ 469 h 977"/>
                    <a:gd name="T78" fmla="*/ 152 w 652"/>
                    <a:gd name="T79" fmla="*/ 380 h 977"/>
                    <a:gd name="T80" fmla="*/ 114 w 652"/>
                    <a:gd name="T81" fmla="*/ 325 h 977"/>
                    <a:gd name="T82" fmla="*/ 63 w 652"/>
                    <a:gd name="T83" fmla="*/ 286 h 977"/>
                    <a:gd name="T84" fmla="*/ 19 w 652"/>
                    <a:gd name="T85" fmla="*/ 254 h 977"/>
                    <a:gd name="T86" fmla="*/ 0 w 652"/>
                    <a:gd name="T87" fmla="*/ 225 h 9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652" h="977">
                      <a:moveTo>
                        <a:pt x="4" y="211"/>
                      </a:moveTo>
                      <a:lnTo>
                        <a:pt x="5" y="209"/>
                      </a:lnTo>
                      <a:lnTo>
                        <a:pt x="6" y="203"/>
                      </a:lnTo>
                      <a:lnTo>
                        <a:pt x="10" y="194"/>
                      </a:lnTo>
                      <a:lnTo>
                        <a:pt x="16" y="181"/>
                      </a:lnTo>
                      <a:lnTo>
                        <a:pt x="23" y="167"/>
                      </a:lnTo>
                      <a:lnTo>
                        <a:pt x="31" y="151"/>
                      </a:lnTo>
                      <a:lnTo>
                        <a:pt x="41" y="134"/>
                      </a:lnTo>
                      <a:lnTo>
                        <a:pt x="54" y="116"/>
                      </a:lnTo>
                      <a:lnTo>
                        <a:pt x="68" y="97"/>
                      </a:lnTo>
                      <a:lnTo>
                        <a:pt x="84" y="80"/>
                      </a:lnTo>
                      <a:lnTo>
                        <a:pt x="102" y="63"/>
                      </a:lnTo>
                      <a:lnTo>
                        <a:pt x="123" y="47"/>
                      </a:lnTo>
                      <a:lnTo>
                        <a:pt x="146" y="33"/>
                      </a:lnTo>
                      <a:lnTo>
                        <a:pt x="171" y="21"/>
                      </a:lnTo>
                      <a:lnTo>
                        <a:pt x="200" y="12"/>
                      </a:lnTo>
                      <a:lnTo>
                        <a:pt x="230" y="7"/>
                      </a:lnTo>
                      <a:lnTo>
                        <a:pt x="264" y="4"/>
                      </a:lnTo>
                      <a:lnTo>
                        <a:pt x="298" y="1"/>
                      </a:lnTo>
                      <a:lnTo>
                        <a:pt x="334" y="0"/>
                      </a:lnTo>
                      <a:lnTo>
                        <a:pt x="371" y="1"/>
                      </a:lnTo>
                      <a:lnTo>
                        <a:pt x="408" y="3"/>
                      </a:lnTo>
                      <a:lnTo>
                        <a:pt x="445" y="7"/>
                      </a:lnTo>
                      <a:lnTo>
                        <a:pt x="479" y="14"/>
                      </a:lnTo>
                      <a:lnTo>
                        <a:pt x="513" y="23"/>
                      </a:lnTo>
                      <a:lnTo>
                        <a:pt x="544" y="36"/>
                      </a:lnTo>
                      <a:lnTo>
                        <a:pt x="573" y="51"/>
                      </a:lnTo>
                      <a:lnTo>
                        <a:pt x="598" y="70"/>
                      </a:lnTo>
                      <a:lnTo>
                        <a:pt x="619" y="93"/>
                      </a:lnTo>
                      <a:lnTo>
                        <a:pt x="636" y="121"/>
                      </a:lnTo>
                      <a:lnTo>
                        <a:pt x="648" y="152"/>
                      </a:lnTo>
                      <a:lnTo>
                        <a:pt x="652" y="190"/>
                      </a:lnTo>
                      <a:lnTo>
                        <a:pt x="652" y="231"/>
                      </a:lnTo>
                      <a:lnTo>
                        <a:pt x="647" y="273"/>
                      </a:lnTo>
                      <a:lnTo>
                        <a:pt x="636" y="313"/>
                      </a:lnTo>
                      <a:lnTo>
                        <a:pt x="624" y="350"/>
                      </a:lnTo>
                      <a:lnTo>
                        <a:pt x="609" y="386"/>
                      </a:lnTo>
                      <a:lnTo>
                        <a:pt x="590" y="418"/>
                      </a:lnTo>
                      <a:lnTo>
                        <a:pt x="572" y="449"/>
                      </a:lnTo>
                      <a:lnTo>
                        <a:pt x="551" y="477"/>
                      </a:lnTo>
                      <a:lnTo>
                        <a:pt x="531" y="503"/>
                      </a:lnTo>
                      <a:lnTo>
                        <a:pt x="512" y="528"/>
                      </a:lnTo>
                      <a:lnTo>
                        <a:pt x="492" y="551"/>
                      </a:lnTo>
                      <a:lnTo>
                        <a:pt x="475" y="573"/>
                      </a:lnTo>
                      <a:lnTo>
                        <a:pt x="460" y="594"/>
                      </a:lnTo>
                      <a:lnTo>
                        <a:pt x="447" y="612"/>
                      </a:lnTo>
                      <a:lnTo>
                        <a:pt x="438" y="630"/>
                      </a:lnTo>
                      <a:lnTo>
                        <a:pt x="432" y="646"/>
                      </a:lnTo>
                      <a:lnTo>
                        <a:pt x="431" y="662"/>
                      </a:lnTo>
                      <a:lnTo>
                        <a:pt x="438" y="698"/>
                      </a:lnTo>
                      <a:lnTo>
                        <a:pt x="452" y="742"/>
                      </a:lnTo>
                      <a:lnTo>
                        <a:pt x="468" y="792"/>
                      </a:lnTo>
                      <a:lnTo>
                        <a:pt x="483" y="842"/>
                      </a:lnTo>
                      <a:lnTo>
                        <a:pt x="491" y="889"/>
                      </a:lnTo>
                      <a:lnTo>
                        <a:pt x="489" y="929"/>
                      </a:lnTo>
                      <a:lnTo>
                        <a:pt x="470" y="959"/>
                      </a:lnTo>
                      <a:lnTo>
                        <a:pt x="433" y="974"/>
                      </a:lnTo>
                      <a:lnTo>
                        <a:pt x="409" y="977"/>
                      </a:lnTo>
                      <a:lnTo>
                        <a:pt x="385" y="977"/>
                      </a:lnTo>
                      <a:lnTo>
                        <a:pt x="361" y="975"/>
                      </a:lnTo>
                      <a:lnTo>
                        <a:pt x="336" y="972"/>
                      </a:lnTo>
                      <a:lnTo>
                        <a:pt x="313" y="966"/>
                      </a:lnTo>
                      <a:lnTo>
                        <a:pt x="291" y="958"/>
                      </a:lnTo>
                      <a:lnTo>
                        <a:pt x="269" y="948"/>
                      </a:lnTo>
                      <a:lnTo>
                        <a:pt x="249" y="935"/>
                      </a:lnTo>
                      <a:lnTo>
                        <a:pt x="230" y="921"/>
                      </a:lnTo>
                      <a:lnTo>
                        <a:pt x="212" y="904"/>
                      </a:lnTo>
                      <a:lnTo>
                        <a:pt x="196" y="886"/>
                      </a:lnTo>
                      <a:lnTo>
                        <a:pt x="181" y="865"/>
                      </a:lnTo>
                      <a:lnTo>
                        <a:pt x="168" y="843"/>
                      </a:lnTo>
                      <a:lnTo>
                        <a:pt x="158" y="818"/>
                      </a:lnTo>
                      <a:lnTo>
                        <a:pt x="149" y="792"/>
                      </a:lnTo>
                      <a:lnTo>
                        <a:pt x="144" y="762"/>
                      </a:lnTo>
                      <a:lnTo>
                        <a:pt x="139" y="702"/>
                      </a:lnTo>
                      <a:lnTo>
                        <a:pt x="140" y="641"/>
                      </a:lnTo>
                      <a:lnTo>
                        <a:pt x="146" y="581"/>
                      </a:lnTo>
                      <a:lnTo>
                        <a:pt x="152" y="522"/>
                      </a:lnTo>
                      <a:lnTo>
                        <a:pt x="156" y="469"/>
                      </a:lnTo>
                      <a:lnTo>
                        <a:pt x="158" y="421"/>
                      </a:lnTo>
                      <a:lnTo>
                        <a:pt x="152" y="380"/>
                      </a:lnTo>
                      <a:lnTo>
                        <a:pt x="137" y="349"/>
                      </a:lnTo>
                      <a:lnTo>
                        <a:pt x="114" y="325"/>
                      </a:lnTo>
                      <a:lnTo>
                        <a:pt x="88" y="304"/>
                      </a:lnTo>
                      <a:lnTo>
                        <a:pt x="63" y="286"/>
                      </a:lnTo>
                      <a:lnTo>
                        <a:pt x="40" y="269"/>
                      </a:lnTo>
                      <a:lnTo>
                        <a:pt x="19" y="254"/>
                      </a:lnTo>
                      <a:lnTo>
                        <a:pt x="5" y="239"/>
                      </a:lnTo>
                      <a:lnTo>
                        <a:pt x="0" y="225"/>
                      </a:lnTo>
                      <a:lnTo>
                        <a:pt x="4" y="211"/>
                      </a:lnTo>
                      <a:close/>
                    </a:path>
                  </a:pathLst>
                </a:custGeom>
                <a:solidFill>
                  <a:srgbClr val="DB5E5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40" name="Freeform 24"/>
                <p:cNvSpPr>
                  <a:spLocks/>
                </p:cNvSpPr>
                <p:nvPr/>
              </p:nvSpPr>
              <p:spPr bwMode="auto">
                <a:xfrm>
                  <a:off x="4682" y="1405"/>
                  <a:ext cx="173" cy="222"/>
                </a:xfrm>
                <a:custGeom>
                  <a:avLst/>
                  <a:gdLst>
                    <a:gd name="T0" fmla="*/ 625 w 694"/>
                    <a:gd name="T1" fmla="*/ 888 h 888"/>
                    <a:gd name="T2" fmla="*/ 612 w 694"/>
                    <a:gd name="T3" fmla="*/ 888 h 888"/>
                    <a:gd name="T4" fmla="*/ 589 w 694"/>
                    <a:gd name="T5" fmla="*/ 888 h 888"/>
                    <a:gd name="T6" fmla="*/ 556 w 694"/>
                    <a:gd name="T7" fmla="*/ 886 h 888"/>
                    <a:gd name="T8" fmla="*/ 516 w 694"/>
                    <a:gd name="T9" fmla="*/ 882 h 888"/>
                    <a:gd name="T10" fmla="*/ 469 w 694"/>
                    <a:gd name="T11" fmla="*/ 873 h 888"/>
                    <a:gd name="T12" fmla="*/ 418 w 694"/>
                    <a:gd name="T13" fmla="*/ 860 h 888"/>
                    <a:gd name="T14" fmla="*/ 362 w 694"/>
                    <a:gd name="T15" fmla="*/ 841 h 888"/>
                    <a:gd name="T16" fmla="*/ 307 w 694"/>
                    <a:gd name="T17" fmla="*/ 816 h 888"/>
                    <a:gd name="T18" fmla="*/ 253 w 694"/>
                    <a:gd name="T19" fmla="*/ 788 h 888"/>
                    <a:gd name="T20" fmla="*/ 204 w 694"/>
                    <a:gd name="T21" fmla="*/ 757 h 888"/>
                    <a:gd name="T22" fmla="*/ 160 w 694"/>
                    <a:gd name="T23" fmla="*/ 722 h 888"/>
                    <a:gd name="T24" fmla="*/ 122 w 694"/>
                    <a:gd name="T25" fmla="*/ 687 h 888"/>
                    <a:gd name="T26" fmla="*/ 92 w 694"/>
                    <a:gd name="T27" fmla="*/ 649 h 888"/>
                    <a:gd name="T28" fmla="*/ 70 w 694"/>
                    <a:gd name="T29" fmla="*/ 609 h 888"/>
                    <a:gd name="T30" fmla="*/ 57 w 694"/>
                    <a:gd name="T31" fmla="*/ 567 h 888"/>
                    <a:gd name="T32" fmla="*/ 48 w 694"/>
                    <a:gd name="T33" fmla="*/ 501 h 888"/>
                    <a:gd name="T34" fmla="*/ 36 w 694"/>
                    <a:gd name="T35" fmla="*/ 415 h 888"/>
                    <a:gd name="T36" fmla="*/ 22 w 694"/>
                    <a:gd name="T37" fmla="*/ 329 h 888"/>
                    <a:gd name="T38" fmla="*/ 9 w 694"/>
                    <a:gd name="T39" fmla="*/ 242 h 888"/>
                    <a:gd name="T40" fmla="*/ 0 w 694"/>
                    <a:gd name="T41" fmla="*/ 175 h 888"/>
                    <a:gd name="T42" fmla="*/ 5 w 694"/>
                    <a:gd name="T43" fmla="*/ 134 h 888"/>
                    <a:gd name="T44" fmla="*/ 20 w 694"/>
                    <a:gd name="T45" fmla="*/ 99 h 888"/>
                    <a:gd name="T46" fmla="*/ 44 w 694"/>
                    <a:gd name="T47" fmla="*/ 69 h 888"/>
                    <a:gd name="T48" fmla="*/ 77 w 694"/>
                    <a:gd name="T49" fmla="*/ 45 h 888"/>
                    <a:gd name="T50" fmla="*/ 120 w 694"/>
                    <a:gd name="T51" fmla="*/ 26 h 888"/>
                    <a:gd name="T52" fmla="*/ 171 w 694"/>
                    <a:gd name="T53" fmla="*/ 13 h 888"/>
                    <a:gd name="T54" fmla="*/ 228 w 694"/>
                    <a:gd name="T55" fmla="*/ 4 h 888"/>
                    <a:gd name="T56" fmla="*/ 291 w 694"/>
                    <a:gd name="T57" fmla="*/ 1 h 888"/>
                    <a:gd name="T58" fmla="*/ 339 w 694"/>
                    <a:gd name="T59" fmla="*/ 1 h 888"/>
                    <a:gd name="T60" fmla="*/ 374 w 694"/>
                    <a:gd name="T61" fmla="*/ 5 h 888"/>
                    <a:gd name="T62" fmla="*/ 397 w 694"/>
                    <a:gd name="T63" fmla="*/ 14 h 888"/>
                    <a:gd name="T64" fmla="*/ 414 w 694"/>
                    <a:gd name="T65" fmla="*/ 29 h 888"/>
                    <a:gd name="T66" fmla="*/ 427 w 694"/>
                    <a:gd name="T67" fmla="*/ 49 h 888"/>
                    <a:gd name="T68" fmla="*/ 439 w 694"/>
                    <a:gd name="T69" fmla="*/ 75 h 888"/>
                    <a:gd name="T70" fmla="*/ 454 w 694"/>
                    <a:gd name="T71" fmla="*/ 108 h 888"/>
                    <a:gd name="T72" fmla="*/ 488 w 694"/>
                    <a:gd name="T73" fmla="*/ 167 h 888"/>
                    <a:gd name="T74" fmla="*/ 543 w 694"/>
                    <a:gd name="T75" fmla="*/ 240 h 888"/>
                    <a:gd name="T76" fmla="*/ 597 w 694"/>
                    <a:gd name="T77" fmla="*/ 317 h 888"/>
                    <a:gd name="T78" fmla="*/ 633 w 694"/>
                    <a:gd name="T79" fmla="*/ 413 h 888"/>
                    <a:gd name="T80" fmla="*/ 638 w 694"/>
                    <a:gd name="T81" fmla="*/ 530 h 888"/>
                    <a:gd name="T82" fmla="*/ 638 w 694"/>
                    <a:gd name="T83" fmla="*/ 633 h 888"/>
                    <a:gd name="T84" fmla="*/ 645 w 694"/>
                    <a:gd name="T85" fmla="*/ 715 h 888"/>
                    <a:gd name="T86" fmla="*/ 662 w 694"/>
                    <a:gd name="T87" fmla="*/ 785 h 888"/>
                    <a:gd name="T88" fmla="*/ 690 w 694"/>
                    <a:gd name="T89" fmla="*/ 841 h 888"/>
                    <a:gd name="T90" fmla="*/ 693 w 694"/>
                    <a:gd name="T91" fmla="*/ 872 h 888"/>
                    <a:gd name="T92" fmla="*/ 674 w 694"/>
                    <a:gd name="T93" fmla="*/ 885 h 888"/>
                    <a:gd name="T94" fmla="*/ 644 w 694"/>
                    <a:gd name="T95" fmla="*/ 888 h 8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694" h="888">
                      <a:moveTo>
                        <a:pt x="626" y="888"/>
                      </a:moveTo>
                      <a:lnTo>
                        <a:pt x="625" y="888"/>
                      </a:lnTo>
                      <a:lnTo>
                        <a:pt x="621" y="888"/>
                      </a:lnTo>
                      <a:lnTo>
                        <a:pt x="612" y="888"/>
                      </a:lnTo>
                      <a:lnTo>
                        <a:pt x="602" y="888"/>
                      </a:lnTo>
                      <a:lnTo>
                        <a:pt x="589" y="888"/>
                      </a:lnTo>
                      <a:lnTo>
                        <a:pt x="573" y="888"/>
                      </a:lnTo>
                      <a:lnTo>
                        <a:pt x="556" y="886"/>
                      </a:lnTo>
                      <a:lnTo>
                        <a:pt x="537" y="884"/>
                      </a:lnTo>
                      <a:lnTo>
                        <a:pt x="516" y="882"/>
                      </a:lnTo>
                      <a:lnTo>
                        <a:pt x="494" y="878"/>
                      </a:lnTo>
                      <a:lnTo>
                        <a:pt x="469" y="873"/>
                      </a:lnTo>
                      <a:lnTo>
                        <a:pt x="444" y="867"/>
                      </a:lnTo>
                      <a:lnTo>
                        <a:pt x="418" y="860"/>
                      </a:lnTo>
                      <a:lnTo>
                        <a:pt x="390" y="851"/>
                      </a:lnTo>
                      <a:lnTo>
                        <a:pt x="362" y="841"/>
                      </a:lnTo>
                      <a:lnTo>
                        <a:pt x="334" y="829"/>
                      </a:lnTo>
                      <a:lnTo>
                        <a:pt x="307" y="816"/>
                      </a:lnTo>
                      <a:lnTo>
                        <a:pt x="279" y="802"/>
                      </a:lnTo>
                      <a:lnTo>
                        <a:pt x="253" y="788"/>
                      </a:lnTo>
                      <a:lnTo>
                        <a:pt x="227" y="773"/>
                      </a:lnTo>
                      <a:lnTo>
                        <a:pt x="204" y="757"/>
                      </a:lnTo>
                      <a:lnTo>
                        <a:pt x="181" y="740"/>
                      </a:lnTo>
                      <a:lnTo>
                        <a:pt x="160" y="722"/>
                      </a:lnTo>
                      <a:lnTo>
                        <a:pt x="141" y="705"/>
                      </a:lnTo>
                      <a:lnTo>
                        <a:pt x="122" y="687"/>
                      </a:lnTo>
                      <a:lnTo>
                        <a:pt x="106" y="668"/>
                      </a:lnTo>
                      <a:lnTo>
                        <a:pt x="92" y="649"/>
                      </a:lnTo>
                      <a:lnTo>
                        <a:pt x="80" y="629"/>
                      </a:lnTo>
                      <a:lnTo>
                        <a:pt x="70" y="609"/>
                      </a:lnTo>
                      <a:lnTo>
                        <a:pt x="62" y="588"/>
                      </a:lnTo>
                      <a:lnTo>
                        <a:pt x="57" y="567"/>
                      </a:lnTo>
                      <a:lnTo>
                        <a:pt x="53" y="545"/>
                      </a:lnTo>
                      <a:lnTo>
                        <a:pt x="48" y="501"/>
                      </a:lnTo>
                      <a:lnTo>
                        <a:pt x="43" y="458"/>
                      </a:lnTo>
                      <a:lnTo>
                        <a:pt x="36" y="415"/>
                      </a:lnTo>
                      <a:lnTo>
                        <a:pt x="30" y="373"/>
                      </a:lnTo>
                      <a:lnTo>
                        <a:pt x="22" y="329"/>
                      </a:lnTo>
                      <a:lnTo>
                        <a:pt x="15" y="286"/>
                      </a:lnTo>
                      <a:lnTo>
                        <a:pt x="9" y="242"/>
                      </a:lnTo>
                      <a:lnTo>
                        <a:pt x="2" y="197"/>
                      </a:lnTo>
                      <a:lnTo>
                        <a:pt x="0" y="175"/>
                      </a:lnTo>
                      <a:lnTo>
                        <a:pt x="1" y="154"/>
                      </a:lnTo>
                      <a:lnTo>
                        <a:pt x="5" y="134"/>
                      </a:lnTo>
                      <a:lnTo>
                        <a:pt x="10" y="115"/>
                      </a:lnTo>
                      <a:lnTo>
                        <a:pt x="20" y="99"/>
                      </a:lnTo>
                      <a:lnTo>
                        <a:pt x="30" y="83"/>
                      </a:lnTo>
                      <a:lnTo>
                        <a:pt x="44" y="69"/>
                      </a:lnTo>
                      <a:lnTo>
                        <a:pt x="60" y="57"/>
                      </a:lnTo>
                      <a:lnTo>
                        <a:pt x="77" y="45"/>
                      </a:lnTo>
                      <a:lnTo>
                        <a:pt x="98" y="35"/>
                      </a:lnTo>
                      <a:lnTo>
                        <a:pt x="120" y="26"/>
                      </a:lnTo>
                      <a:lnTo>
                        <a:pt x="144" y="19"/>
                      </a:lnTo>
                      <a:lnTo>
                        <a:pt x="171" y="13"/>
                      </a:lnTo>
                      <a:lnTo>
                        <a:pt x="198" y="8"/>
                      </a:lnTo>
                      <a:lnTo>
                        <a:pt x="228" y="4"/>
                      </a:lnTo>
                      <a:lnTo>
                        <a:pt x="261" y="2"/>
                      </a:lnTo>
                      <a:lnTo>
                        <a:pt x="291" y="1"/>
                      </a:lnTo>
                      <a:lnTo>
                        <a:pt x="317" y="0"/>
                      </a:lnTo>
                      <a:lnTo>
                        <a:pt x="339" y="1"/>
                      </a:lnTo>
                      <a:lnTo>
                        <a:pt x="358" y="2"/>
                      </a:lnTo>
                      <a:lnTo>
                        <a:pt x="374" y="5"/>
                      </a:lnTo>
                      <a:lnTo>
                        <a:pt x="386" y="9"/>
                      </a:lnTo>
                      <a:lnTo>
                        <a:pt x="397" y="14"/>
                      </a:lnTo>
                      <a:lnTo>
                        <a:pt x="406" y="21"/>
                      </a:lnTo>
                      <a:lnTo>
                        <a:pt x="414" y="29"/>
                      </a:lnTo>
                      <a:lnTo>
                        <a:pt x="421" y="38"/>
                      </a:lnTo>
                      <a:lnTo>
                        <a:pt x="427" y="49"/>
                      </a:lnTo>
                      <a:lnTo>
                        <a:pt x="433" y="61"/>
                      </a:lnTo>
                      <a:lnTo>
                        <a:pt x="439" y="75"/>
                      </a:lnTo>
                      <a:lnTo>
                        <a:pt x="446" y="91"/>
                      </a:lnTo>
                      <a:lnTo>
                        <a:pt x="454" y="108"/>
                      </a:lnTo>
                      <a:lnTo>
                        <a:pt x="464" y="127"/>
                      </a:lnTo>
                      <a:lnTo>
                        <a:pt x="488" y="167"/>
                      </a:lnTo>
                      <a:lnTo>
                        <a:pt x="514" y="204"/>
                      </a:lnTo>
                      <a:lnTo>
                        <a:pt x="543" y="240"/>
                      </a:lnTo>
                      <a:lnTo>
                        <a:pt x="572" y="277"/>
                      </a:lnTo>
                      <a:lnTo>
                        <a:pt x="597" y="317"/>
                      </a:lnTo>
                      <a:lnTo>
                        <a:pt x="618" y="363"/>
                      </a:lnTo>
                      <a:lnTo>
                        <a:pt x="633" y="413"/>
                      </a:lnTo>
                      <a:lnTo>
                        <a:pt x="638" y="471"/>
                      </a:lnTo>
                      <a:lnTo>
                        <a:pt x="638" y="530"/>
                      </a:lnTo>
                      <a:lnTo>
                        <a:pt x="638" y="584"/>
                      </a:lnTo>
                      <a:lnTo>
                        <a:pt x="638" y="633"/>
                      </a:lnTo>
                      <a:lnTo>
                        <a:pt x="640" y="676"/>
                      </a:lnTo>
                      <a:lnTo>
                        <a:pt x="645" y="715"/>
                      </a:lnTo>
                      <a:lnTo>
                        <a:pt x="652" y="752"/>
                      </a:lnTo>
                      <a:lnTo>
                        <a:pt x="662" y="785"/>
                      </a:lnTo>
                      <a:lnTo>
                        <a:pt x="677" y="815"/>
                      </a:lnTo>
                      <a:lnTo>
                        <a:pt x="690" y="841"/>
                      </a:lnTo>
                      <a:lnTo>
                        <a:pt x="694" y="859"/>
                      </a:lnTo>
                      <a:lnTo>
                        <a:pt x="693" y="872"/>
                      </a:lnTo>
                      <a:lnTo>
                        <a:pt x="685" y="881"/>
                      </a:lnTo>
                      <a:lnTo>
                        <a:pt x="674" y="885"/>
                      </a:lnTo>
                      <a:lnTo>
                        <a:pt x="660" y="888"/>
                      </a:lnTo>
                      <a:lnTo>
                        <a:pt x="644" y="888"/>
                      </a:lnTo>
                      <a:lnTo>
                        <a:pt x="626" y="88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41" name="Freeform 25"/>
                <p:cNvSpPr>
                  <a:spLocks/>
                </p:cNvSpPr>
                <p:nvPr/>
              </p:nvSpPr>
              <p:spPr bwMode="auto">
                <a:xfrm>
                  <a:off x="4685" y="1408"/>
                  <a:ext cx="167" cy="216"/>
                </a:xfrm>
                <a:custGeom>
                  <a:avLst/>
                  <a:gdLst>
                    <a:gd name="T0" fmla="*/ 603 w 670"/>
                    <a:gd name="T1" fmla="*/ 859 h 860"/>
                    <a:gd name="T2" fmla="*/ 590 w 670"/>
                    <a:gd name="T3" fmla="*/ 859 h 860"/>
                    <a:gd name="T4" fmla="*/ 568 w 670"/>
                    <a:gd name="T5" fmla="*/ 859 h 860"/>
                    <a:gd name="T6" fmla="*/ 536 w 670"/>
                    <a:gd name="T7" fmla="*/ 857 h 860"/>
                    <a:gd name="T8" fmla="*/ 497 w 670"/>
                    <a:gd name="T9" fmla="*/ 853 h 860"/>
                    <a:gd name="T10" fmla="*/ 452 w 670"/>
                    <a:gd name="T11" fmla="*/ 845 h 860"/>
                    <a:gd name="T12" fmla="*/ 402 w 670"/>
                    <a:gd name="T13" fmla="*/ 832 h 860"/>
                    <a:gd name="T14" fmla="*/ 349 w 670"/>
                    <a:gd name="T15" fmla="*/ 814 h 860"/>
                    <a:gd name="T16" fmla="*/ 295 w 670"/>
                    <a:gd name="T17" fmla="*/ 789 h 860"/>
                    <a:gd name="T18" fmla="*/ 243 w 670"/>
                    <a:gd name="T19" fmla="*/ 762 h 860"/>
                    <a:gd name="T20" fmla="*/ 196 w 670"/>
                    <a:gd name="T21" fmla="*/ 732 h 860"/>
                    <a:gd name="T22" fmla="*/ 153 w 670"/>
                    <a:gd name="T23" fmla="*/ 699 h 860"/>
                    <a:gd name="T24" fmla="*/ 117 w 670"/>
                    <a:gd name="T25" fmla="*/ 665 h 860"/>
                    <a:gd name="T26" fmla="*/ 89 w 670"/>
                    <a:gd name="T27" fmla="*/ 628 h 860"/>
                    <a:gd name="T28" fmla="*/ 67 w 670"/>
                    <a:gd name="T29" fmla="*/ 589 h 860"/>
                    <a:gd name="T30" fmla="*/ 53 w 670"/>
                    <a:gd name="T31" fmla="*/ 549 h 860"/>
                    <a:gd name="T32" fmla="*/ 45 w 670"/>
                    <a:gd name="T33" fmla="*/ 485 h 860"/>
                    <a:gd name="T34" fmla="*/ 33 w 670"/>
                    <a:gd name="T35" fmla="*/ 402 h 860"/>
                    <a:gd name="T36" fmla="*/ 20 w 670"/>
                    <a:gd name="T37" fmla="*/ 319 h 860"/>
                    <a:gd name="T38" fmla="*/ 7 w 670"/>
                    <a:gd name="T39" fmla="*/ 235 h 860"/>
                    <a:gd name="T40" fmla="*/ 0 w 670"/>
                    <a:gd name="T41" fmla="*/ 170 h 860"/>
                    <a:gd name="T42" fmla="*/ 3 w 670"/>
                    <a:gd name="T43" fmla="*/ 131 h 860"/>
                    <a:gd name="T44" fmla="*/ 18 w 670"/>
                    <a:gd name="T45" fmla="*/ 96 h 860"/>
                    <a:gd name="T46" fmla="*/ 41 w 670"/>
                    <a:gd name="T47" fmla="*/ 68 h 860"/>
                    <a:gd name="T48" fmla="*/ 74 w 670"/>
                    <a:gd name="T49" fmla="*/ 45 h 860"/>
                    <a:gd name="T50" fmla="*/ 115 w 670"/>
                    <a:gd name="T51" fmla="*/ 26 h 860"/>
                    <a:gd name="T52" fmla="*/ 163 w 670"/>
                    <a:gd name="T53" fmla="*/ 13 h 860"/>
                    <a:gd name="T54" fmla="*/ 220 w 670"/>
                    <a:gd name="T55" fmla="*/ 4 h 860"/>
                    <a:gd name="T56" fmla="*/ 280 w 670"/>
                    <a:gd name="T57" fmla="*/ 1 h 860"/>
                    <a:gd name="T58" fmla="*/ 327 w 670"/>
                    <a:gd name="T59" fmla="*/ 1 h 860"/>
                    <a:gd name="T60" fmla="*/ 360 w 670"/>
                    <a:gd name="T61" fmla="*/ 6 h 860"/>
                    <a:gd name="T62" fmla="*/ 383 w 670"/>
                    <a:gd name="T63" fmla="*/ 15 h 860"/>
                    <a:gd name="T64" fmla="*/ 399 w 670"/>
                    <a:gd name="T65" fmla="*/ 29 h 860"/>
                    <a:gd name="T66" fmla="*/ 410 w 670"/>
                    <a:gd name="T67" fmla="*/ 48 h 860"/>
                    <a:gd name="T68" fmla="*/ 422 w 670"/>
                    <a:gd name="T69" fmla="*/ 74 h 860"/>
                    <a:gd name="T70" fmla="*/ 437 w 670"/>
                    <a:gd name="T71" fmla="*/ 106 h 860"/>
                    <a:gd name="T72" fmla="*/ 469 w 670"/>
                    <a:gd name="T73" fmla="*/ 162 h 860"/>
                    <a:gd name="T74" fmla="*/ 524 w 670"/>
                    <a:gd name="T75" fmla="*/ 233 h 860"/>
                    <a:gd name="T76" fmla="*/ 576 w 670"/>
                    <a:gd name="T77" fmla="*/ 308 h 860"/>
                    <a:gd name="T78" fmla="*/ 611 w 670"/>
                    <a:gd name="T79" fmla="*/ 400 h 860"/>
                    <a:gd name="T80" fmla="*/ 616 w 670"/>
                    <a:gd name="T81" fmla="*/ 513 h 860"/>
                    <a:gd name="T82" fmla="*/ 616 w 670"/>
                    <a:gd name="T83" fmla="*/ 612 h 860"/>
                    <a:gd name="T84" fmla="*/ 623 w 670"/>
                    <a:gd name="T85" fmla="*/ 692 h 860"/>
                    <a:gd name="T86" fmla="*/ 640 w 670"/>
                    <a:gd name="T87" fmla="*/ 759 h 860"/>
                    <a:gd name="T88" fmla="*/ 665 w 670"/>
                    <a:gd name="T89" fmla="*/ 813 h 860"/>
                    <a:gd name="T90" fmla="*/ 669 w 670"/>
                    <a:gd name="T91" fmla="*/ 844 h 860"/>
                    <a:gd name="T92" fmla="*/ 650 w 670"/>
                    <a:gd name="T93" fmla="*/ 857 h 860"/>
                    <a:gd name="T94" fmla="*/ 620 w 670"/>
                    <a:gd name="T95" fmla="*/ 859 h 8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670" h="860">
                      <a:moveTo>
                        <a:pt x="604" y="859"/>
                      </a:moveTo>
                      <a:lnTo>
                        <a:pt x="603" y="859"/>
                      </a:lnTo>
                      <a:lnTo>
                        <a:pt x="598" y="859"/>
                      </a:lnTo>
                      <a:lnTo>
                        <a:pt x="590" y="859"/>
                      </a:lnTo>
                      <a:lnTo>
                        <a:pt x="581" y="860"/>
                      </a:lnTo>
                      <a:lnTo>
                        <a:pt x="568" y="859"/>
                      </a:lnTo>
                      <a:lnTo>
                        <a:pt x="553" y="859"/>
                      </a:lnTo>
                      <a:lnTo>
                        <a:pt x="536" y="857"/>
                      </a:lnTo>
                      <a:lnTo>
                        <a:pt x="518" y="856"/>
                      </a:lnTo>
                      <a:lnTo>
                        <a:pt x="497" y="853"/>
                      </a:lnTo>
                      <a:lnTo>
                        <a:pt x="475" y="849"/>
                      </a:lnTo>
                      <a:lnTo>
                        <a:pt x="452" y="845"/>
                      </a:lnTo>
                      <a:lnTo>
                        <a:pt x="428" y="839"/>
                      </a:lnTo>
                      <a:lnTo>
                        <a:pt x="402" y="832"/>
                      </a:lnTo>
                      <a:lnTo>
                        <a:pt x="376" y="824"/>
                      </a:lnTo>
                      <a:lnTo>
                        <a:pt x="349" y="814"/>
                      </a:lnTo>
                      <a:lnTo>
                        <a:pt x="321" y="802"/>
                      </a:lnTo>
                      <a:lnTo>
                        <a:pt x="295" y="789"/>
                      </a:lnTo>
                      <a:lnTo>
                        <a:pt x="268" y="776"/>
                      </a:lnTo>
                      <a:lnTo>
                        <a:pt x="243" y="762"/>
                      </a:lnTo>
                      <a:lnTo>
                        <a:pt x="219" y="747"/>
                      </a:lnTo>
                      <a:lnTo>
                        <a:pt x="196" y="732"/>
                      </a:lnTo>
                      <a:lnTo>
                        <a:pt x="174" y="715"/>
                      </a:lnTo>
                      <a:lnTo>
                        <a:pt x="153" y="699"/>
                      </a:lnTo>
                      <a:lnTo>
                        <a:pt x="135" y="682"/>
                      </a:lnTo>
                      <a:lnTo>
                        <a:pt x="117" y="665"/>
                      </a:lnTo>
                      <a:lnTo>
                        <a:pt x="102" y="647"/>
                      </a:lnTo>
                      <a:lnTo>
                        <a:pt x="89" y="628"/>
                      </a:lnTo>
                      <a:lnTo>
                        <a:pt x="76" y="609"/>
                      </a:lnTo>
                      <a:lnTo>
                        <a:pt x="67" y="589"/>
                      </a:lnTo>
                      <a:lnTo>
                        <a:pt x="59" y="569"/>
                      </a:lnTo>
                      <a:lnTo>
                        <a:pt x="53" y="549"/>
                      </a:lnTo>
                      <a:lnTo>
                        <a:pt x="49" y="528"/>
                      </a:lnTo>
                      <a:lnTo>
                        <a:pt x="45" y="485"/>
                      </a:lnTo>
                      <a:lnTo>
                        <a:pt x="40" y="444"/>
                      </a:lnTo>
                      <a:lnTo>
                        <a:pt x="33" y="402"/>
                      </a:lnTo>
                      <a:lnTo>
                        <a:pt x="27" y="361"/>
                      </a:lnTo>
                      <a:lnTo>
                        <a:pt x="20" y="319"/>
                      </a:lnTo>
                      <a:lnTo>
                        <a:pt x="14" y="277"/>
                      </a:lnTo>
                      <a:lnTo>
                        <a:pt x="7" y="235"/>
                      </a:lnTo>
                      <a:lnTo>
                        <a:pt x="1" y="191"/>
                      </a:lnTo>
                      <a:lnTo>
                        <a:pt x="0" y="170"/>
                      </a:lnTo>
                      <a:lnTo>
                        <a:pt x="0" y="149"/>
                      </a:lnTo>
                      <a:lnTo>
                        <a:pt x="3" y="131"/>
                      </a:lnTo>
                      <a:lnTo>
                        <a:pt x="9" y="112"/>
                      </a:lnTo>
                      <a:lnTo>
                        <a:pt x="18" y="96"/>
                      </a:lnTo>
                      <a:lnTo>
                        <a:pt x="29" y="81"/>
                      </a:lnTo>
                      <a:lnTo>
                        <a:pt x="41" y="68"/>
                      </a:lnTo>
                      <a:lnTo>
                        <a:pt x="56" y="55"/>
                      </a:lnTo>
                      <a:lnTo>
                        <a:pt x="74" y="45"/>
                      </a:lnTo>
                      <a:lnTo>
                        <a:pt x="93" y="35"/>
                      </a:lnTo>
                      <a:lnTo>
                        <a:pt x="115" y="26"/>
                      </a:lnTo>
                      <a:lnTo>
                        <a:pt x="138" y="19"/>
                      </a:lnTo>
                      <a:lnTo>
                        <a:pt x="163" y="13"/>
                      </a:lnTo>
                      <a:lnTo>
                        <a:pt x="191" y="8"/>
                      </a:lnTo>
                      <a:lnTo>
                        <a:pt x="220" y="4"/>
                      </a:lnTo>
                      <a:lnTo>
                        <a:pt x="251" y="2"/>
                      </a:lnTo>
                      <a:lnTo>
                        <a:pt x="280" y="1"/>
                      </a:lnTo>
                      <a:lnTo>
                        <a:pt x="305" y="0"/>
                      </a:lnTo>
                      <a:lnTo>
                        <a:pt x="327" y="1"/>
                      </a:lnTo>
                      <a:lnTo>
                        <a:pt x="345" y="3"/>
                      </a:lnTo>
                      <a:lnTo>
                        <a:pt x="360" y="6"/>
                      </a:lnTo>
                      <a:lnTo>
                        <a:pt x="372" y="9"/>
                      </a:lnTo>
                      <a:lnTo>
                        <a:pt x="383" y="15"/>
                      </a:lnTo>
                      <a:lnTo>
                        <a:pt x="392" y="21"/>
                      </a:lnTo>
                      <a:lnTo>
                        <a:pt x="399" y="29"/>
                      </a:lnTo>
                      <a:lnTo>
                        <a:pt x="405" y="38"/>
                      </a:lnTo>
                      <a:lnTo>
                        <a:pt x="410" y="48"/>
                      </a:lnTo>
                      <a:lnTo>
                        <a:pt x="416" y="60"/>
                      </a:lnTo>
                      <a:lnTo>
                        <a:pt x="422" y="74"/>
                      </a:lnTo>
                      <a:lnTo>
                        <a:pt x="429" y="89"/>
                      </a:lnTo>
                      <a:lnTo>
                        <a:pt x="437" y="106"/>
                      </a:lnTo>
                      <a:lnTo>
                        <a:pt x="446" y="124"/>
                      </a:lnTo>
                      <a:lnTo>
                        <a:pt x="469" y="162"/>
                      </a:lnTo>
                      <a:lnTo>
                        <a:pt x="496" y="198"/>
                      </a:lnTo>
                      <a:lnTo>
                        <a:pt x="524" y="233"/>
                      </a:lnTo>
                      <a:lnTo>
                        <a:pt x="552" y="269"/>
                      </a:lnTo>
                      <a:lnTo>
                        <a:pt x="576" y="308"/>
                      </a:lnTo>
                      <a:lnTo>
                        <a:pt x="597" y="352"/>
                      </a:lnTo>
                      <a:lnTo>
                        <a:pt x="611" y="400"/>
                      </a:lnTo>
                      <a:lnTo>
                        <a:pt x="616" y="456"/>
                      </a:lnTo>
                      <a:lnTo>
                        <a:pt x="616" y="513"/>
                      </a:lnTo>
                      <a:lnTo>
                        <a:pt x="616" y="566"/>
                      </a:lnTo>
                      <a:lnTo>
                        <a:pt x="616" y="612"/>
                      </a:lnTo>
                      <a:lnTo>
                        <a:pt x="618" y="654"/>
                      </a:lnTo>
                      <a:lnTo>
                        <a:pt x="623" y="692"/>
                      </a:lnTo>
                      <a:lnTo>
                        <a:pt x="629" y="727"/>
                      </a:lnTo>
                      <a:lnTo>
                        <a:pt x="640" y="759"/>
                      </a:lnTo>
                      <a:lnTo>
                        <a:pt x="654" y="788"/>
                      </a:lnTo>
                      <a:lnTo>
                        <a:pt x="665" y="813"/>
                      </a:lnTo>
                      <a:lnTo>
                        <a:pt x="670" y="831"/>
                      </a:lnTo>
                      <a:lnTo>
                        <a:pt x="669" y="844"/>
                      </a:lnTo>
                      <a:lnTo>
                        <a:pt x="662" y="852"/>
                      </a:lnTo>
                      <a:lnTo>
                        <a:pt x="650" y="857"/>
                      </a:lnTo>
                      <a:lnTo>
                        <a:pt x="636" y="859"/>
                      </a:lnTo>
                      <a:lnTo>
                        <a:pt x="620" y="859"/>
                      </a:lnTo>
                      <a:lnTo>
                        <a:pt x="604" y="85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42" name="Freeform 26"/>
                <p:cNvSpPr>
                  <a:spLocks/>
                </p:cNvSpPr>
                <p:nvPr/>
              </p:nvSpPr>
              <p:spPr bwMode="auto">
                <a:xfrm>
                  <a:off x="4687" y="1412"/>
                  <a:ext cx="162" cy="208"/>
                </a:xfrm>
                <a:custGeom>
                  <a:avLst/>
                  <a:gdLst>
                    <a:gd name="T0" fmla="*/ 584 w 648"/>
                    <a:gd name="T1" fmla="*/ 829 h 829"/>
                    <a:gd name="T2" fmla="*/ 572 w 648"/>
                    <a:gd name="T3" fmla="*/ 829 h 829"/>
                    <a:gd name="T4" fmla="*/ 550 w 648"/>
                    <a:gd name="T5" fmla="*/ 829 h 829"/>
                    <a:gd name="T6" fmla="*/ 519 w 648"/>
                    <a:gd name="T7" fmla="*/ 827 h 829"/>
                    <a:gd name="T8" fmla="*/ 481 w 648"/>
                    <a:gd name="T9" fmla="*/ 823 h 829"/>
                    <a:gd name="T10" fmla="*/ 437 w 648"/>
                    <a:gd name="T11" fmla="*/ 815 h 829"/>
                    <a:gd name="T12" fmla="*/ 390 w 648"/>
                    <a:gd name="T13" fmla="*/ 803 h 829"/>
                    <a:gd name="T14" fmla="*/ 338 w 648"/>
                    <a:gd name="T15" fmla="*/ 786 h 829"/>
                    <a:gd name="T16" fmla="*/ 285 w 648"/>
                    <a:gd name="T17" fmla="*/ 763 h 829"/>
                    <a:gd name="T18" fmla="*/ 235 w 648"/>
                    <a:gd name="T19" fmla="*/ 736 h 829"/>
                    <a:gd name="T20" fmla="*/ 190 w 648"/>
                    <a:gd name="T21" fmla="*/ 706 h 829"/>
                    <a:gd name="T22" fmla="*/ 149 w 648"/>
                    <a:gd name="T23" fmla="*/ 675 h 829"/>
                    <a:gd name="T24" fmla="*/ 114 w 648"/>
                    <a:gd name="T25" fmla="*/ 642 h 829"/>
                    <a:gd name="T26" fmla="*/ 87 w 648"/>
                    <a:gd name="T27" fmla="*/ 607 h 829"/>
                    <a:gd name="T28" fmla="*/ 66 w 648"/>
                    <a:gd name="T29" fmla="*/ 569 h 829"/>
                    <a:gd name="T30" fmla="*/ 53 w 648"/>
                    <a:gd name="T31" fmla="*/ 530 h 829"/>
                    <a:gd name="T32" fmla="*/ 45 w 648"/>
                    <a:gd name="T33" fmla="*/ 468 h 829"/>
                    <a:gd name="T34" fmla="*/ 35 w 648"/>
                    <a:gd name="T35" fmla="*/ 388 h 829"/>
                    <a:gd name="T36" fmla="*/ 21 w 648"/>
                    <a:gd name="T37" fmla="*/ 308 h 829"/>
                    <a:gd name="T38" fmla="*/ 8 w 648"/>
                    <a:gd name="T39" fmla="*/ 226 h 829"/>
                    <a:gd name="T40" fmla="*/ 0 w 648"/>
                    <a:gd name="T41" fmla="*/ 163 h 829"/>
                    <a:gd name="T42" fmla="*/ 5 w 648"/>
                    <a:gd name="T43" fmla="*/ 126 h 829"/>
                    <a:gd name="T44" fmla="*/ 19 w 648"/>
                    <a:gd name="T45" fmla="*/ 92 h 829"/>
                    <a:gd name="T46" fmla="*/ 42 w 648"/>
                    <a:gd name="T47" fmla="*/ 65 h 829"/>
                    <a:gd name="T48" fmla="*/ 73 w 648"/>
                    <a:gd name="T49" fmla="*/ 43 h 829"/>
                    <a:gd name="T50" fmla="*/ 112 w 648"/>
                    <a:gd name="T51" fmla="*/ 25 h 829"/>
                    <a:gd name="T52" fmla="*/ 159 w 648"/>
                    <a:gd name="T53" fmla="*/ 12 h 829"/>
                    <a:gd name="T54" fmla="*/ 213 w 648"/>
                    <a:gd name="T55" fmla="*/ 4 h 829"/>
                    <a:gd name="T56" fmla="*/ 272 w 648"/>
                    <a:gd name="T57" fmla="*/ 1 h 829"/>
                    <a:gd name="T58" fmla="*/ 317 w 648"/>
                    <a:gd name="T59" fmla="*/ 1 h 829"/>
                    <a:gd name="T60" fmla="*/ 348 w 648"/>
                    <a:gd name="T61" fmla="*/ 5 h 829"/>
                    <a:gd name="T62" fmla="*/ 371 w 648"/>
                    <a:gd name="T63" fmla="*/ 14 h 829"/>
                    <a:gd name="T64" fmla="*/ 386 w 648"/>
                    <a:gd name="T65" fmla="*/ 27 h 829"/>
                    <a:gd name="T66" fmla="*/ 398 w 648"/>
                    <a:gd name="T67" fmla="*/ 46 h 829"/>
                    <a:gd name="T68" fmla="*/ 410 w 648"/>
                    <a:gd name="T69" fmla="*/ 71 h 829"/>
                    <a:gd name="T70" fmla="*/ 423 w 648"/>
                    <a:gd name="T71" fmla="*/ 101 h 829"/>
                    <a:gd name="T72" fmla="*/ 455 w 648"/>
                    <a:gd name="T73" fmla="*/ 156 h 829"/>
                    <a:gd name="T74" fmla="*/ 508 w 648"/>
                    <a:gd name="T75" fmla="*/ 224 h 829"/>
                    <a:gd name="T76" fmla="*/ 558 w 648"/>
                    <a:gd name="T77" fmla="*/ 297 h 829"/>
                    <a:gd name="T78" fmla="*/ 591 w 648"/>
                    <a:gd name="T79" fmla="*/ 386 h 829"/>
                    <a:gd name="T80" fmla="*/ 595 w 648"/>
                    <a:gd name="T81" fmla="*/ 495 h 829"/>
                    <a:gd name="T82" fmla="*/ 596 w 648"/>
                    <a:gd name="T83" fmla="*/ 591 h 829"/>
                    <a:gd name="T84" fmla="*/ 602 w 648"/>
                    <a:gd name="T85" fmla="*/ 668 h 829"/>
                    <a:gd name="T86" fmla="*/ 618 w 648"/>
                    <a:gd name="T87" fmla="*/ 733 h 829"/>
                    <a:gd name="T88" fmla="*/ 644 w 648"/>
                    <a:gd name="T89" fmla="*/ 785 h 829"/>
                    <a:gd name="T90" fmla="*/ 647 w 648"/>
                    <a:gd name="T91" fmla="*/ 815 h 829"/>
                    <a:gd name="T92" fmla="*/ 630 w 648"/>
                    <a:gd name="T93" fmla="*/ 827 h 829"/>
                    <a:gd name="T94" fmla="*/ 601 w 648"/>
                    <a:gd name="T95" fmla="*/ 829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648" h="829">
                      <a:moveTo>
                        <a:pt x="585" y="829"/>
                      </a:moveTo>
                      <a:lnTo>
                        <a:pt x="584" y="829"/>
                      </a:lnTo>
                      <a:lnTo>
                        <a:pt x="579" y="829"/>
                      </a:lnTo>
                      <a:lnTo>
                        <a:pt x="572" y="829"/>
                      </a:lnTo>
                      <a:lnTo>
                        <a:pt x="562" y="829"/>
                      </a:lnTo>
                      <a:lnTo>
                        <a:pt x="550" y="829"/>
                      </a:lnTo>
                      <a:lnTo>
                        <a:pt x="535" y="829"/>
                      </a:lnTo>
                      <a:lnTo>
                        <a:pt x="519" y="827"/>
                      </a:lnTo>
                      <a:lnTo>
                        <a:pt x="502" y="826"/>
                      </a:lnTo>
                      <a:lnTo>
                        <a:pt x="481" y="823"/>
                      </a:lnTo>
                      <a:lnTo>
                        <a:pt x="460" y="820"/>
                      </a:lnTo>
                      <a:lnTo>
                        <a:pt x="437" y="815"/>
                      </a:lnTo>
                      <a:lnTo>
                        <a:pt x="414" y="810"/>
                      </a:lnTo>
                      <a:lnTo>
                        <a:pt x="390" y="803"/>
                      </a:lnTo>
                      <a:lnTo>
                        <a:pt x="363" y="795"/>
                      </a:lnTo>
                      <a:lnTo>
                        <a:pt x="338" y="786"/>
                      </a:lnTo>
                      <a:lnTo>
                        <a:pt x="311" y="775"/>
                      </a:lnTo>
                      <a:lnTo>
                        <a:pt x="285" y="763"/>
                      </a:lnTo>
                      <a:lnTo>
                        <a:pt x="260" y="750"/>
                      </a:lnTo>
                      <a:lnTo>
                        <a:pt x="235" y="736"/>
                      </a:lnTo>
                      <a:lnTo>
                        <a:pt x="212" y="722"/>
                      </a:lnTo>
                      <a:lnTo>
                        <a:pt x="190" y="706"/>
                      </a:lnTo>
                      <a:lnTo>
                        <a:pt x="168" y="691"/>
                      </a:lnTo>
                      <a:lnTo>
                        <a:pt x="149" y="675"/>
                      </a:lnTo>
                      <a:lnTo>
                        <a:pt x="132" y="659"/>
                      </a:lnTo>
                      <a:lnTo>
                        <a:pt x="114" y="642"/>
                      </a:lnTo>
                      <a:lnTo>
                        <a:pt x="99" y="625"/>
                      </a:lnTo>
                      <a:lnTo>
                        <a:pt x="87" y="607"/>
                      </a:lnTo>
                      <a:lnTo>
                        <a:pt x="75" y="588"/>
                      </a:lnTo>
                      <a:lnTo>
                        <a:pt x="66" y="569"/>
                      </a:lnTo>
                      <a:lnTo>
                        <a:pt x="58" y="550"/>
                      </a:lnTo>
                      <a:lnTo>
                        <a:pt x="53" y="530"/>
                      </a:lnTo>
                      <a:lnTo>
                        <a:pt x="50" y="509"/>
                      </a:lnTo>
                      <a:lnTo>
                        <a:pt x="45" y="468"/>
                      </a:lnTo>
                      <a:lnTo>
                        <a:pt x="40" y="428"/>
                      </a:lnTo>
                      <a:lnTo>
                        <a:pt x="35" y="388"/>
                      </a:lnTo>
                      <a:lnTo>
                        <a:pt x="28" y="348"/>
                      </a:lnTo>
                      <a:lnTo>
                        <a:pt x="21" y="308"/>
                      </a:lnTo>
                      <a:lnTo>
                        <a:pt x="15" y="267"/>
                      </a:lnTo>
                      <a:lnTo>
                        <a:pt x="8" y="226"/>
                      </a:lnTo>
                      <a:lnTo>
                        <a:pt x="2" y="184"/>
                      </a:lnTo>
                      <a:lnTo>
                        <a:pt x="0" y="163"/>
                      </a:lnTo>
                      <a:lnTo>
                        <a:pt x="1" y="144"/>
                      </a:lnTo>
                      <a:lnTo>
                        <a:pt x="5" y="126"/>
                      </a:lnTo>
                      <a:lnTo>
                        <a:pt x="10" y="108"/>
                      </a:lnTo>
                      <a:lnTo>
                        <a:pt x="19" y="92"/>
                      </a:lnTo>
                      <a:lnTo>
                        <a:pt x="29" y="78"/>
                      </a:lnTo>
                      <a:lnTo>
                        <a:pt x="42" y="65"/>
                      </a:lnTo>
                      <a:lnTo>
                        <a:pt x="55" y="53"/>
                      </a:lnTo>
                      <a:lnTo>
                        <a:pt x="73" y="43"/>
                      </a:lnTo>
                      <a:lnTo>
                        <a:pt x="91" y="33"/>
                      </a:lnTo>
                      <a:lnTo>
                        <a:pt x="112" y="25"/>
                      </a:lnTo>
                      <a:lnTo>
                        <a:pt x="135" y="18"/>
                      </a:lnTo>
                      <a:lnTo>
                        <a:pt x="159" y="12"/>
                      </a:lnTo>
                      <a:lnTo>
                        <a:pt x="186" y="8"/>
                      </a:lnTo>
                      <a:lnTo>
                        <a:pt x="213" y="4"/>
                      </a:lnTo>
                      <a:lnTo>
                        <a:pt x="243" y="2"/>
                      </a:lnTo>
                      <a:lnTo>
                        <a:pt x="272" y="1"/>
                      </a:lnTo>
                      <a:lnTo>
                        <a:pt x="297" y="0"/>
                      </a:lnTo>
                      <a:lnTo>
                        <a:pt x="317" y="1"/>
                      </a:lnTo>
                      <a:lnTo>
                        <a:pt x="335" y="3"/>
                      </a:lnTo>
                      <a:lnTo>
                        <a:pt x="348" y="5"/>
                      </a:lnTo>
                      <a:lnTo>
                        <a:pt x="361" y="9"/>
                      </a:lnTo>
                      <a:lnTo>
                        <a:pt x="371" y="14"/>
                      </a:lnTo>
                      <a:lnTo>
                        <a:pt x="380" y="20"/>
                      </a:lnTo>
                      <a:lnTo>
                        <a:pt x="386" y="27"/>
                      </a:lnTo>
                      <a:lnTo>
                        <a:pt x="393" y="36"/>
                      </a:lnTo>
                      <a:lnTo>
                        <a:pt x="398" y="46"/>
                      </a:lnTo>
                      <a:lnTo>
                        <a:pt x="404" y="58"/>
                      </a:lnTo>
                      <a:lnTo>
                        <a:pt x="410" y="71"/>
                      </a:lnTo>
                      <a:lnTo>
                        <a:pt x="416" y="85"/>
                      </a:lnTo>
                      <a:lnTo>
                        <a:pt x="423" y="101"/>
                      </a:lnTo>
                      <a:lnTo>
                        <a:pt x="433" y="120"/>
                      </a:lnTo>
                      <a:lnTo>
                        <a:pt x="455" y="156"/>
                      </a:lnTo>
                      <a:lnTo>
                        <a:pt x="480" y="191"/>
                      </a:lnTo>
                      <a:lnTo>
                        <a:pt x="508" y="224"/>
                      </a:lnTo>
                      <a:lnTo>
                        <a:pt x="534" y="259"/>
                      </a:lnTo>
                      <a:lnTo>
                        <a:pt x="558" y="297"/>
                      </a:lnTo>
                      <a:lnTo>
                        <a:pt x="577" y="339"/>
                      </a:lnTo>
                      <a:lnTo>
                        <a:pt x="591" y="386"/>
                      </a:lnTo>
                      <a:lnTo>
                        <a:pt x="595" y="440"/>
                      </a:lnTo>
                      <a:lnTo>
                        <a:pt x="595" y="495"/>
                      </a:lnTo>
                      <a:lnTo>
                        <a:pt x="595" y="546"/>
                      </a:lnTo>
                      <a:lnTo>
                        <a:pt x="596" y="591"/>
                      </a:lnTo>
                      <a:lnTo>
                        <a:pt x="599" y="631"/>
                      </a:lnTo>
                      <a:lnTo>
                        <a:pt x="602" y="668"/>
                      </a:lnTo>
                      <a:lnTo>
                        <a:pt x="609" y="701"/>
                      </a:lnTo>
                      <a:lnTo>
                        <a:pt x="618" y="733"/>
                      </a:lnTo>
                      <a:lnTo>
                        <a:pt x="632" y="761"/>
                      </a:lnTo>
                      <a:lnTo>
                        <a:pt x="644" y="785"/>
                      </a:lnTo>
                      <a:lnTo>
                        <a:pt x="648" y="802"/>
                      </a:lnTo>
                      <a:lnTo>
                        <a:pt x="647" y="815"/>
                      </a:lnTo>
                      <a:lnTo>
                        <a:pt x="640" y="822"/>
                      </a:lnTo>
                      <a:lnTo>
                        <a:pt x="630" y="827"/>
                      </a:lnTo>
                      <a:lnTo>
                        <a:pt x="616" y="829"/>
                      </a:lnTo>
                      <a:lnTo>
                        <a:pt x="601" y="829"/>
                      </a:lnTo>
                      <a:lnTo>
                        <a:pt x="585" y="829"/>
                      </a:lnTo>
                      <a:close/>
                    </a:path>
                  </a:pathLst>
                </a:custGeom>
                <a:solidFill>
                  <a:srgbClr val="FCFCF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43" name="Freeform 27"/>
                <p:cNvSpPr>
                  <a:spLocks/>
                </p:cNvSpPr>
                <p:nvPr/>
              </p:nvSpPr>
              <p:spPr bwMode="auto">
                <a:xfrm>
                  <a:off x="4690" y="1416"/>
                  <a:ext cx="156" cy="200"/>
                </a:xfrm>
                <a:custGeom>
                  <a:avLst/>
                  <a:gdLst>
                    <a:gd name="T0" fmla="*/ 561 w 624"/>
                    <a:gd name="T1" fmla="*/ 800 h 800"/>
                    <a:gd name="T2" fmla="*/ 550 w 624"/>
                    <a:gd name="T3" fmla="*/ 800 h 800"/>
                    <a:gd name="T4" fmla="*/ 529 w 624"/>
                    <a:gd name="T5" fmla="*/ 800 h 800"/>
                    <a:gd name="T6" fmla="*/ 499 w 624"/>
                    <a:gd name="T7" fmla="*/ 798 h 800"/>
                    <a:gd name="T8" fmla="*/ 463 w 624"/>
                    <a:gd name="T9" fmla="*/ 794 h 800"/>
                    <a:gd name="T10" fmla="*/ 421 w 624"/>
                    <a:gd name="T11" fmla="*/ 786 h 800"/>
                    <a:gd name="T12" fmla="*/ 375 w 624"/>
                    <a:gd name="T13" fmla="*/ 775 h 800"/>
                    <a:gd name="T14" fmla="*/ 325 w 624"/>
                    <a:gd name="T15" fmla="*/ 758 h 800"/>
                    <a:gd name="T16" fmla="*/ 274 w 624"/>
                    <a:gd name="T17" fmla="*/ 735 h 800"/>
                    <a:gd name="T18" fmla="*/ 226 w 624"/>
                    <a:gd name="T19" fmla="*/ 710 h 800"/>
                    <a:gd name="T20" fmla="*/ 182 w 624"/>
                    <a:gd name="T21" fmla="*/ 681 h 800"/>
                    <a:gd name="T22" fmla="*/ 143 w 624"/>
                    <a:gd name="T23" fmla="*/ 651 h 800"/>
                    <a:gd name="T24" fmla="*/ 109 w 624"/>
                    <a:gd name="T25" fmla="*/ 619 h 800"/>
                    <a:gd name="T26" fmla="*/ 82 w 624"/>
                    <a:gd name="T27" fmla="*/ 585 h 800"/>
                    <a:gd name="T28" fmla="*/ 61 w 624"/>
                    <a:gd name="T29" fmla="*/ 549 h 800"/>
                    <a:gd name="T30" fmla="*/ 49 w 624"/>
                    <a:gd name="T31" fmla="*/ 511 h 800"/>
                    <a:gd name="T32" fmla="*/ 41 w 624"/>
                    <a:gd name="T33" fmla="*/ 451 h 800"/>
                    <a:gd name="T34" fmla="*/ 31 w 624"/>
                    <a:gd name="T35" fmla="*/ 374 h 800"/>
                    <a:gd name="T36" fmla="*/ 19 w 624"/>
                    <a:gd name="T37" fmla="*/ 297 h 800"/>
                    <a:gd name="T38" fmla="*/ 7 w 624"/>
                    <a:gd name="T39" fmla="*/ 218 h 800"/>
                    <a:gd name="T40" fmla="*/ 0 w 624"/>
                    <a:gd name="T41" fmla="*/ 157 h 800"/>
                    <a:gd name="T42" fmla="*/ 3 w 624"/>
                    <a:gd name="T43" fmla="*/ 121 h 800"/>
                    <a:gd name="T44" fmla="*/ 17 w 624"/>
                    <a:gd name="T45" fmla="*/ 89 h 800"/>
                    <a:gd name="T46" fmla="*/ 39 w 624"/>
                    <a:gd name="T47" fmla="*/ 63 h 800"/>
                    <a:gd name="T48" fmla="*/ 69 w 624"/>
                    <a:gd name="T49" fmla="*/ 41 h 800"/>
                    <a:gd name="T50" fmla="*/ 107 w 624"/>
                    <a:gd name="T51" fmla="*/ 24 h 800"/>
                    <a:gd name="T52" fmla="*/ 153 w 624"/>
                    <a:gd name="T53" fmla="*/ 12 h 800"/>
                    <a:gd name="T54" fmla="*/ 205 w 624"/>
                    <a:gd name="T55" fmla="*/ 4 h 800"/>
                    <a:gd name="T56" fmla="*/ 285 w 624"/>
                    <a:gd name="T57" fmla="*/ 0 h 800"/>
                    <a:gd name="T58" fmla="*/ 347 w 624"/>
                    <a:gd name="T59" fmla="*/ 8 h 800"/>
                    <a:gd name="T60" fmla="*/ 378 w 624"/>
                    <a:gd name="T61" fmla="*/ 35 h 800"/>
                    <a:gd name="T62" fmla="*/ 400 w 624"/>
                    <a:gd name="T63" fmla="*/ 82 h 800"/>
                    <a:gd name="T64" fmla="*/ 437 w 624"/>
                    <a:gd name="T65" fmla="*/ 151 h 800"/>
                    <a:gd name="T66" fmla="*/ 488 w 624"/>
                    <a:gd name="T67" fmla="*/ 216 h 800"/>
                    <a:gd name="T68" fmla="*/ 537 w 624"/>
                    <a:gd name="T69" fmla="*/ 286 h 800"/>
                    <a:gd name="T70" fmla="*/ 568 w 624"/>
                    <a:gd name="T71" fmla="*/ 372 h 800"/>
                    <a:gd name="T72" fmla="*/ 573 w 624"/>
                    <a:gd name="T73" fmla="*/ 477 h 800"/>
                    <a:gd name="T74" fmla="*/ 574 w 624"/>
                    <a:gd name="T75" fmla="*/ 570 h 800"/>
                    <a:gd name="T76" fmla="*/ 580 w 624"/>
                    <a:gd name="T77" fmla="*/ 644 h 800"/>
                    <a:gd name="T78" fmla="*/ 596 w 624"/>
                    <a:gd name="T79" fmla="*/ 707 h 800"/>
                    <a:gd name="T80" fmla="*/ 620 w 624"/>
                    <a:gd name="T81" fmla="*/ 757 h 800"/>
                    <a:gd name="T82" fmla="*/ 623 w 624"/>
                    <a:gd name="T83" fmla="*/ 786 h 800"/>
                    <a:gd name="T84" fmla="*/ 605 w 624"/>
                    <a:gd name="T85" fmla="*/ 798 h 800"/>
                    <a:gd name="T86" fmla="*/ 578 w 624"/>
                    <a:gd name="T87" fmla="*/ 800 h 8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624" h="800">
                      <a:moveTo>
                        <a:pt x="563" y="800"/>
                      </a:moveTo>
                      <a:lnTo>
                        <a:pt x="561" y="800"/>
                      </a:lnTo>
                      <a:lnTo>
                        <a:pt x="557" y="800"/>
                      </a:lnTo>
                      <a:lnTo>
                        <a:pt x="550" y="800"/>
                      </a:lnTo>
                      <a:lnTo>
                        <a:pt x="541" y="800"/>
                      </a:lnTo>
                      <a:lnTo>
                        <a:pt x="529" y="800"/>
                      </a:lnTo>
                      <a:lnTo>
                        <a:pt x="515" y="799"/>
                      </a:lnTo>
                      <a:lnTo>
                        <a:pt x="499" y="798"/>
                      </a:lnTo>
                      <a:lnTo>
                        <a:pt x="482" y="796"/>
                      </a:lnTo>
                      <a:lnTo>
                        <a:pt x="463" y="794"/>
                      </a:lnTo>
                      <a:lnTo>
                        <a:pt x="443" y="791"/>
                      </a:lnTo>
                      <a:lnTo>
                        <a:pt x="421" y="786"/>
                      </a:lnTo>
                      <a:lnTo>
                        <a:pt x="398" y="781"/>
                      </a:lnTo>
                      <a:lnTo>
                        <a:pt x="375" y="775"/>
                      </a:lnTo>
                      <a:lnTo>
                        <a:pt x="350" y="767"/>
                      </a:lnTo>
                      <a:lnTo>
                        <a:pt x="325" y="758"/>
                      </a:lnTo>
                      <a:lnTo>
                        <a:pt x="300" y="747"/>
                      </a:lnTo>
                      <a:lnTo>
                        <a:pt x="274" y="735"/>
                      </a:lnTo>
                      <a:lnTo>
                        <a:pt x="250" y="723"/>
                      </a:lnTo>
                      <a:lnTo>
                        <a:pt x="226" y="710"/>
                      </a:lnTo>
                      <a:lnTo>
                        <a:pt x="204" y="696"/>
                      </a:lnTo>
                      <a:lnTo>
                        <a:pt x="182" y="681"/>
                      </a:lnTo>
                      <a:lnTo>
                        <a:pt x="161" y="666"/>
                      </a:lnTo>
                      <a:lnTo>
                        <a:pt x="143" y="651"/>
                      </a:lnTo>
                      <a:lnTo>
                        <a:pt x="125" y="635"/>
                      </a:lnTo>
                      <a:lnTo>
                        <a:pt x="109" y="619"/>
                      </a:lnTo>
                      <a:lnTo>
                        <a:pt x="94" y="602"/>
                      </a:lnTo>
                      <a:lnTo>
                        <a:pt x="82" y="585"/>
                      </a:lnTo>
                      <a:lnTo>
                        <a:pt x="70" y="567"/>
                      </a:lnTo>
                      <a:lnTo>
                        <a:pt x="61" y="549"/>
                      </a:lnTo>
                      <a:lnTo>
                        <a:pt x="54" y="530"/>
                      </a:lnTo>
                      <a:lnTo>
                        <a:pt x="49" y="511"/>
                      </a:lnTo>
                      <a:lnTo>
                        <a:pt x="46" y="490"/>
                      </a:lnTo>
                      <a:lnTo>
                        <a:pt x="41" y="451"/>
                      </a:lnTo>
                      <a:lnTo>
                        <a:pt x="37" y="412"/>
                      </a:lnTo>
                      <a:lnTo>
                        <a:pt x="31" y="374"/>
                      </a:lnTo>
                      <a:lnTo>
                        <a:pt x="25" y="336"/>
                      </a:lnTo>
                      <a:lnTo>
                        <a:pt x="19" y="297"/>
                      </a:lnTo>
                      <a:lnTo>
                        <a:pt x="12" y="257"/>
                      </a:lnTo>
                      <a:lnTo>
                        <a:pt x="7" y="218"/>
                      </a:lnTo>
                      <a:lnTo>
                        <a:pt x="1" y="177"/>
                      </a:lnTo>
                      <a:lnTo>
                        <a:pt x="0" y="157"/>
                      </a:lnTo>
                      <a:lnTo>
                        <a:pt x="0" y="139"/>
                      </a:lnTo>
                      <a:lnTo>
                        <a:pt x="3" y="121"/>
                      </a:lnTo>
                      <a:lnTo>
                        <a:pt x="9" y="105"/>
                      </a:lnTo>
                      <a:lnTo>
                        <a:pt x="17" y="89"/>
                      </a:lnTo>
                      <a:lnTo>
                        <a:pt x="26" y="75"/>
                      </a:lnTo>
                      <a:lnTo>
                        <a:pt x="39" y="63"/>
                      </a:lnTo>
                      <a:lnTo>
                        <a:pt x="53" y="51"/>
                      </a:lnTo>
                      <a:lnTo>
                        <a:pt x="69" y="41"/>
                      </a:lnTo>
                      <a:lnTo>
                        <a:pt x="87" y="32"/>
                      </a:lnTo>
                      <a:lnTo>
                        <a:pt x="107" y="24"/>
                      </a:lnTo>
                      <a:lnTo>
                        <a:pt x="129" y="18"/>
                      </a:lnTo>
                      <a:lnTo>
                        <a:pt x="153" y="12"/>
                      </a:lnTo>
                      <a:lnTo>
                        <a:pt x="179" y="8"/>
                      </a:lnTo>
                      <a:lnTo>
                        <a:pt x="205" y="4"/>
                      </a:lnTo>
                      <a:lnTo>
                        <a:pt x="234" y="2"/>
                      </a:lnTo>
                      <a:lnTo>
                        <a:pt x="285" y="0"/>
                      </a:lnTo>
                      <a:lnTo>
                        <a:pt x="322" y="2"/>
                      </a:lnTo>
                      <a:lnTo>
                        <a:pt x="347" y="8"/>
                      </a:lnTo>
                      <a:lnTo>
                        <a:pt x="365" y="19"/>
                      </a:lnTo>
                      <a:lnTo>
                        <a:pt x="378" y="35"/>
                      </a:lnTo>
                      <a:lnTo>
                        <a:pt x="388" y="56"/>
                      </a:lnTo>
                      <a:lnTo>
                        <a:pt x="400" y="82"/>
                      </a:lnTo>
                      <a:lnTo>
                        <a:pt x="416" y="116"/>
                      </a:lnTo>
                      <a:lnTo>
                        <a:pt x="437" y="151"/>
                      </a:lnTo>
                      <a:lnTo>
                        <a:pt x="462" y="184"/>
                      </a:lnTo>
                      <a:lnTo>
                        <a:pt x="488" y="216"/>
                      </a:lnTo>
                      <a:lnTo>
                        <a:pt x="514" y="250"/>
                      </a:lnTo>
                      <a:lnTo>
                        <a:pt x="537" y="286"/>
                      </a:lnTo>
                      <a:lnTo>
                        <a:pt x="556" y="327"/>
                      </a:lnTo>
                      <a:lnTo>
                        <a:pt x="568" y="372"/>
                      </a:lnTo>
                      <a:lnTo>
                        <a:pt x="573" y="424"/>
                      </a:lnTo>
                      <a:lnTo>
                        <a:pt x="573" y="477"/>
                      </a:lnTo>
                      <a:lnTo>
                        <a:pt x="573" y="527"/>
                      </a:lnTo>
                      <a:lnTo>
                        <a:pt x="574" y="570"/>
                      </a:lnTo>
                      <a:lnTo>
                        <a:pt x="575" y="609"/>
                      </a:lnTo>
                      <a:lnTo>
                        <a:pt x="580" y="644"/>
                      </a:lnTo>
                      <a:lnTo>
                        <a:pt x="586" y="676"/>
                      </a:lnTo>
                      <a:lnTo>
                        <a:pt x="596" y="707"/>
                      </a:lnTo>
                      <a:lnTo>
                        <a:pt x="609" y="734"/>
                      </a:lnTo>
                      <a:lnTo>
                        <a:pt x="620" y="757"/>
                      </a:lnTo>
                      <a:lnTo>
                        <a:pt x="624" y="774"/>
                      </a:lnTo>
                      <a:lnTo>
                        <a:pt x="623" y="786"/>
                      </a:lnTo>
                      <a:lnTo>
                        <a:pt x="616" y="793"/>
                      </a:lnTo>
                      <a:lnTo>
                        <a:pt x="605" y="798"/>
                      </a:lnTo>
                      <a:lnTo>
                        <a:pt x="593" y="800"/>
                      </a:lnTo>
                      <a:lnTo>
                        <a:pt x="578" y="800"/>
                      </a:lnTo>
                      <a:lnTo>
                        <a:pt x="563" y="800"/>
                      </a:lnTo>
                      <a:close/>
                    </a:path>
                  </a:pathLst>
                </a:custGeom>
                <a:solidFill>
                  <a:srgbClr val="FCFCF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44" name="Freeform 28"/>
                <p:cNvSpPr>
                  <a:spLocks/>
                </p:cNvSpPr>
                <p:nvPr/>
              </p:nvSpPr>
              <p:spPr bwMode="auto">
                <a:xfrm>
                  <a:off x="4693" y="1420"/>
                  <a:ext cx="151" cy="192"/>
                </a:xfrm>
                <a:custGeom>
                  <a:avLst/>
                  <a:gdLst>
                    <a:gd name="T0" fmla="*/ 541 w 601"/>
                    <a:gd name="T1" fmla="*/ 770 h 770"/>
                    <a:gd name="T2" fmla="*/ 530 w 601"/>
                    <a:gd name="T3" fmla="*/ 770 h 770"/>
                    <a:gd name="T4" fmla="*/ 510 w 601"/>
                    <a:gd name="T5" fmla="*/ 770 h 770"/>
                    <a:gd name="T6" fmla="*/ 481 w 601"/>
                    <a:gd name="T7" fmla="*/ 768 h 770"/>
                    <a:gd name="T8" fmla="*/ 447 w 601"/>
                    <a:gd name="T9" fmla="*/ 764 h 770"/>
                    <a:gd name="T10" fmla="*/ 406 w 601"/>
                    <a:gd name="T11" fmla="*/ 757 h 770"/>
                    <a:gd name="T12" fmla="*/ 361 w 601"/>
                    <a:gd name="T13" fmla="*/ 746 h 770"/>
                    <a:gd name="T14" fmla="*/ 313 w 601"/>
                    <a:gd name="T15" fmla="*/ 729 h 770"/>
                    <a:gd name="T16" fmla="*/ 264 w 601"/>
                    <a:gd name="T17" fmla="*/ 708 h 770"/>
                    <a:gd name="T18" fmla="*/ 218 w 601"/>
                    <a:gd name="T19" fmla="*/ 683 h 770"/>
                    <a:gd name="T20" fmla="*/ 176 w 601"/>
                    <a:gd name="T21" fmla="*/ 655 h 770"/>
                    <a:gd name="T22" fmla="*/ 138 w 601"/>
                    <a:gd name="T23" fmla="*/ 626 h 770"/>
                    <a:gd name="T24" fmla="*/ 105 w 601"/>
                    <a:gd name="T25" fmla="*/ 596 h 770"/>
                    <a:gd name="T26" fmla="*/ 80 w 601"/>
                    <a:gd name="T27" fmla="*/ 563 h 770"/>
                    <a:gd name="T28" fmla="*/ 60 w 601"/>
                    <a:gd name="T29" fmla="*/ 528 h 770"/>
                    <a:gd name="T30" fmla="*/ 48 w 601"/>
                    <a:gd name="T31" fmla="*/ 492 h 770"/>
                    <a:gd name="T32" fmla="*/ 41 w 601"/>
                    <a:gd name="T33" fmla="*/ 434 h 770"/>
                    <a:gd name="T34" fmla="*/ 30 w 601"/>
                    <a:gd name="T35" fmla="*/ 360 h 770"/>
                    <a:gd name="T36" fmla="*/ 19 w 601"/>
                    <a:gd name="T37" fmla="*/ 286 h 770"/>
                    <a:gd name="T38" fmla="*/ 7 w 601"/>
                    <a:gd name="T39" fmla="*/ 210 h 770"/>
                    <a:gd name="T40" fmla="*/ 0 w 601"/>
                    <a:gd name="T41" fmla="*/ 152 h 770"/>
                    <a:gd name="T42" fmla="*/ 4 w 601"/>
                    <a:gd name="T43" fmla="*/ 117 h 770"/>
                    <a:gd name="T44" fmla="*/ 16 w 601"/>
                    <a:gd name="T45" fmla="*/ 87 h 770"/>
                    <a:gd name="T46" fmla="*/ 37 w 601"/>
                    <a:gd name="T47" fmla="*/ 60 h 770"/>
                    <a:gd name="T48" fmla="*/ 66 w 601"/>
                    <a:gd name="T49" fmla="*/ 39 h 770"/>
                    <a:gd name="T50" fmla="*/ 103 w 601"/>
                    <a:gd name="T51" fmla="*/ 23 h 770"/>
                    <a:gd name="T52" fmla="*/ 147 w 601"/>
                    <a:gd name="T53" fmla="*/ 11 h 770"/>
                    <a:gd name="T54" fmla="*/ 198 w 601"/>
                    <a:gd name="T55" fmla="*/ 3 h 770"/>
                    <a:gd name="T56" fmla="*/ 274 w 601"/>
                    <a:gd name="T57" fmla="*/ 0 h 770"/>
                    <a:gd name="T58" fmla="*/ 335 w 601"/>
                    <a:gd name="T59" fmla="*/ 7 h 770"/>
                    <a:gd name="T60" fmla="*/ 364 w 601"/>
                    <a:gd name="T61" fmla="*/ 33 h 770"/>
                    <a:gd name="T62" fmla="*/ 386 w 601"/>
                    <a:gd name="T63" fmla="*/ 78 h 770"/>
                    <a:gd name="T64" fmla="*/ 422 w 601"/>
                    <a:gd name="T65" fmla="*/ 145 h 770"/>
                    <a:gd name="T66" fmla="*/ 471 w 601"/>
                    <a:gd name="T67" fmla="*/ 208 h 770"/>
                    <a:gd name="T68" fmla="*/ 518 w 601"/>
                    <a:gd name="T69" fmla="*/ 275 h 770"/>
                    <a:gd name="T70" fmla="*/ 548 w 601"/>
                    <a:gd name="T71" fmla="*/ 358 h 770"/>
                    <a:gd name="T72" fmla="*/ 553 w 601"/>
                    <a:gd name="T73" fmla="*/ 459 h 770"/>
                    <a:gd name="T74" fmla="*/ 553 w 601"/>
                    <a:gd name="T75" fmla="*/ 548 h 770"/>
                    <a:gd name="T76" fmla="*/ 559 w 601"/>
                    <a:gd name="T77" fmla="*/ 620 h 770"/>
                    <a:gd name="T78" fmla="*/ 574 w 601"/>
                    <a:gd name="T79" fmla="*/ 681 h 770"/>
                    <a:gd name="T80" fmla="*/ 598 w 601"/>
                    <a:gd name="T81" fmla="*/ 729 h 770"/>
                    <a:gd name="T82" fmla="*/ 600 w 601"/>
                    <a:gd name="T83" fmla="*/ 756 h 770"/>
                    <a:gd name="T84" fmla="*/ 584 w 601"/>
                    <a:gd name="T85" fmla="*/ 768 h 770"/>
                    <a:gd name="T86" fmla="*/ 557 w 601"/>
                    <a:gd name="T87" fmla="*/ 770 h 7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601" h="770">
                      <a:moveTo>
                        <a:pt x="542" y="770"/>
                      </a:moveTo>
                      <a:lnTo>
                        <a:pt x="541" y="770"/>
                      </a:lnTo>
                      <a:lnTo>
                        <a:pt x="537" y="770"/>
                      </a:lnTo>
                      <a:lnTo>
                        <a:pt x="530" y="770"/>
                      </a:lnTo>
                      <a:lnTo>
                        <a:pt x="522" y="770"/>
                      </a:lnTo>
                      <a:lnTo>
                        <a:pt x="510" y="770"/>
                      </a:lnTo>
                      <a:lnTo>
                        <a:pt x="496" y="769"/>
                      </a:lnTo>
                      <a:lnTo>
                        <a:pt x="481" y="768"/>
                      </a:lnTo>
                      <a:lnTo>
                        <a:pt x="465" y="767"/>
                      </a:lnTo>
                      <a:lnTo>
                        <a:pt x="447" y="764"/>
                      </a:lnTo>
                      <a:lnTo>
                        <a:pt x="427" y="761"/>
                      </a:lnTo>
                      <a:lnTo>
                        <a:pt x="406" y="757"/>
                      </a:lnTo>
                      <a:lnTo>
                        <a:pt x="383" y="752"/>
                      </a:lnTo>
                      <a:lnTo>
                        <a:pt x="361" y="746"/>
                      </a:lnTo>
                      <a:lnTo>
                        <a:pt x="337" y="738"/>
                      </a:lnTo>
                      <a:lnTo>
                        <a:pt x="313" y="729"/>
                      </a:lnTo>
                      <a:lnTo>
                        <a:pt x="289" y="719"/>
                      </a:lnTo>
                      <a:lnTo>
                        <a:pt x="264" y="708"/>
                      </a:lnTo>
                      <a:lnTo>
                        <a:pt x="241" y="696"/>
                      </a:lnTo>
                      <a:lnTo>
                        <a:pt x="218" y="683"/>
                      </a:lnTo>
                      <a:lnTo>
                        <a:pt x="196" y="669"/>
                      </a:lnTo>
                      <a:lnTo>
                        <a:pt x="176" y="655"/>
                      </a:lnTo>
                      <a:lnTo>
                        <a:pt x="156" y="641"/>
                      </a:lnTo>
                      <a:lnTo>
                        <a:pt x="138" y="626"/>
                      </a:lnTo>
                      <a:lnTo>
                        <a:pt x="121" y="611"/>
                      </a:lnTo>
                      <a:lnTo>
                        <a:pt x="105" y="596"/>
                      </a:lnTo>
                      <a:lnTo>
                        <a:pt x="91" y="579"/>
                      </a:lnTo>
                      <a:lnTo>
                        <a:pt x="80" y="563"/>
                      </a:lnTo>
                      <a:lnTo>
                        <a:pt x="68" y="546"/>
                      </a:lnTo>
                      <a:lnTo>
                        <a:pt x="60" y="528"/>
                      </a:lnTo>
                      <a:lnTo>
                        <a:pt x="53" y="510"/>
                      </a:lnTo>
                      <a:lnTo>
                        <a:pt x="48" y="492"/>
                      </a:lnTo>
                      <a:lnTo>
                        <a:pt x="45" y="472"/>
                      </a:lnTo>
                      <a:lnTo>
                        <a:pt x="41" y="434"/>
                      </a:lnTo>
                      <a:lnTo>
                        <a:pt x="36" y="397"/>
                      </a:lnTo>
                      <a:lnTo>
                        <a:pt x="30" y="360"/>
                      </a:lnTo>
                      <a:lnTo>
                        <a:pt x="25" y="323"/>
                      </a:lnTo>
                      <a:lnTo>
                        <a:pt x="19" y="286"/>
                      </a:lnTo>
                      <a:lnTo>
                        <a:pt x="13" y="248"/>
                      </a:lnTo>
                      <a:lnTo>
                        <a:pt x="7" y="210"/>
                      </a:lnTo>
                      <a:lnTo>
                        <a:pt x="1" y="171"/>
                      </a:lnTo>
                      <a:lnTo>
                        <a:pt x="0" y="152"/>
                      </a:lnTo>
                      <a:lnTo>
                        <a:pt x="0" y="134"/>
                      </a:lnTo>
                      <a:lnTo>
                        <a:pt x="4" y="117"/>
                      </a:lnTo>
                      <a:lnTo>
                        <a:pt x="8" y="101"/>
                      </a:lnTo>
                      <a:lnTo>
                        <a:pt x="16" y="87"/>
                      </a:lnTo>
                      <a:lnTo>
                        <a:pt x="26" y="72"/>
                      </a:lnTo>
                      <a:lnTo>
                        <a:pt x="37" y="60"/>
                      </a:lnTo>
                      <a:lnTo>
                        <a:pt x="51" y="49"/>
                      </a:lnTo>
                      <a:lnTo>
                        <a:pt x="66" y="39"/>
                      </a:lnTo>
                      <a:lnTo>
                        <a:pt x="85" y="30"/>
                      </a:lnTo>
                      <a:lnTo>
                        <a:pt x="103" y="23"/>
                      </a:lnTo>
                      <a:lnTo>
                        <a:pt x="125" y="16"/>
                      </a:lnTo>
                      <a:lnTo>
                        <a:pt x="147" y="11"/>
                      </a:lnTo>
                      <a:lnTo>
                        <a:pt x="172" y="6"/>
                      </a:lnTo>
                      <a:lnTo>
                        <a:pt x="198" y="3"/>
                      </a:lnTo>
                      <a:lnTo>
                        <a:pt x="225" y="1"/>
                      </a:lnTo>
                      <a:lnTo>
                        <a:pt x="274" y="0"/>
                      </a:lnTo>
                      <a:lnTo>
                        <a:pt x="309" y="2"/>
                      </a:lnTo>
                      <a:lnTo>
                        <a:pt x="335" y="7"/>
                      </a:lnTo>
                      <a:lnTo>
                        <a:pt x="352" y="18"/>
                      </a:lnTo>
                      <a:lnTo>
                        <a:pt x="364" y="33"/>
                      </a:lnTo>
                      <a:lnTo>
                        <a:pt x="374" y="53"/>
                      </a:lnTo>
                      <a:lnTo>
                        <a:pt x="386" y="78"/>
                      </a:lnTo>
                      <a:lnTo>
                        <a:pt x="402" y="111"/>
                      </a:lnTo>
                      <a:lnTo>
                        <a:pt x="422" y="145"/>
                      </a:lnTo>
                      <a:lnTo>
                        <a:pt x="446" y="176"/>
                      </a:lnTo>
                      <a:lnTo>
                        <a:pt x="471" y="208"/>
                      </a:lnTo>
                      <a:lnTo>
                        <a:pt x="495" y="240"/>
                      </a:lnTo>
                      <a:lnTo>
                        <a:pt x="518" y="275"/>
                      </a:lnTo>
                      <a:lnTo>
                        <a:pt x="535" y="314"/>
                      </a:lnTo>
                      <a:lnTo>
                        <a:pt x="548" y="358"/>
                      </a:lnTo>
                      <a:lnTo>
                        <a:pt x="553" y="408"/>
                      </a:lnTo>
                      <a:lnTo>
                        <a:pt x="553" y="459"/>
                      </a:lnTo>
                      <a:lnTo>
                        <a:pt x="553" y="507"/>
                      </a:lnTo>
                      <a:lnTo>
                        <a:pt x="553" y="548"/>
                      </a:lnTo>
                      <a:lnTo>
                        <a:pt x="555" y="586"/>
                      </a:lnTo>
                      <a:lnTo>
                        <a:pt x="559" y="620"/>
                      </a:lnTo>
                      <a:lnTo>
                        <a:pt x="564" y="651"/>
                      </a:lnTo>
                      <a:lnTo>
                        <a:pt x="574" y="681"/>
                      </a:lnTo>
                      <a:lnTo>
                        <a:pt x="586" y="707"/>
                      </a:lnTo>
                      <a:lnTo>
                        <a:pt x="598" y="729"/>
                      </a:lnTo>
                      <a:lnTo>
                        <a:pt x="601" y="745"/>
                      </a:lnTo>
                      <a:lnTo>
                        <a:pt x="600" y="756"/>
                      </a:lnTo>
                      <a:lnTo>
                        <a:pt x="594" y="764"/>
                      </a:lnTo>
                      <a:lnTo>
                        <a:pt x="584" y="768"/>
                      </a:lnTo>
                      <a:lnTo>
                        <a:pt x="571" y="770"/>
                      </a:lnTo>
                      <a:lnTo>
                        <a:pt x="557" y="770"/>
                      </a:lnTo>
                      <a:lnTo>
                        <a:pt x="542" y="770"/>
                      </a:lnTo>
                      <a:close/>
                    </a:path>
                  </a:pathLst>
                </a:custGeom>
                <a:solidFill>
                  <a:srgbClr val="FCFCF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45" name="Freeform 29"/>
                <p:cNvSpPr>
                  <a:spLocks/>
                </p:cNvSpPr>
                <p:nvPr/>
              </p:nvSpPr>
              <p:spPr bwMode="auto">
                <a:xfrm>
                  <a:off x="4697" y="1423"/>
                  <a:ext cx="145" cy="185"/>
                </a:xfrm>
                <a:custGeom>
                  <a:avLst/>
                  <a:gdLst>
                    <a:gd name="T0" fmla="*/ 520 w 579"/>
                    <a:gd name="T1" fmla="*/ 741 h 741"/>
                    <a:gd name="T2" fmla="*/ 510 w 579"/>
                    <a:gd name="T3" fmla="*/ 741 h 741"/>
                    <a:gd name="T4" fmla="*/ 490 w 579"/>
                    <a:gd name="T5" fmla="*/ 741 h 741"/>
                    <a:gd name="T6" fmla="*/ 464 w 579"/>
                    <a:gd name="T7" fmla="*/ 739 h 741"/>
                    <a:gd name="T8" fmla="*/ 431 w 579"/>
                    <a:gd name="T9" fmla="*/ 736 h 741"/>
                    <a:gd name="T10" fmla="*/ 391 w 579"/>
                    <a:gd name="T11" fmla="*/ 729 h 741"/>
                    <a:gd name="T12" fmla="*/ 347 w 579"/>
                    <a:gd name="T13" fmla="*/ 718 h 741"/>
                    <a:gd name="T14" fmla="*/ 301 w 579"/>
                    <a:gd name="T15" fmla="*/ 702 h 741"/>
                    <a:gd name="T16" fmla="*/ 255 w 579"/>
                    <a:gd name="T17" fmla="*/ 681 h 741"/>
                    <a:gd name="T18" fmla="*/ 210 w 579"/>
                    <a:gd name="T19" fmla="*/ 656 h 741"/>
                    <a:gd name="T20" fmla="*/ 170 w 579"/>
                    <a:gd name="T21" fmla="*/ 631 h 741"/>
                    <a:gd name="T22" fmla="*/ 133 w 579"/>
                    <a:gd name="T23" fmla="*/ 603 h 741"/>
                    <a:gd name="T24" fmla="*/ 102 w 579"/>
                    <a:gd name="T25" fmla="*/ 573 h 741"/>
                    <a:gd name="T26" fmla="*/ 76 w 579"/>
                    <a:gd name="T27" fmla="*/ 542 h 741"/>
                    <a:gd name="T28" fmla="*/ 58 w 579"/>
                    <a:gd name="T29" fmla="*/ 509 h 741"/>
                    <a:gd name="T30" fmla="*/ 46 w 579"/>
                    <a:gd name="T31" fmla="*/ 474 h 741"/>
                    <a:gd name="T32" fmla="*/ 41 w 579"/>
                    <a:gd name="T33" fmla="*/ 419 h 741"/>
                    <a:gd name="T34" fmla="*/ 30 w 579"/>
                    <a:gd name="T35" fmla="*/ 347 h 741"/>
                    <a:gd name="T36" fmla="*/ 19 w 579"/>
                    <a:gd name="T37" fmla="*/ 276 h 741"/>
                    <a:gd name="T38" fmla="*/ 7 w 579"/>
                    <a:gd name="T39" fmla="*/ 203 h 741"/>
                    <a:gd name="T40" fmla="*/ 0 w 579"/>
                    <a:gd name="T41" fmla="*/ 146 h 741"/>
                    <a:gd name="T42" fmla="*/ 4 w 579"/>
                    <a:gd name="T43" fmla="*/ 113 h 741"/>
                    <a:gd name="T44" fmla="*/ 16 w 579"/>
                    <a:gd name="T45" fmla="*/ 84 h 741"/>
                    <a:gd name="T46" fmla="*/ 36 w 579"/>
                    <a:gd name="T47" fmla="*/ 58 h 741"/>
                    <a:gd name="T48" fmla="*/ 65 w 579"/>
                    <a:gd name="T49" fmla="*/ 38 h 741"/>
                    <a:gd name="T50" fmla="*/ 99 w 579"/>
                    <a:gd name="T51" fmla="*/ 22 h 741"/>
                    <a:gd name="T52" fmla="*/ 142 w 579"/>
                    <a:gd name="T53" fmla="*/ 10 h 741"/>
                    <a:gd name="T54" fmla="*/ 191 w 579"/>
                    <a:gd name="T55" fmla="*/ 3 h 741"/>
                    <a:gd name="T56" fmla="*/ 264 w 579"/>
                    <a:gd name="T57" fmla="*/ 0 h 741"/>
                    <a:gd name="T58" fmla="*/ 322 w 579"/>
                    <a:gd name="T59" fmla="*/ 8 h 741"/>
                    <a:gd name="T60" fmla="*/ 351 w 579"/>
                    <a:gd name="T61" fmla="*/ 32 h 741"/>
                    <a:gd name="T62" fmla="*/ 372 w 579"/>
                    <a:gd name="T63" fmla="*/ 77 h 741"/>
                    <a:gd name="T64" fmla="*/ 406 w 579"/>
                    <a:gd name="T65" fmla="*/ 140 h 741"/>
                    <a:gd name="T66" fmla="*/ 452 w 579"/>
                    <a:gd name="T67" fmla="*/ 201 h 741"/>
                    <a:gd name="T68" fmla="*/ 499 w 579"/>
                    <a:gd name="T69" fmla="*/ 265 h 741"/>
                    <a:gd name="T70" fmla="*/ 527 w 579"/>
                    <a:gd name="T71" fmla="*/ 345 h 741"/>
                    <a:gd name="T72" fmla="*/ 532 w 579"/>
                    <a:gd name="T73" fmla="*/ 443 h 741"/>
                    <a:gd name="T74" fmla="*/ 532 w 579"/>
                    <a:gd name="T75" fmla="*/ 528 h 741"/>
                    <a:gd name="T76" fmla="*/ 538 w 579"/>
                    <a:gd name="T77" fmla="*/ 597 h 741"/>
                    <a:gd name="T78" fmla="*/ 553 w 579"/>
                    <a:gd name="T79" fmla="*/ 654 h 741"/>
                    <a:gd name="T80" fmla="*/ 575 w 579"/>
                    <a:gd name="T81" fmla="*/ 701 h 741"/>
                    <a:gd name="T82" fmla="*/ 577 w 579"/>
                    <a:gd name="T83" fmla="*/ 728 h 741"/>
                    <a:gd name="T84" fmla="*/ 562 w 579"/>
                    <a:gd name="T85" fmla="*/ 739 h 741"/>
                    <a:gd name="T86" fmla="*/ 535 w 579"/>
                    <a:gd name="T87" fmla="*/ 741 h 7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579" h="741">
                      <a:moveTo>
                        <a:pt x="522" y="741"/>
                      </a:moveTo>
                      <a:lnTo>
                        <a:pt x="520" y="741"/>
                      </a:lnTo>
                      <a:lnTo>
                        <a:pt x="516" y="741"/>
                      </a:lnTo>
                      <a:lnTo>
                        <a:pt x="510" y="741"/>
                      </a:lnTo>
                      <a:lnTo>
                        <a:pt x="502" y="741"/>
                      </a:lnTo>
                      <a:lnTo>
                        <a:pt x="490" y="741"/>
                      </a:lnTo>
                      <a:lnTo>
                        <a:pt x="478" y="741"/>
                      </a:lnTo>
                      <a:lnTo>
                        <a:pt x="464" y="739"/>
                      </a:lnTo>
                      <a:lnTo>
                        <a:pt x="448" y="738"/>
                      </a:lnTo>
                      <a:lnTo>
                        <a:pt x="431" y="736"/>
                      </a:lnTo>
                      <a:lnTo>
                        <a:pt x="411" y="733"/>
                      </a:lnTo>
                      <a:lnTo>
                        <a:pt x="391" y="729"/>
                      </a:lnTo>
                      <a:lnTo>
                        <a:pt x="369" y="724"/>
                      </a:lnTo>
                      <a:lnTo>
                        <a:pt x="347" y="718"/>
                      </a:lnTo>
                      <a:lnTo>
                        <a:pt x="326" y="710"/>
                      </a:lnTo>
                      <a:lnTo>
                        <a:pt x="301" y="702"/>
                      </a:lnTo>
                      <a:lnTo>
                        <a:pt x="278" y="692"/>
                      </a:lnTo>
                      <a:lnTo>
                        <a:pt x="255" y="681"/>
                      </a:lnTo>
                      <a:lnTo>
                        <a:pt x="232" y="670"/>
                      </a:lnTo>
                      <a:lnTo>
                        <a:pt x="210" y="656"/>
                      </a:lnTo>
                      <a:lnTo>
                        <a:pt x="189" y="644"/>
                      </a:lnTo>
                      <a:lnTo>
                        <a:pt x="170" y="631"/>
                      </a:lnTo>
                      <a:lnTo>
                        <a:pt x="151" y="617"/>
                      </a:lnTo>
                      <a:lnTo>
                        <a:pt x="133" y="603"/>
                      </a:lnTo>
                      <a:lnTo>
                        <a:pt x="117" y="588"/>
                      </a:lnTo>
                      <a:lnTo>
                        <a:pt x="102" y="573"/>
                      </a:lnTo>
                      <a:lnTo>
                        <a:pt x="89" y="558"/>
                      </a:lnTo>
                      <a:lnTo>
                        <a:pt x="76" y="542"/>
                      </a:lnTo>
                      <a:lnTo>
                        <a:pt x="67" y="526"/>
                      </a:lnTo>
                      <a:lnTo>
                        <a:pt x="58" y="509"/>
                      </a:lnTo>
                      <a:lnTo>
                        <a:pt x="52" y="492"/>
                      </a:lnTo>
                      <a:lnTo>
                        <a:pt x="46" y="474"/>
                      </a:lnTo>
                      <a:lnTo>
                        <a:pt x="44" y="455"/>
                      </a:lnTo>
                      <a:lnTo>
                        <a:pt x="41" y="419"/>
                      </a:lnTo>
                      <a:lnTo>
                        <a:pt x="36" y="383"/>
                      </a:lnTo>
                      <a:lnTo>
                        <a:pt x="30" y="347"/>
                      </a:lnTo>
                      <a:lnTo>
                        <a:pt x="25" y="312"/>
                      </a:lnTo>
                      <a:lnTo>
                        <a:pt x="19" y="276"/>
                      </a:lnTo>
                      <a:lnTo>
                        <a:pt x="13" y="239"/>
                      </a:lnTo>
                      <a:lnTo>
                        <a:pt x="7" y="203"/>
                      </a:lnTo>
                      <a:lnTo>
                        <a:pt x="1" y="165"/>
                      </a:lnTo>
                      <a:lnTo>
                        <a:pt x="0" y="146"/>
                      </a:lnTo>
                      <a:lnTo>
                        <a:pt x="0" y="129"/>
                      </a:lnTo>
                      <a:lnTo>
                        <a:pt x="4" y="113"/>
                      </a:lnTo>
                      <a:lnTo>
                        <a:pt x="8" y="98"/>
                      </a:lnTo>
                      <a:lnTo>
                        <a:pt x="16" y="84"/>
                      </a:lnTo>
                      <a:lnTo>
                        <a:pt x="26" y="71"/>
                      </a:lnTo>
                      <a:lnTo>
                        <a:pt x="36" y="58"/>
                      </a:lnTo>
                      <a:lnTo>
                        <a:pt x="50" y="47"/>
                      </a:lnTo>
                      <a:lnTo>
                        <a:pt x="65" y="38"/>
                      </a:lnTo>
                      <a:lnTo>
                        <a:pt x="81" y="29"/>
                      </a:lnTo>
                      <a:lnTo>
                        <a:pt x="99" y="22"/>
                      </a:lnTo>
                      <a:lnTo>
                        <a:pt x="120" y="15"/>
                      </a:lnTo>
                      <a:lnTo>
                        <a:pt x="142" y="10"/>
                      </a:lnTo>
                      <a:lnTo>
                        <a:pt x="165" y="6"/>
                      </a:lnTo>
                      <a:lnTo>
                        <a:pt x="191" y="3"/>
                      </a:lnTo>
                      <a:lnTo>
                        <a:pt x="217" y="1"/>
                      </a:lnTo>
                      <a:lnTo>
                        <a:pt x="264" y="0"/>
                      </a:lnTo>
                      <a:lnTo>
                        <a:pt x="298" y="2"/>
                      </a:lnTo>
                      <a:lnTo>
                        <a:pt x="322" y="8"/>
                      </a:lnTo>
                      <a:lnTo>
                        <a:pt x="338" y="18"/>
                      </a:lnTo>
                      <a:lnTo>
                        <a:pt x="351" y="32"/>
                      </a:lnTo>
                      <a:lnTo>
                        <a:pt x="360" y="51"/>
                      </a:lnTo>
                      <a:lnTo>
                        <a:pt x="372" y="77"/>
                      </a:lnTo>
                      <a:lnTo>
                        <a:pt x="387" y="108"/>
                      </a:lnTo>
                      <a:lnTo>
                        <a:pt x="406" y="140"/>
                      </a:lnTo>
                      <a:lnTo>
                        <a:pt x="429" y="171"/>
                      </a:lnTo>
                      <a:lnTo>
                        <a:pt x="452" y="201"/>
                      </a:lnTo>
                      <a:lnTo>
                        <a:pt x="477" y="232"/>
                      </a:lnTo>
                      <a:lnTo>
                        <a:pt x="499" y="265"/>
                      </a:lnTo>
                      <a:lnTo>
                        <a:pt x="516" y="303"/>
                      </a:lnTo>
                      <a:lnTo>
                        <a:pt x="527" y="345"/>
                      </a:lnTo>
                      <a:lnTo>
                        <a:pt x="532" y="394"/>
                      </a:lnTo>
                      <a:lnTo>
                        <a:pt x="532" y="443"/>
                      </a:lnTo>
                      <a:lnTo>
                        <a:pt x="532" y="488"/>
                      </a:lnTo>
                      <a:lnTo>
                        <a:pt x="532" y="528"/>
                      </a:lnTo>
                      <a:lnTo>
                        <a:pt x="534" y="564"/>
                      </a:lnTo>
                      <a:lnTo>
                        <a:pt x="538" y="597"/>
                      </a:lnTo>
                      <a:lnTo>
                        <a:pt x="544" y="627"/>
                      </a:lnTo>
                      <a:lnTo>
                        <a:pt x="553" y="654"/>
                      </a:lnTo>
                      <a:lnTo>
                        <a:pt x="564" y="680"/>
                      </a:lnTo>
                      <a:lnTo>
                        <a:pt x="575" y="701"/>
                      </a:lnTo>
                      <a:lnTo>
                        <a:pt x="579" y="717"/>
                      </a:lnTo>
                      <a:lnTo>
                        <a:pt x="577" y="728"/>
                      </a:lnTo>
                      <a:lnTo>
                        <a:pt x="571" y="735"/>
                      </a:lnTo>
                      <a:lnTo>
                        <a:pt x="562" y="739"/>
                      </a:lnTo>
                      <a:lnTo>
                        <a:pt x="549" y="741"/>
                      </a:lnTo>
                      <a:lnTo>
                        <a:pt x="535" y="741"/>
                      </a:lnTo>
                      <a:lnTo>
                        <a:pt x="522" y="741"/>
                      </a:lnTo>
                      <a:close/>
                    </a:path>
                  </a:pathLst>
                </a:custGeom>
                <a:solidFill>
                  <a:srgbClr val="F9F9F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46" name="Freeform 30"/>
                <p:cNvSpPr>
                  <a:spLocks/>
                </p:cNvSpPr>
                <p:nvPr/>
              </p:nvSpPr>
              <p:spPr bwMode="auto">
                <a:xfrm>
                  <a:off x="4700" y="1427"/>
                  <a:ext cx="139" cy="178"/>
                </a:xfrm>
                <a:custGeom>
                  <a:avLst/>
                  <a:gdLst>
                    <a:gd name="T0" fmla="*/ 499 w 556"/>
                    <a:gd name="T1" fmla="*/ 712 h 712"/>
                    <a:gd name="T2" fmla="*/ 489 w 556"/>
                    <a:gd name="T3" fmla="*/ 712 h 712"/>
                    <a:gd name="T4" fmla="*/ 470 w 556"/>
                    <a:gd name="T5" fmla="*/ 712 h 712"/>
                    <a:gd name="T6" fmla="*/ 445 w 556"/>
                    <a:gd name="T7" fmla="*/ 710 h 712"/>
                    <a:gd name="T8" fmla="*/ 413 w 556"/>
                    <a:gd name="T9" fmla="*/ 707 h 712"/>
                    <a:gd name="T10" fmla="*/ 375 w 556"/>
                    <a:gd name="T11" fmla="*/ 700 h 712"/>
                    <a:gd name="T12" fmla="*/ 333 w 556"/>
                    <a:gd name="T13" fmla="*/ 689 h 712"/>
                    <a:gd name="T14" fmla="*/ 289 w 556"/>
                    <a:gd name="T15" fmla="*/ 674 h 712"/>
                    <a:gd name="T16" fmla="*/ 244 w 556"/>
                    <a:gd name="T17" fmla="*/ 654 h 712"/>
                    <a:gd name="T18" fmla="*/ 202 w 556"/>
                    <a:gd name="T19" fmla="*/ 631 h 712"/>
                    <a:gd name="T20" fmla="*/ 162 w 556"/>
                    <a:gd name="T21" fmla="*/ 606 h 712"/>
                    <a:gd name="T22" fmla="*/ 128 w 556"/>
                    <a:gd name="T23" fmla="*/ 579 h 712"/>
                    <a:gd name="T24" fmla="*/ 98 w 556"/>
                    <a:gd name="T25" fmla="*/ 551 h 712"/>
                    <a:gd name="T26" fmla="*/ 74 w 556"/>
                    <a:gd name="T27" fmla="*/ 520 h 712"/>
                    <a:gd name="T28" fmla="*/ 55 w 556"/>
                    <a:gd name="T29" fmla="*/ 488 h 712"/>
                    <a:gd name="T30" fmla="*/ 44 w 556"/>
                    <a:gd name="T31" fmla="*/ 454 h 712"/>
                    <a:gd name="T32" fmla="*/ 38 w 556"/>
                    <a:gd name="T33" fmla="*/ 401 h 712"/>
                    <a:gd name="T34" fmla="*/ 29 w 556"/>
                    <a:gd name="T35" fmla="*/ 333 h 712"/>
                    <a:gd name="T36" fmla="*/ 17 w 556"/>
                    <a:gd name="T37" fmla="*/ 265 h 712"/>
                    <a:gd name="T38" fmla="*/ 7 w 556"/>
                    <a:gd name="T39" fmla="*/ 194 h 712"/>
                    <a:gd name="T40" fmla="*/ 0 w 556"/>
                    <a:gd name="T41" fmla="*/ 140 h 712"/>
                    <a:gd name="T42" fmla="*/ 3 w 556"/>
                    <a:gd name="T43" fmla="*/ 108 h 712"/>
                    <a:gd name="T44" fmla="*/ 15 w 556"/>
                    <a:gd name="T45" fmla="*/ 80 h 712"/>
                    <a:gd name="T46" fmla="*/ 34 w 556"/>
                    <a:gd name="T47" fmla="*/ 56 h 712"/>
                    <a:gd name="T48" fmla="*/ 62 w 556"/>
                    <a:gd name="T49" fmla="*/ 36 h 712"/>
                    <a:gd name="T50" fmla="*/ 96 w 556"/>
                    <a:gd name="T51" fmla="*/ 21 h 712"/>
                    <a:gd name="T52" fmla="*/ 136 w 556"/>
                    <a:gd name="T53" fmla="*/ 10 h 712"/>
                    <a:gd name="T54" fmla="*/ 183 w 556"/>
                    <a:gd name="T55" fmla="*/ 3 h 712"/>
                    <a:gd name="T56" fmla="*/ 254 w 556"/>
                    <a:gd name="T57" fmla="*/ 0 h 712"/>
                    <a:gd name="T58" fmla="*/ 309 w 556"/>
                    <a:gd name="T59" fmla="*/ 7 h 712"/>
                    <a:gd name="T60" fmla="*/ 335 w 556"/>
                    <a:gd name="T61" fmla="*/ 31 h 712"/>
                    <a:gd name="T62" fmla="*/ 356 w 556"/>
                    <a:gd name="T63" fmla="*/ 74 h 712"/>
                    <a:gd name="T64" fmla="*/ 389 w 556"/>
                    <a:gd name="T65" fmla="*/ 134 h 712"/>
                    <a:gd name="T66" fmla="*/ 433 w 556"/>
                    <a:gd name="T67" fmla="*/ 192 h 712"/>
                    <a:gd name="T68" fmla="*/ 477 w 556"/>
                    <a:gd name="T69" fmla="*/ 256 h 712"/>
                    <a:gd name="T70" fmla="*/ 505 w 556"/>
                    <a:gd name="T71" fmla="*/ 332 h 712"/>
                    <a:gd name="T72" fmla="*/ 510 w 556"/>
                    <a:gd name="T73" fmla="*/ 425 h 712"/>
                    <a:gd name="T74" fmla="*/ 510 w 556"/>
                    <a:gd name="T75" fmla="*/ 507 h 712"/>
                    <a:gd name="T76" fmla="*/ 515 w 556"/>
                    <a:gd name="T77" fmla="*/ 573 h 712"/>
                    <a:gd name="T78" fmla="*/ 529 w 556"/>
                    <a:gd name="T79" fmla="*/ 628 h 712"/>
                    <a:gd name="T80" fmla="*/ 551 w 556"/>
                    <a:gd name="T81" fmla="*/ 673 h 712"/>
                    <a:gd name="T82" fmla="*/ 553 w 556"/>
                    <a:gd name="T83" fmla="*/ 699 h 712"/>
                    <a:gd name="T84" fmla="*/ 540 w 556"/>
                    <a:gd name="T85" fmla="*/ 710 h 712"/>
                    <a:gd name="T86" fmla="*/ 514 w 556"/>
                    <a:gd name="T87" fmla="*/ 712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556" h="712">
                      <a:moveTo>
                        <a:pt x="500" y="712"/>
                      </a:moveTo>
                      <a:lnTo>
                        <a:pt x="499" y="712"/>
                      </a:lnTo>
                      <a:lnTo>
                        <a:pt x="496" y="712"/>
                      </a:lnTo>
                      <a:lnTo>
                        <a:pt x="489" y="712"/>
                      </a:lnTo>
                      <a:lnTo>
                        <a:pt x="481" y="712"/>
                      </a:lnTo>
                      <a:lnTo>
                        <a:pt x="470" y="712"/>
                      </a:lnTo>
                      <a:lnTo>
                        <a:pt x="459" y="711"/>
                      </a:lnTo>
                      <a:lnTo>
                        <a:pt x="445" y="710"/>
                      </a:lnTo>
                      <a:lnTo>
                        <a:pt x="429" y="709"/>
                      </a:lnTo>
                      <a:lnTo>
                        <a:pt x="413" y="707"/>
                      </a:lnTo>
                      <a:lnTo>
                        <a:pt x="394" y="704"/>
                      </a:lnTo>
                      <a:lnTo>
                        <a:pt x="375" y="700"/>
                      </a:lnTo>
                      <a:lnTo>
                        <a:pt x="354" y="695"/>
                      </a:lnTo>
                      <a:lnTo>
                        <a:pt x="333" y="689"/>
                      </a:lnTo>
                      <a:lnTo>
                        <a:pt x="311" y="683"/>
                      </a:lnTo>
                      <a:lnTo>
                        <a:pt x="289" y="674"/>
                      </a:lnTo>
                      <a:lnTo>
                        <a:pt x="266" y="665"/>
                      </a:lnTo>
                      <a:lnTo>
                        <a:pt x="244" y="654"/>
                      </a:lnTo>
                      <a:lnTo>
                        <a:pt x="222" y="642"/>
                      </a:lnTo>
                      <a:lnTo>
                        <a:pt x="202" y="631"/>
                      </a:lnTo>
                      <a:lnTo>
                        <a:pt x="181" y="619"/>
                      </a:lnTo>
                      <a:lnTo>
                        <a:pt x="162" y="606"/>
                      </a:lnTo>
                      <a:lnTo>
                        <a:pt x="144" y="593"/>
                      </a:lnTo>
                      <a:lnTo>
                        <a:pt x="128" y="579"/>
                      </a:lnTo>
                      <a:lnTo>
                        <a:pt x="112" y="565"/>
                      </a:lnTo>
                      <a:lnTo>
                        <a:pt x="98" y="551"/>
                      </a:lnTo>
                      <a:lnTo>
                        <a:pt x="85" y="536"/>
                      </a:lnTo>
                      <a:lnTo>
                        <a:pt x="74" y="520"/>
                      </a:lnTo>
                      <a:lnTo>
                        <a:pt x="63" y="504"/>
                      </a:lnTo>
                      <a:lnTo>
                        <a:pt x="55" y="488"/>
                      </a:lnTo>
                      <a:lnTo>
                        <a:pt x="48" y="471"/>
                      </a:lnTo>
                      <a:lnTo>
                        <a:pt x="44" y="454"/>
                      </a:lnTo>
                      <a:lnTo>
                        <a:pt x="41" y="436"/>
                      </a:lnTo>
                      <a:lnTo>
                        <a:pt x="38" y="401"/>
                      </a:lnTo>
                      <a:lnTo>
                        <a:pt x="33" y="367"/>
                      </a:lnTo>
                      <a:lnTo>
                        <a:pt x="29" y="333"/>
                      </a:lnTo>
                      <a:lnTo>
                        <a:pt x="23" y="299"/>
                      </a:lnTo>
                      <a:lnTo>
                        <a:pt x="17" y="265"/>
                      </a:lnTo>
                      <a:lnTo>
                        <a:pt x="11" y="230"/>
                      </a:lnTo>
                      <a:lnTo>
                        <a:pt x="7" y="194"/>
                      </a:lnTo>
                      <a:lnTo>
                        <a:pt x="1" y="158"/>
                      </a:lnTo>
                      <a:lnTo>
                        <a:pt x="0" y="140"/>
                      </a:lnTo>
                      <a:lnTo>
                        <a:pt x="0" y="123"/>
                      </a:lnTo>
                      <a:lnTo>
                        <a:pt x="3" y="108"/>
                      </a:lnTo>
                      <a:lnTo>
                        <a:pt x="8" y="93"/>
                      </a:lnTo>
                      <a:lnTo>
                        <a:pt x="15" y="80"/>
                      </a:lnTo>
                      <a:lnTo>
                        <a:pt x="24" y="68"/>
                      </a:lnTo>
                      <a:lnTo>
                        <a:pt x="34" y="56"/>
                      </a:lnTo>
                      <a:lnTo>
                        <a:pt x="47" y="45"/>
                      </a:lnTo>
                      <a:lnTo>
                        <a:pt x="62" y="36"/>
                      </a:lnTo>
                      <a:lnTo>
                        <a:pt x="78" y="28"/>
                      </a:lnTo>
                      <a:lnTo>
                        <a:pt x="96" y="21"/>
                      </a:lnTo>
                      <a:lnTo>
                        <a:pt x="115" y="15"/>
                      </a:lnTo>
                      <a:lnTo>
                        <a:pt x="136" y="10"/>
                      </a:lnTo>
                      <a:lnTo>
                        <a:pt x="159" y="6"/>
                      </a:lnTo>
                      <a:lnTo>
                        <a:pt x="183" y="3"/>
                      </a:lnTo>
                      <a:lnTo>
                        <a:pt x="209" y="1"/>
                      </a:lnTo>
                      <a:lnTo>
                        <a:pt x="254" y="0"/>
                      </a:lnTo>
                      <a:lnTo>
                        <a:pt x="286" y="1"/>
                      </a:lnTo>
                      <a:lnTo>
                        <a:pt x="309" y="7"/>
                      </a:lnTo>
                      <a:lnTo>
                        <a:pt x="325" y="17"/>
                      </a:lnTo>
                      <a:lnTo>
                        <a:pt x="335" y="31"/>
                      </a:lnTo>
                      <a:lnTo>
                        <a:pt x="346" y="49"/>
                      </a:lnTo>
                      <a:lnTo>
                        <a:pt x="356" y="74"/>
                      </a:lnTo>
                      <a:lnTo>
                        <a:pt x="370" y="103"/>
                      </a:lnTo>
                      <a:lnTo>
                        <a:pt x="389" y="134"/>
                      </a:lnTo>
                      <a:lnTo>
                        <a:pt x="410" y="163"/>
                      </a:lnTo>
                      <a:lnTo>
                        <a:pt x="433" y="192"/>
                      </a:lnTo>
                      <a:lnTo>
                        <a:pt x="457" y="222"/>
                      </a:lnTo>
                      <a:lnTo>
                        <a:pt x="477" y="256"/>
                      </a:lnTo>
                      <a:lnTo>
                        <a:pt x="495" y="291"/>
                      </a:lnTo>
                      <a:lnTo>
                        <a:pt x="505" y="332"/>
                      </a:lnTo>
                      <a:lnTo>
                        <a:pt x="510" y="378"/>
                      </a:lnTo>
                      <a:lnTo>
                        <a:pt x="510" y="425"/>
                      </a:lnTo>
                      <a:lnTo>
                        <a:pt x="510" y="468"/>
                      </a:lnTo>
                      <a:lnTo>
                        <a:pt x="510" y="507"/>
                      </a:lnTo>
                      <a:lnTo>
                        <a:pt x="512" y="541"/>
                      </a:lnTo>
                      <a:lnTo>
                        <a:pt x="515" y="573"/>
                      </a:lnTo>
                      <a:lnTo>
                        <a:pt x="521" y="601"/>
                      </a:lnTo>
                      <a:lnTo>
                        <a:pt x="529" y="628"/>
                      </a:lnTo>
                      <a:lnTo>
                        <a:pt x="541" y="653"/>
                      </a:lnTo>
                      <a:lnTo>
                        <a:pt x="551" y="673"/>
                      </a:lnTo>
                      <a:lnTo>
                        <a:pt x="556" y="688"/>
                      </a:lnTo>
                      <a:lnTo>
                        <a:pt x="553" y="699"/>
                      </a:lnTo>
                      <a:lnTo>
                        <a:pt x="549" y="706"/>
                      </a:lnTo>
                      <a:lnTo>
                        <a:pt x="540" y="710"/>
                      </a:lnTo>
                      <a:lnTo>
                        <a:pt x="527" y="711"/>
                      </a:lnTo>
                      <a:lnTo>
                        <a:pt x="514" y="712"/>
                      </a:lnTo>
                      <a:lnTo>
                        <a:pt x="500" y="712"/>
                      </a:lnTo>
                      <a:close/>
                    </a:path>
                  </a:pathLst>
                </a:custGeom>
                <a:solidFill>
                  <a:srgbClr val="F9F9F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47" name="Freeform 31"/>
                <p:cNvSpPr>
                  <a:spLocks/>
                </p:cNvSpPr>
                <p:nvPr/>
              </p:nvSpPr>
              <p:spPr bwMode="auto">
                <a:xfrm>
                  <a:off x="4702" y="1431"/>
                  <a:ext cx="133" cy="170"/>
                </a:xfrm>
                <a:custGeom>
                  <a:avLst/>
                  <a:gdLst>
                    <a:gd name="T0" fmla="*/ 479 w 533"/>
                    <a:gd name="T1" fmla="*/ 682 h 682"/>
                    <a:gd name="T2" fmla="*/ 469 w 533"/>
                    <a:gd name="T3" fmla="*/ 682 h 682"/>
                    <a:gd name="T4" fmla="*/ 451 w 533"/>
                    <a:gd name="T5" fmla="*/ 682 h 682"/>
                    <a:gd name="T6" fmla="*/ 427 w 533"/>
                    <a:gd name="T7" fmla="*/ 680 h 682"/>
                    <a:gd name="T8" fmla="*/ 396 w 533"/>
                    <a:gd name="T9" fmla="*/ 677 h 682"/>
                    <a:gd name="T10" fmla="*/ 360 w 533"/>
                    <a:gd name="T11" fmla="*/ 670 h 682"/>
                    <a:gd name="T12" fmla="*/ 319 w 533"/>
                    <a:gd name="T13" fmla="*/ 660 h 682"/>
                    <a:gd name="T14" fmla="*/ 278 w 533"/>
                    <a:gd name="T15" fmla="*/ 646 h 682"/>
                    <a:gd name="T16" fmla="*/ 234 w 533"/>
                    <a:gd name="T17" fmla="*/ 626 h 682"/>
                    <a:gd name="T18" fmla="*/ 194 w 533"/>
                    <a:gd name="T19" fmla="*/ 604 h 682"/>
                    <a:gd name="T20" fmla="*/ 156 w 533"/>
                    <a:gd name="T21" fmla="*/ 581 h 682"/>
                    <a:gd name="T22" fmla="*/ 122 w 533"/>
                    <a:gd name="T23" fmla="*/ 555 h 682"/>
                    <a:gd name="T24" fmla="*/ 93 w 533"/>
                    <a:gd name="T25" fmla="*/ 528 h 682"/>
                    <a:gd name="T26" fmla="*/ 70 w 533"/>
                    <a:gd name="T27" fmla="*/ 499 h 682"/>
                    <a:gd name="T28" fmla="*/ 53 w 533"/>
                    <a:gd name="T29" fmla="*/ 468 h 682"/>
                    <a:gd name="T30" fmla="*/ 43 w 533"/>
                    <a:gd name="T31" fmla="*/ 435 h 682"/>
                    <a:gd name="T32" fmla="*/ 37 w 533"/>
                    <a:gd name="T33" fmla="*/ 385 h 682"/>
                    <a:gd name="T34" fmla="*/ 28 w 533"/>
                    <a:gd name="T35" fmla="*/ 319 h 682"/>
                    <a:gd name="T36" fmla="*/ 16 w 533"/>
                    <a:gd name="T37" fmla="*/ 254 h 682"/>
                    <a:gd name="T38" fmla="*/ 6 w 533"/>
                    <a:gd name="T39" fmla="*/ 186 h 682"/>
                    <a:gd name="T40" fmla="*/ 0 w 533"/>
                    <a:gd name="T41" fmla="*/ 134 h 682"/>
                    <a:gd name="T42" fmla="*/ 3 w 533"/>
                    <a:gd name="T43" fmla="*/ 103 h 682"/>
                    <a:gd name="T44" fmla="*/ 15 w 533"/>
                    <a:gd name="T45" fmla="*/ 77 h 682"/>
                    <a:gd name="T46" fmla="*/ 33 w 533"/>
                    <a:gd name="T47" fmla="*/ 54 h 682"/>
                    <a:gd name="T48" fmla="*/ 59 w 533"/>
                    <a:gd name="T49" fmla="*/ 34 h 682"/>
                    <a:gd name="T50" fmla="*/ 91 w 533"/>
                    <a:gd name="T51" fmla="*/ 20 h 682"/>
                    <a:gd name="T52" fmla="*/ 130 w 533"/>
                    <a:gd name="T53" fmla="*/ 9 h 682"/>
                    <a:gd name="T54" fmla="*/ 175 w 533"/>
                    <a:gd name="T55" fmla="*/ 3 h 682"/>
                    <a:gd name="T56" fmla="*/ 243 w 533"/>
                    <a:gd name="T57" fmla="*/ 0 h 682"/>
                    <a:gd name="T58" fmla="*/ 296 w 533"/>
                    <a:gd name="T59" fmla="*/ 7 h 682"/>
                    <a:gd name="T60" fmla="*/ 322 w 533"/>
                    <a:gd name="T61" fmla="*/ 29 h 682"/>
                    <a:gd name="T62" fmla="*/ 341 w 533"/>
                    <a:gd name="T63" fmla="*/ 71 h 682"/>
                    <a:gd name="T64" fmla="*/ 374 w 533"/>
                    <a:gd name="T65" fmla="*/ 129 h 682"/>
                    <a:gd name="T66" fmla="*/ 416 w 533"/>
                    <a:gd name="T67" fmla="*/ 184 h 682"/>
                    <a:gd name="T68" fmla="*/ 458 w 533"/>
                    <a:gd name="T69" fmla="*/ 245 h 682"/>
                    <a:gd name="T70" fmla="*/ 485 w 533"/>
                    <a:gd name="T71" fmla="*/ 318 h 682"/>
                    <a:gd name="T72" fmla="*/ 489 w 533"/>
                    <a:gd name="T73" fmla="*/ 407 h 682"/>
                    <a:gd name="T74" fmla="*/ 489 w 533"/>
                    <a:gd name="T75" fmla="*/ 486 h 682"/>
                    <a:gd name="T76" fmla="*/ 495 w 533"/>
                    <a:gd name="T77" fmla="*/ 549 h 682"/>
                    <a:gd name="T78" fmla="*/ 507 w 533"/>
                    <a:gd name="T79" fmla="*/ 602 h 682"/>
                    <a:gd name="T80" fmla="*/ 528 w 533"/>
                    <a:gd name="T81" fmla="*/ 646 h 682"/>
                    <a:gd name="T82" fmla="*/ 530 w 533"/>
                    <a:gd name="T83" fmla="*/ 670 h 682"/>
                    <a:gd name="T84" fmla="*/ 517 w 533"/>
                    <a:gd name="T85" fmla="*/ 680 h 682"/>
                    <a:gd name="T86" fmla="*/ 492 w 533"/>
                    <a:gd name="T87" fmla="*/ 682 h 6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533" h="682">
                      <a:moveTo>
                        <a:pt x="480" y="682"/>
                      </a:moveTo>
                      <a:lnTo>
                        <a:pt x="479" y="682"/>
                      </a:lnTo>
                      <a:lnTo>
                        <a:pt x="475" y="682"/>
                      </a:lnTo>
                      <a:lnTo>
                        <a:pt x="469" y="682"/>
                      </a:lnTo>
                      <a:lnTo>
                        <a:pt x="461" y="682"/>
                      </a:lnTo>
                      <a:lnTo>
                        <a:pt x="451" y="682"/>
                      </a:lnTo>
                      <a:lnTo>
                        <a:pt x="439" y="681"/>
                      </a:lnTo>
                      <a:lnTo>
                        <a:pt x="427" y="680"/>
                      </a:lnTo>
                      <a:lnTo>
                        <a:pt x="412" y="679"/>
                      </a:lnTo>
                      <a:lnTo>
                        <a:pt x="396" y="677"/>
                      </a:lnTo>
                      <a:lnTo>
                        <a:pt x="378" y="674"/>
                      </a:lnTo>
                      <a:lnTo>
                        <a:pt x="360" y="670"/>
                      </a:lnTo>
                      <a:lnTo>
                        <a:pt x="340" y="666"/>
                      </a:lnTo>
                      <a:lnTo>
                        <a:pt x="319" y="660"/>
                      </a:lnTo>
                      <a:lnTo>
                        <a:pt x="299" y="654"/>
                      </a:lnTo>
                      <a:lnTo>
                        <a:pt x="278" y="646"/>
                      </a:lnTo>
                      <a:lnTo>
                        <a:pt x="256" y="637"/>
                      </a:lnTo>
                      <a:lnTo>
                        <a:pt x="234" y="626"/>
                      </a:lnTo>
                      <a:lnTo>
                        <a:pt x="213" y="615"/>
                      </a:lnTo>
                      <a:lnTo>
                        <a:pt x="194" y="604"/>
                      </a:lnTo>
                      <a:lnTo>
                        <a:pt x="174" y="593"/>
                      </a:lnTo>
                      <a:lnTo>
                        <a:pt x="156" y="581"/>
                      </a:lnTo>
                      <a:lnTo>
                        <a:pt x="138" y="568"/>
                      </a:lnTo>
                      <a:lnTo>
                        <a:pt x="122" y="555"/>
                      </a:lnTo>
                      <a:lnTo>
                        <a:pt x="107" y="542"/>
                      </a:lnTo>
                      <a:lnTo>
                        <a:pt x="93" y="528"/>
                      </a:lnTo>
                      <a:lnTo>
                        <a:pt x="82" y="513"/>
                      </a:lnTo>
                      <a:lnTo>
                        <a:pt x="70" y="499"/>
                      </a:lnTo>
                      <a:lnTo>
                        <a:pt x="61" y="484"/>
                      </a:lnTo>
                      <a:lnTo>
                        <a:pt x="53" y="468"/>
                      </a:lnTo>
                      <a:lnTo>
                        <a:pt x="47" y="452"/>
                      </a:lnTo>
                      <a:lnTo>
                        <a:pt x="43" y="435"/>
                      </a:lnTo>
                      <a:lnTo>
                        <a:pt x="40" y="418"/>
                      </a:lnTo>
                      <a:lnTo>
                        <a:pt x="37" y="385"/>
                      </a:lnTo>
                      <a:lnTo>
                        <a:pt x="32" y="352"/>
                      </a:lnTo>
                      <a:lnTo>
                        <a:pt x="28" y="319"/>
                      </a:lnTo>
                      <a:lnTo>
                        <a:pt x="22" y="286"/>
                      </a:lnTo>
                      <a:lnTo>
                        <a:pt x="16" y="254"/>
                      </a:lnTo>
                      <a:lnTo>
                        <a:pt x="11" y="220"/>
                      </a:lnTo>
                      <a:lnTo>
                        <a:pt x="6" y="186"/>
                      </a:lnTo>
                      <a:lnTo>
                        <a:pt x="1" y="151"/>
                      </a:lnTo>
                      <a:lnTo>
                        <a:pt x="0" y="134"/>
                      </a:lnTo>
                      <a:lnTo>
                        <a:pt x="0" y="118"/>
                      </a:lnTo>
                      <a:lnTo>
                        <a:pt x="3" y="103"/>
                      </a:lnTo>
                      <a:lnTo>
                        <a:pt x="8" y="89"/>
                      </a:lnTo>
                      <a:lnTo>
                        <a:pt x="15" y="77"/>
                      </a:lnTo>
                      <a:lnTo>
                        <a:pt x="23" y="65"/>
                      </a:lnTo>
                      <a:lnTo>
                        <a:pt x="33" y="54"/>
                      </a:lnTo>
                      <a:lnTo>
                        <a:pt x="45" y="44"/>
                      </a:lnTo>
                      <a:lnTo>
                        <a:pt x="59" y="34"/>
                      </a:lnTo>
                      <a:lnTo>
                        <a:pt x="75" y="27"/>
                      </a:lnTo>
                      <a:lnTo>
                        <a:pt x="91" y="20"/>
                      </a:lnTo>
                      <a:lnTo>
                        <a:pt x="111" y="14"/>
                      </a:lnTo>
                      <a:lnTo>
                        <a:pt x="130" y="9"/>
                      </a:lnTo>
                      <a:lnTo>
                        <a:pt x="152" y="6"/>
                      </a:lnTo>
                      <a:lnTo>
                        <a:pt x="175" y="3"/>
                      </a:lnTo>
                      <a:lnTo>
                        <a:pt x="199" y="1"/>
                      </a:lnTo>
                      <a:lnTo>
                        <a:pt x="243" y="0"/>
                      </a:lnTo>
                      <a:lnTo>
                        <a:pt x="274" y="1"/>
                      </a:lnTo>
                      <a:lnTo>
                        <a:pt x="296" y="7"/>
                      </a:lnTo>
                      <a:lnTo>
                        <a:pt x="311" y="16"/>
                      </a:lnTo>
                      <a:lnTo>
                        <a:pt x="322" y="29"/>
                      </a:lnTo>
                      <a:lnTo>
                        <a:pt x="331" y="48"/>
                      </a:lnTo>
                      <a:lnTo>
                        <a:pt x="341" y="71"/>
                      </a:lnTo>
                      <a:lnTo>
                        <a:pt x="355" y="99"/>
                      </a:lnTo>
                      <a:lnTo>
                        <a:pt x="374" y="129"/>
                      </a:lnTo>
                      <a:lnTo>
                        <a:pt x="394" y="157"/>
                      </a:lnTo>
                      <a:lnTo>
                        <a:pt x="416" y="184"/>
                      </a:lnTo>
                      <a:lnTo>
                        <a:pt x="438" y="213"/>
                      </a:lnTo>
                      <a:lnTo>
                        <a:pt x="458" y="245"/>
                      </a:lnTo>
                      <a:lnTo>
                        <a:pt x="474" y="279"/>
                      </a:lnTo>
                      <a:lnTo>
                        <a:pt x="485" y="318"/>
                      </a:lnTo>
                      <a:lnTo>
                        <a:pt x="489" y="362"/>
                      </a:lnTo>
                      <a:lnTo>
                        <a:pt x="489" y="407"/>
                      </a:lnTo>
                      <a:lnTo>
                        <a:pt x="489" y="449"/>
                      </a:lnTo>
                      <a:lnTo>
                        <a:pt x="489" y="486"/>
                      </a:lnTo>
                      <a:lnTo>
                        <a:pt x="491" y="519"/>
                      </a:lnTo>
                      <a:lnTo>
                        <a:pt x="495" y="549"/>
                      </a:lnTo>
                      <a:lnTo>
                        <a:pt x="499" y="577"/>
                      </a:lnTo>
                      <a:lnTo>
                        <a:pt x="507" y="602"/>
                      </a:lnTo>
                      <a:lnTo>
                        <a:pt x="519" y="625"/>
                      </a:lnTo>
                      <a:lnTo>
                        <a:pt x="528" y="646"/>
                      </a:lnTo>
                      <a:lnTo>
                        <a:pt x="533" y="660"/>
                      </a:lnTo>
                      <a:lnTo>
                        <a:pt x="530" y="670"/>
                      </a:lnTo>
                      <a:lnTo>
                        <a:pt x="526" y="676"/>
                      </a:lnTo>
                      <a:lnTo>
                        <a:pt x="517" y="680"/>
                      </a:lnTo>
                      <a:lnTo>
                        <a:pt x="505" y="682"/>
                      </a:lnTo>
                      <a:lnTo>
                        <a:pt x="492" y="682"/>
                      </a:lnTo>
                      <a:lnTo>
                        <a:pt x="480" y="682"/>
                      </a:lnTo>
                      <a:close/>
                    </a:path>
                  </a:pathLst>
                </a:custGeom>
                <a:solidFill>
                  <a:srgbClr val="F9F9F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48" name="Freeform 32"/>
                <p:cNvSpPr>
                  <a:spLocks/>
                </p:cNvSpPr>
                <p:nvPr/>
              </p:nvSpPr>
              <p:spPr bwMode="auto">
                <a:xfrm>
                  <a:off x="4706" y="1434"/>
                  <a:ext cx="127" cy="163"/>
                </a:xfrm>
                <a:custGeom>
                  <a:avLst/>
                  <a:gdLst>
                    <a:gd name="T0" fmla="*/ 458 w 509"/>
                    <a:gd name="T1" fmla="*/ 653 h 653"/>
                    <a:gd name="T2" fmla="*/ 449 w 509"/>
                    <a:gd name="T3" fmla="*/ 653 h 653"/>
                    <a:gd name="T4" fmla="*/ 431 w 509"/>
                    <a:gd name="T5" fmla="*/ 653 h 653"/>
                    <a:gd name="T6" fmla="*/ 408 w 509"/>
                    <a:gd name="T7" fmla="*/ 652 h 653"/>
                    <a:gd name="T8" fmla="*/ 378 w 509"/>
                    <a:gd name="T9" fmla="*/ 648 h 653"/>
                    <a:gd name="T10" fmla="*/ 344 w 509"/>
                    <a:gd name="T11" fmla="*/ 642 h 653"/>
                    <a:gd name="T12" fmla="*/ 306 w 509"/>
                    <a:gd name="T13" fmla="*/ 633 h 653"/>
                    <a:gd name="T14" fmla="*/ 265 w 509"/>
                    <a:gd name="T15" fmla="*/ 618 h 653"/>
                    <a:gd name="T16" fmla="*/ 224 w 509"/>
                    <a:gd name="T17" fmla="*/ 599 h 653"/>
                    <a:gd name="T18" fmla="*/ 184 w 509"/>
                    <a:gd name="T19" fmla="*/ 579 h 653"/>
                    <a:gd name="T20" fmla="*/ 149 w 509"/>
                    <a:gd name="T21" fmla="*/ 556 h 653"/>
                    <a:gd name="T22" fmla="*/ 116 w 509"/>
                    <a:gd name="T23" fmla="*/ 531 h 653"/>
                    <a:gd name="T24" fmla="*/ 89 w 509"/>
                    <a:gd name="T25" fmla="*/ 505 h 653"/>
                    <a:gd name="T26" fmla="*/ 67 w 509"/>
                    <a:gd name="T27" fmla="*/ 478 h 653"/>
                    <a:gd name="T28" fmla="*/ 51 w 509"/>
                    <a:gd name="T29" fmla="*/ 448 h 653"/>
                    <a:gd name="T30" fmla="*/ 40 w 509"/>
                    <a:gd name="T31" fmla="*/ 417 h 653"/>
                    <a:gd name="T32" fmla="*/ 35 w 509"/>
                    <a:gd name="T33" fmla="*/ 369 h 653"/>
                    <a:gd name="T34" fmla="*/ 26 w 509"/>
                    <a:gd name="T35" fmla="*/ 306 h 653"/>
                    <a:gd name="T36" fmla="*/ 16 w 509"/>
                    <a:gd name="T37" fmla="*/ 244 h 653"/>
                    <a:gd name="T38" fmla="*/ 6 w 509"/>
                    <a:gd name="T39" fmla="*/ 179 h 653"/>
                    <a:gd name="T40" fmla="*/ 0 w 509"/>
                    <a:gd name="T41" fmla="*/ 130 h 653"/>
                    <a:gd name="T42" fmla="*/ 3 w 509"/>
                    <a:gd name="T43" fmla="*/ 100 h 653"/>
                    <a:gd name="T44" fmla="*/ 14 w 509"/>
                    <a:gd name="T45" fmla="*/ 74 h 653"/>
                    <a:gd name="T46" fmla="*/ 31 w 509"/>
                    <a:gd name="T47" fmla="*/ 53 h 653"/>
                    <a:gd name="T48" fmla="*/ 56 w 509"/>
                    <a:gd name="T49" fmla="*/ 35 h 653"/>
                    <a:gd name="T50" fmla="*/ 88 w 509"/>
                    <a:gd name="T51" fmla="*/ 20 h 653"/>
                    <a:gd name="T52" fmla="*/ 124 w 509"/>
                    <a:gd name="T53" fmla="*/ 10 h 653"/>
                    <a:gd name="T54" fmla="*/ 167 w 509"/>
                    <a:gd name="T55" fmla="*/ 3 h 653"/>
                    <a:gd name="T56" fmla="*/ 232 w 509"/>
                    <a:gd name="T57" fmla="*/ 0 h 653"/>
                    <a:gd name="T58" fmla="*/ 282 w 509"/>
                    <a:gd name="T59" fmla="*/ 7 h 653"/>
                    <a:gd name="T60" fmla="*/ 308 w 509"/>
                    <a:gd name="T61" fmla="*/ 29 h 653"/>
                    <a:gd name="T62" fmla="*/ 326 w 509"/>
                    <a:gd name="T63" fmla="*/ 68 h 653"/>
                    <a:gd name="T64" fmla="*/ 356 w 509"/>
                    <a:gd name="T65" fmla="*/ 123 h 653"/>
                    <a:gd name="T66" fmla="*/ 398 w 509"/>
                    <a:gd name="T67" fmla="*/ 177 h 653"/>
                    <a:gd name="T68" fmla="*/ 437 w 509"/>
                    <a:gd name="T69" fmla="*/ 235 h 653"/>
                    <a:gd name="T70" fmla="*/ 464 w 509"/>
                    <a:gd name="T71" fmla="*/ 304 h 653"/>
                    <a:gd name="T72" fmla="*/ 467 w 509"/>
                    <a:gd name="T73" fmla="*/ 431 h 653"/>
                    <a:gd name="T74" fmla="*/ 477 w 509"/>
                    <a:gd name="T75" fmla="*/ 552 h 653"/>
                    <a:gd name="T76" fmla="*/ 505 w 509"/>
                    <a:gd name="T77" fmla="*/ 617 h 653"/>
                    <a:gd name="T78" fmla="*/ 507 w 509"/>
                    <a:gd name="T79" fmla="*/ 642 h 653"/>
                    <a:gd name="T80" fmla="*/ 495 w 509"/>
                    <a:gd name="T81" fmla="*/ 651 h 653"/>
                    <a:gd name="T82" fmla="*/ 472 w 509"/>
                    <a:gd name="T83" fmla="*/ 653 h 6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509" h="653">
                      <a:moveTo>
                        <a:pt x="459" y="653"/>
                      </a:moveTo>
                      <a:lnTo>
                        <a:pt x="458" y="653"/>
                      </a:lnTo>
                      <a:lnTo>
                        <a:pt x="454" y="653"/>
                      </a:lnTo>
                      <a:lnTo>
                        <a:pt x="449" y="653"/>
                      </a:lnTo>
                      <a:lnTo>
                        <a:pt x="442" y="653"/>
                      </a:lnTo>
                      <a:lnTo>
                        <a:pt x="431" y="653"/>
                      </a:lnTo>
                      <a:lnTo>
                        <a:pt x="421" y="653"/>
                      </a:lnTo>
                      <a:lnTo>
                        <a:pt x="408" y="652"/>
                      </a:lnTo>
                      <a:lnTo>
                        <a:pt x="393" y="650"/>
                      </a:lnTo>
                      <a:lnTo>
                        <a:pt x="378" y="648"/>
                      </a:lnTo>
                      <a:lnTo>
                        <a:pt x="361" y="646"/>
                      </a:lnTo>
                      <a:lnTo>
                        <a:pt x="344" y="642"/>
                      </a:lnTo>
                      <a:lnTo>
                        <a:pt x="325" y="638"/>
                      </a:lnTo>
                      <a:lnTo>
                        <a:pt x="306" y="633"/>
                      </a:lnTo>
                      <a:lnTo>
                        <a:pt x="286" y="626"/>
                      </a:lnTo>
                      <a:lnTo>
                        <a:pt x="265" y="618"/>
                      </a:lnTo>
                      <a:lnTo>
                        <a:pt x="244" y="609"/>
                      </a:lnTo>
                      <a:lnTo>
                        <a:pt x="224" y="599"/>
                      </a:lnTo>
                      <a:lnTo>
                        <a:pt x="204" y="589"/>
                      </a:lnTo>
                      <a:lnTo>
                        <a:pt x="184" y="579"/>
                      </a:lnTo>
                      <a:lnTo>
                        <a:pt x="166" y="568"/>
                      </a:lnTo>
                      <a:lnTo>
                        <a:pt x="149" y="556"/>
                      </a:lnTo>
                      <a:lnTo>
                        <a:pt x="133" y="544"/>
                      </a:lnTo>
                      <a:lnTo>
                        <a:pt x="116" y="531"/>
                      </a:lnTo>
                      <a:lnTo>
                        <a:pt x="103" y="519"/>
                      </a:lnTo>
                      <a:lnTo>
                        <a:pt x="89" y="505"/>
                      </a:lnTo>
                      <a:lnTo>
                        <a:pt x="77" y="492"/>
                      </a:lnTo>
                      <a:lnTo>
                        <a:pt x="67" y="478"/>
                      </a:lnTo>
                      <a:lnTo>
                        <a:pt x="58" y="463"/>
                      </a:lnTo>
                      <a:lnTo>
                        <a:pt x="51" y="448"/>
                      </a:lnTo>
                      <a:lnTo>
                        <a:pt x="45" y="433"/>
                      </a:lnTo>
                      <a:lnTo>
                        <a:pt x="40" y="417"/>
                      </a:lnTo>
                      <a:lnTo>
                        <a:pt x="38" y="401"/>
                      </a:lnTo>
                      <a:lnTo>
                        <a:pt x="35" y="369"/>
                      </a:lnTo>
                      <a:lnTo>
                        <a:pt x="31" y="338"/>
                      </a:lnTo>
                      <a:lnTo>
                        <a:pt x="26" y="306"/>
                      </a:lnTo>
                      <a:lnTo>
                        <a:pt x="22" y="275"/>
                      </a:lnTo>
                      <a:lnTo>
                        <a:pt x="16" y="244"/>
                      </a:lnTo>
                      <a:lnTo>
                        <a:pt x="11" y="211"/>
                      </a:lnTo>
                      <a:lnTo>
                        <a:pt x="6" y="179"/>
                      </a:lnTo>
                      <a:lnTo>
                        <a:pt x="1" y="146"/>
                      </a:lnTo>
                      <a:lnTo>
                        <a:pt x="0" y="130"/>
                      </a:lnTo>
                      <a:lnTo>
                        <a:pt x="0" y="114"/>
                      </a:lnTo>
                      <a:lnTo>
                        <a:pt x="3" y="100"/>
                      </a:lnTo>
                      <a:lnTo>
                        <a:pt x="7" y="87"/>
                      </a:lnTo>
                      <a:lnTo>
                        <a:pt x="14" y="74"/>
                      </a:lnTo>
                      <a:lnTo>
                        <a:pt x="22" y="63"/>
                      </a:lnTo>
                      <a:lnTo>
                        <a:pt x="31" y="53"/>
                      </a:lnTo>
                      <a:lnTo>
                        <a:pt x="43" y="43"/>
                      </a:lnTo>
                      <a:lnTo>
                        <a:pt x="56" y="35"/>
                      </a:lnTo>
                      <a:lnTo>
                        <a:pt x="70" y="27"/>
                      </a:lnTo>
                      <a:lnTo>
                        <a:pt x="88" y="20"/>
                      </a:lnTo>
                      <a:lnTo>
                        <a:pt x="105" y="14"/>
                      </a:lnTo>
                      <a:lnTo>
                        <a:pt x="124" y="10"/>
                      </a:lnTo>
                      <a:lnTo>
                        <a:pt x="145" y="6"/>
                      </a:lnTo>
                      <a:lnTo>
                        <a:pt x="167" y="3"/>
                      </a:lnTo>
                      <a:lnTo>
                        <a:pt x="190" y="1"/>
                      </a:lnTo>
                      <a:lnTo>
                        <a:pt x="232" y="0"/>
                      </a:lnTo>
                      <a:lnTo>
                        <a:pt x="262" y="2"/>
                      </a:lnTo>
                      <a:lnTo>
                        <a:pt x="282" y="7"/>
                      </a:lnTo>
                      <a:lnTo>
                        <a:pt x="297" y="16"/>
                      </a:lnTo>
                      <a:lnTo>
                        <a:pt x="308" y="29"/>
                      </a:lnTo>
                      <a:lnTo>
                        <a:pt x="316" y="47"/>
                      </a:lnTo>
                      <a:lnTo>
                        <a:pt x="326" y="68"/>
                      </a:lnTo>
                      <a:lnTo>
                        <a:pt x="339" y="95"/>
                      </a:lnTo>
                      <a:lnTo>
                        <a:pt x="356" y="123"/>
                      </a:lnTo>
                      <a:lnTo>
                        <a:pt x="377" y="150"/>
                      </a:lnTo>
                      <a:lnTo>
                        <a:pt x="398" y="177"/>
                      </a:lnTo>
                      <a:lnTo>
                        <a:pt x="419" y="204"/>
                      </a:lnTo>
                      <a:lnTo>
                        <a:pt x="437" y="235"/>
                      </a:lnTo>
                      <a:lnTo>
                        <a:pt x="453" y="267"/>
                      </a:lnTo>
                      <a:lnTo>
                        <a:pt x="464" y="304"/>
                      </a:lnTo>
                      <a:lnTo>
                        <a:pt x="467" y="347"/>
                      </a:lnTo>
                      <a:lnTo>
                        <a:pt x="467" y="431"/>
                      </a:lnTo>
                      <a:lnTo>
                        <a:pt x="469" y="497"/>
                      </a:lnTo>
                      <a:lnTo>
                        <a:pt x="477" y="552"/>
                      </a:lnTo>
                      <a:lnTo>
                        <a:pt x="496" y="598"/>
                      </a:lnTo>
                      <a:lnTo>
                        <a:pt x="505" y="617"/>
                      </a:lnTo>
                      <a:lnTo>
                        <a:pt x="509" y="632"/>
                      </a:lnTo>
                      <a:lnTo>
                        <a:pt x="507" y="642"/>
                      </a:lnTo>
                      <a:lnTo>
                        <a:pt x="503" y="648"/>
                      </a:lnTo>
                      <a:lnTo>
                        <a:pt x="495" y="651"/>
                      </a:lnTo>
                      <a:lnTo>
                        <a:pt x="483" y="653"/>
                      </a:lnTo>
                      <a:lnTo>
                        <a:pt x="472" y="653"/>
                      </a:lnTo>
                      <a:lnTo>
                        <a:pt x="459" y="653"/>
                      </a:lnTo>
                      <a:close/>
                    </a:path>
                  </a:pathLst>
                </a:custGeom>
                <a:solidFill>
                  <a:srgbClr val="F7F7E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49" name="Freeform 33"/>
                <p:cNvSpPr>
                  <a:spLocks/>
                </p:cNvSpPr>
                <p:nvPr/>
              </p:nvSpPr>
              <p:spPr bwMode="auto">
                <a:xfrm>
                  <a:off x="4709" y="1438"/>
                  <a:ext cx="121" cy="156"/>
                </a:xfrm>
                <a:custGeom>
                  <a:avLst/>
                  <a:gdLst>
                    <a:gd name="T0" fmla="*/ 438 w 486"/>
                    <a:gd name="T1" fmla="*/ 623 h 623"/>
                    <a:gd name="T2" fmla="*/ 428 w 486"/>
                    <a:gd name="T3" fmla="*/ 623 h 623"/>
                    <a:gd name="T4" fmla="*/ 412 w 486"/>
                    <a:gd name="T5" fmla="*/ 623 h 623"/>
                    <a:gd name="T6" fmla="*/ 389 w 486"/>
                    <a:gd name="T7" fmla="*/ 622 h 623"/>
                    <a:gd name="T8" fmla="*/ 361 w 486"/>
                    <a:gd name="T9" fmla="*/ 619 h 623"/>
                    <a:gd name="T10" fmla="*/ 328 w 486"/>
                    <a:gd name="T11" fmla="*/ 613 h 623"/>
                    <a:gd name="T12" fmla="*/ 292 w 486"/>
                    <a:gd name="T13" fmla="*/ 603 h 623"/>
                    <a:gd name="T14" fmla="*/ 253 w 486"/>
                    <a:gd name="T15" fmla="*/ 589 h 623"/>
                    <a:gd name="T16" fmla="*/ 214 w 486"/>
                    <a:gd name="T17" fmla="*/ 572 h 623"/>
                    <a:gd name="T18" fmla="*/ 177 w 486"/>
                    <a:gd name="T19" fmla="*/ 552 h 623"/>
                    <a:gd name="T20" fmla="*/ 142 w 486"/>
                    <a:gd name="T21" fmla="*/ 531 h 623"/>
                    <a:gd name="T22" fmla="*/ 112 w 486"/>
                    <a:gd name="T23" fmla="*/ 507 h 623"/>
                    <a:gd name="T24" fmla="*/ 86 w 486"/>
                    <a:gd name="T25" fmla="*/ 482 h 623"/>
                    <a:gd name="T26" fmla="*/ 64 w 486"/>
                    <a:gd name="T27" fmla="*/ 456 h 623"/>
                    <a:gd name="T28" fmla="*/ 48 w 486"/>
                    <a:gd name="T29" fmla="*/ 428 h 623"/>
                    <a:gd name="T30" fmla="*/ 39 w 486"/>
                    <a:gd name="T31" fmla="*/ 397 h 623"/>
                    <a:gd name="T32" fmla="*/ 33 w 486"/>
                    <a:gd name="T33" fmla="*/ 352 h 623"/>
                    <a:gd name="T34" fmla="*/ 26 w 486"/>
                    <a:gd name="T35" fmla="*/ 292 h 623"/>
                    <a:gd name="T36" fmla="*/ 15 w 486"/>
                    <a:gd name="T37" fmla="*/ 232 h 623"/>
                    <a:gd name="T38" fmla="*/ 6 w 486"/>
                    <a:gd name="T39" fmla="*/ 170 h 623"/>
                    <a:gd name="T40" fmla="*/ 0 w 486"/>
                    <a:gd name="T41" fmla="*/ 123 h 623"/>
                    <a:gd name="T42" fmla="*/ 3 w 486"/>
                    <a:gd name="T43" fmla="*/ 95 h 623"/>
                    <a:gd name="T44" fmla="*/ 13 w 486"/>
                    <a:gd name="T45" fmla="*/ 71 h 623"/>
                    <a:gd name="T46" fmla="*/ 30 w 486"/>
                    <a:gd name="T47" fmla="*/ 50 h 623"/>
                    <a:gd name="T48" fmla="*/ 55 w 486"/>
                    <a:gd name="T49" fmla="*/ 33 h 623"/>
                    <a:gd name="T50" fmla="*/ 83 w 486"/>
                    <a:gd name="T51" fmla="*/ 20 h 623"/>
                    <a:gd name="T52" fmla="*/ 119 w 486"/>
                    <a:gd name="T53" fmla="*/ 10 h 623"/>
                    <a:gd name="T54" fmla="*/ 161 w 486"/>
                    <a:gd name="T55" fmla="*/ 3 h 623"/>
                    <a:gd name="T56" fmla="*/ 222 w 486"/>
                    <a:gd name="T57" fmla="*/ 0 h 623"/>
                    <a:gd name="T58" fmla="*/ 271 w 486"/>
                    <a:gd name="T59" fmla="*/ 6 h 623"/>
                    <a:gd name="T60" fmla="*/ 295 w 486"/>
                    <a:gd name="T61" fmla="*/ 28 h 623"/>
                    <a:gd name="T62" fmla="*/ 312 w 486"/>
                    <a:gd name="T63" fmla="*/ 65 h 623"/>
                    <a:gd name="T64" fmla="*/ 341 w 486"/>
                    <a:gd name="T65" fmla="*/ 118 h 623"/>
                    <a:gd name="T66" fmla="*/ 380 w 486"/>
                    <a:gd name="T67" fmla="*/ 169 h 623"/>
                    <a:gd name="T68" fmla="*/ 418 w 486"/>
                    <a:gd name="T69" fmla="*/ 224 h 623"/>
                    <a:gd name="T70" fmla="*/ 443 w 486"/>
                    <a:gd name="T71" fmla="*/ 291 h 623"/>
                    <a:gd name="T72" fmla="*/ 447 w 486"/>
                    <a:gd name="T73" fmla="*/ 411 h 623"/>
                    <a:gd name="T74" fmla="*/ 456 w 486"/>
                    <a:gd name="T75" fmla="*/ 527 h 623"/>
                    <a:gd name="T76" fmla="*/ 484 w 486"/>
                    <a:gd name="T77" fmla="*/ 589 h 623"/>
                    <a:gd name="T78" fmla="*/ 485 w 486"/>
                    <a:gd name="T79" fmla="*/ 612 h 623"/>
                    <a:gd name="T80" fmla="*/ 472 w 486"/>
                    <a:gd name="T81" fmla="*/ 621 h 623"/>
                    <a:gd name="T82" fmla="*/ 450 w 486"/>
                    <a:gd name="T83" fmla="*/ 623 h 6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486" h="623">
                      <a:moveTo>
                        <a:pt x="439" y="623"/>
                      </a:moveTo>
                      <a:lnTo>
                        <a:pt x="438" y="623"/>
                      </a:lnTo>
                      <a:lnTo>
                        <a:pt x="434" y="623"/>
                      </a:lnTo>
                      <a:lnTo>
                        <a:pt x="428" y="623"/>
                      </a:lnTo>
                      <a:lnTo>
                        <a:pt x="421" y="623"/>
                      </a:lnTo>
                      <a:lnTo>
                        <a:pt x="412" y="623"/>
                      </a:lnTo>
                      <a:lnTo>
                        <a:pt x="402" y="623"/>
                      </a:lnTo>
                      <a:lnTo>
                        <a:pt x="389" y="622"/>
                      </a:lnTo>
                      <a:lnTo>
                        <a:pt x="376" y="620"/>
                      </a:lnTo>
                      <a:lnTo>
                        <a:pt x="361" y="619"/>
                      </a:lnTo>
                      <a:lnTo>
                        <a:pt x="345" y="616"/>
                      </a:lnTo>
                      <a:lnTo>
                        <a:pt x="328" y="613"/>
                      </a:lnTo>
                      <a:lnTo>
                        <a:pt x="311" y="609"/>
                      </a:lnTo>
                      <a:lnTo>
                        <a:pt x="292" y="603"/>
                      </a:lnTo>
                      <a:lnTo>
                        <a:pt x="273" y="597"/>
                      </a:lnTo>
                      <a:lnTo>
                        <a:pt x="253" y="589"/>
                      </a:lnTo>
                      <a:lnTo>
                        <a:pt x="233" y="581"/>
                      </a:lnTo>
                      <a:lnTo>
                        <a:pt x="214" y="572"/>
                      </a:lnTo>
                      <a:lnTo>
                        <a:pt x="195" y="562"/>
                      </a:lnTo>
                      <a:lnTo>
                        <a:pt x="177" y="552"/>
                      </a:lnTo>
                      <a:lnTo>
                        <a:pt x="158" y="542"/>
                      </a:lnTo>
                      <a:lnTo>
                        <a:pt x="142" y="531"/>
                      </a:lnTo>
                      <a:lnTo>
                        <a:pt x="126" y="519"/>
                      </a:lnTo>
                      <a:lnTo>
                        <a:pt x="112" y="507"/>
                      </a:lnTo>
                      <a:lnTo>
                        <a:pt x="98" y="495"/>
                      </a:lnTo>
                      <a:lnTo>
                        <a:pt x="86" y="482"/>
                      </a:lnTo>
                      <a:lnTo>
                        <a:pt x="74" y="469"/>
                      </a:lnTo>
                      <a:lnTo>
                        <a:pt x="64" y="456"/>
                      </a:lnTo>
                      <a:lnTo>
                        <a:pt x="56" y="442"/>
                      </a:lnTo>
                      <a:lnTo>
                        <a:pt x="48" y="428"/>
                      </a:lnTo>
                      <a:lnTo>
                        <a:pt x="43" y="413"/>
                      </a:lnTo>
                      <a:lnTo>
                        <a:pt x="39" y="397"/>
                      </a:lnTo>
                      <a:lnTo>
                        <a:pt x="36" y="382"/>
                      </a:lnTo>
                      <a:lnTo>
                        <a:pt x="33" y="352"/>
                      </a:lnTo>
                      <a:lnTo>
                        <a:pt x="29" y="322"/>
                      </a:lnTo>
                      <a:lnTo>
                        <a:pt x="26" y="292"/>
                      </a:lnTo>
                      <a:lnTo>
                        <a:pt x="21" y="262"/>
                      </a:lnTo>
                      <a:lnTo>
                        <a:pt x="15" y="232"/>
                      </a:lnTo>
                      <a:lnTo>
                        <a:pt x="11" y="201"/>
                      </a:lnTo>
                      <a:lnTo>
                        <a:pt x="6" y="170"/>
                      </a:lnTo>
                      <a:lnTo>
                        <a:pt x="2" y="139"/>
                      </a:lnTo>
                      <a:lnTo>
                        <a:pt x="0" y="123"/>
                      </a:lnTo>
                      <a:lnTo>
                        <a:pt x="0" y="109"/>
                      </a:lnTo>
                      <a:lnTo>
                        <a:pt x="3" y="95"/>
                      </a:lnTo>
                      <a:lnTo>
                        <a:pt x="7" y="82"/>
                      </a:lnTo>
                      <a:lnTo>
                        <a:pt x="13" y="71"/>
                      </a:lnTo>
                      <a:lnTo>
                        <a:pt x="21" y="60"/>
                      </a:lnTo>
                      <a:lnTo>
                        <a:pt x="30" y="50"/>
                      </a:lnTo>
                      <a:lnTo>
                        <a:pt x="42" y="41"/>
                      </a:lnTo>
                      <a:lnTo>
                        <a:pt x="55" y="33"/>
                      </a:lnTo>
                      <a:lnTo>
                        <a:pt x="68" y="26"/>
                      </a:lnTo>
                      <a:lnTo>
                        <a:pt x="83" y="20"/>
                      </a:lnTo>
                      <a:lnTo>
                        <a:pt x="101" y="14"/>
                      </a:lnTo>
                      <a:lnTo>
                        <a:pt x="119" y="10"/>
                      </a:lnTo>
                      <a:lnTo>
                        <a:pt x="139" y="5"/>
                      </a:lnTo>
                      <a:lnTo>
                        <a:pt x="161" y="3"/>
                      </a:lnTo>
                      <a:lnTo>
                        <a:pt x="183" y="1"/>
                      </a:lnTo>
                      <a:lnTo>
                        <a:pt x="222" y="0"/>
                      </a:lnTo>
                      <a:lnTo>
                        <a:pt x="251" y="1"/>
                      </a:lnTo>
                      <a:lnTo>
                        <a:pt x="271" y="6"/>
                      </a:lnTo>
                      <a:lnTo>
                        <a:pt x="285" y="16"/>
                      </a:lnTo>
                      <a:lnTo>
                        <a:pt x="295" y="28"/>
                      </a:lnTo>
                      <a:lnTo>
                        <a:pt x="303" y="44"/>
                      </a:lnTo>
                      <a:lnTo>
                        <a:pt x="312" y="65"/>
                      </a:lnTo>
                      <a:lnTo>
                        <a:pt x="325" y="91"/>
                      </a:lnTo>
                      <a:lnTo>
                        <a:pt x="341" y="118"/>
                      </a:lnTo>
                      <a:lnTo>
                        <a:pt x="360" y="144"/>
                      </a:lnTo>
                      <a:lnTo>
                        <a:pt x="380" y="169"/>
                      </a:lnTo>
                      <a:lnTo>
                        <a:pt x="401" y="195"/>
                      </a:lnTo>
                      <a:lnTo>
                        <a:pt x="418" y="224"/>
                      </a:lnTo>
                      <a:lnTo>
                        <a:pt x="433" y="255"/>
                      </a:lnTo>
                      <a:lnTo>
                        <a:pt x="443" y="291"/>
                      </a:lnTo>
                      <a:lnTo>
                        <a:pt x="447" y="331"/>
                      </a:lnTo>
                      <a:lnTo>
                        <a:pt x="447" y="411"/>
                      </a:lnTo>
                      <a:lnTo>
                        <a:pt x="449" y="474"/>
                      </a:lnTo>
                      <a:lnTo>
                        <a:pt x="456" y="527"/>
                      </a:lnTo>
                      <a:lnTo>
                        <a:pt x="474" y="571"/>
                      </a:lnTo>
                      <a:lnTo>
                        <a:pt x="484" y="589"/>
                      </a:lnTo>
                      <a:lnTo>
                        <a:pt x="486" y="602"/>
                      </a:lnTo>
                      <a:lnTo>
                        <a:pt x="485" y="612"/>
                      </a:lnTo>
                      <a:lnTo>
                        <a:pt x="480" y="618"/>
                      </a:lnTo>
                      <a:lnTo>
                        <a:pt x="472" y="621"/>
                      </a:lnTo>
                      <a:lnTo>
                        <a:pt x="462" y="623"/>
                      </a:lnTo>
                      <a:lnTo>
                        <a:pt x="450" y="623"/>
                      </a:lnTo>
                      <a:lnTo>
                        <a:pt x="439" y="623"/>
                      </a:lnTo>
                      <a:close/>
                    </a:path>
                  </a:pathLst>
                </a:custGeom>
                <a:solidFill>
                  <a:srgbClr val="F7F7E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50" name="Freeform 34"/>
                <p:cNvSpPr>
                  <a:spLocks/>
                </p:cNvSpPr>
                <p:nvPr/>
              </p:nvSpPr>
              <p:spPr bwMode="auto">
                <a:xfrm>
                  <a:off x="4803" y="1413"/>
                  <a:ext cx="58" cy="52"/>
                </a:xfrm>
                <a:custGeom>
                  <a:avLst/>
                  <a:gdLst>
                    <a:gd name="T0" fmla="*/ 225 w 228"/>
                    <a:gd name="T1" fmla="*/ 145 h 206"/>
                    <a:gd name="T2" fmla="*/ 224 w 228"/>
                    <a:gd name="T3" fmla="*/ 139 h 206"/>
                    <a:gd name="T4" fmla="*/ 218 w 228"/>
                    <a:gd name="T5" fmla="*/ 124 h 206"/>
                    <a:gd name="T6" fmla="*/ 209 w 228"/>
                    <a:gd name="T7" fmla="*/ 101 h 206"/>
                    <a:gd name="T8" fmla="*/ 195 w 228"/>
                    <a:gd name="T9" fmla="*/ 75 h 206"/>
                    <a:gd name="T10" fmla="*/ 175 w 228"/>
                    <a:gd name="T11" fmla="*/ 50 h 206"/>
                    <a:gd name="T12" fmla="*/ 150 w 228"/>
                    <a:gd name="T13" fmla="*/ 26 h 206"/>
                    <a:gd name="T14" fmla="*/ 118 w 228"/>
                    <a:gd name="T15" fmla="*/ 9 h 206"/>
                    <a:gd name="T16" fmla="*/ 78 w 228"/>
                    <a:gd name="T17" fmla="*/ 0 h 206"/>
                    <a:gd name="T18" fmla="*/ 41 w 228"/>
                    <a:gd name="T19" fmla="*/ 2 h 206"/>
                    <a:gd name="T20" fmla="*/ 16 w 228"/>
                    <a:gd name="T21" fmla="*/ 13 h 206"/>
                    <a:gd name="T22" fmla="*/ 2 w 228"/>
                    <a:gd name="T23" fmla="*/ 31 h 206"/>
                    <a:gd name="T24" fmla="*/ 0 w 228"/>
                    <a:gd name="T25" fmla="*/ 55 h 206"/>
                    <a:gd name="T26" fmla="*/ 8 w 228"/>
                    <a:gd name="T27" fmla="*/ 82 h 206"/>
                    <a:gd name="T28" fmla="*/ 26 w 228"/>
                    <a:gd name="T29" fmla="*/ 112 h 206"/>
                    <a:gd name="T30" fmla="*/ 55 w 228"/>
                    <a:gd name="T31" fmla="*/ 141 h 206"/>
                    <a:gd name="T32" fmla="*/ 93 w 228"/>
                    <a:gd name="T33" fmla="*/ 168 h 206"/>
                    <a:gd name="T34" fmla="*/ 133 w 228"/>
                    <a:gd name="T35" fmla="*/ 189 h 206"/>
                    <a:gd name="T36" fmla="*/ 165 w 228"/>
                    <a:gd name="T37" fmla="*/ 201 h 206"/>
                    <a:gd name="T38" fmla="*/ 189 w 228"/>
                    <a:gd name="T39" fmla="*/ 206 h 206"/>
                    <a:gd name="T40" fmla="*/ 207 w 228"/>
                    <a:gd name="T41" fmla="*/ 203 h 206"/>
                    <a:gd name="T42" fmla="*/ 220 w 228"/>
                    <a:gd name="T43" fmla="*/ 195 h 206"/>
                    <a:gd name="T44" fmla="*/ 227 w 228"/>
                    <a:gd name="T45" fmla="*/ 181 h 206"/>
                    <a:gd name="T46" fmla="*/ 228 w 228"/>
                    <a:gd name="T47" fmla="*/ 165 h 206"/>
                    <a:gd name="T48" fmla="*/ 225 w 228"/>
                    <a:gd name="T49" fmla="*/ 145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28" h="206">
                      <a:moveTo>
                        <a:pt x="225" y="145"/>
                      </a:moveTo>
                      <a:lnTo>
                        <a:pt x="224" y="139"/>
                      </a:lnTo>
                      <a:lnTo>
                        <a:pt x="218" y="124"/>
                      </a:lnTo>
                      <a:lnTo>
                        <a:pt x="209" y="101"/>
                      </a:lnTo>
                      <a:lnTo>
                        <a:pt x="195" y="75"/>
                      </a:lnTo>
                      <a:lnTo>
                        <a:pt x="175" y="50"/>
                      </a:lnTo>
                      <a:lnTo>
                        <a:pt x="150" y="26"/>
                      </a:lnTo>
                      <a:lnTo>
                        <a:pt x="118" y="9"/>
                      </a:lnTo>
                      <a:lnTo>
                        <a:pt x="78" y="0"/>
                      </a:lnTo>
                      <a:lnTo>
                        <a:pt x="41" y="2"/>
                      </a:lnTo>
                      <a:lnTo>
                        <a:pt x="16" y="13"/>
                      </a:lnTo>
                      <a:lnTo>
                        <a:pt x="2" y="31"/>
                      </a:lnTo>
                      <a:lnTo>
                        <a:pt x="0" y="55"/>
                      </a:lnTo>
                      <a:lnTo>
                        <a:pt x="8" y="82"/>
                      </a:lnTo>
                      <a:lnTo>
                        <a:pt x="26" y="112"/>
                      </a:lnTo>
                      <a:lnTo>
                        <a:pt x="55" y="141"/>
                      </a:lnTo>
                      <a:lnTo>
                        <a:pt x="93" y="168"/>
                      </a:lnTo>
                      <a:lnTo>
                        <a:pt x="133" y="189"/>
                      </a:lnTo>
                      <a:lnTo>
                        <a:pt x="165" y="201"/>
                      </a:lnTo>
                      <a:lnTo>
                        <a:pt x="189" y="206"/>
                      </a:lnTo>
                      <a:lnTo>
                        <a:pt x="207" y="203"/>
                      </a:lnTo>
                      <a:lnTo>
                        <a:pt x="220" y="195"/>
                      </a:lnTo>
                      <a:lnTo>
                        <a:pt x="227" y="181"/>
                      </a:lnTo>
                      <a:lnTo>
                        <a:pt x="228" y="165"/>
                      </a:lnTo>
                      <a:lnTo>
                        <a:pt x="225" y="14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51" name="Freeform 35"/>
                <p:cNvSpPr>
                  <a:spLocks/>
                </p:cNvSpPr>
                <p:nvPr/>
              </p:nvSpPr>
              <p:spPr bwMode="auto">
                <a:xfrm>
                  <a:off x="4804" y="1413"/>
                  <a:ext cx="56" cy="52"/>
                </a:xfrm>
                <a:custGeom>
                  <a:avLst/>
                  <a:gdLst>
                    <a:gd name="T0" fmla="*/ 223 w 226"/>
                    <a:gd name="T1" fmla="*/ 145 h 205"/>
                    <a:gd name="T2" fmla="*/ 221 w 226"/>
                    <a:gd name="T3" fmla="*/ 139 h 205"/>
                    <a:gd name="T4" fmla="*/ 216 w 226"/>
                    <a:gd name="T5" fmla="*/ 124 h 205"/>
                    <a:gd name="T6" fmla="*/ 206 w 226"/>
                    <a:gd name="T7" fmla="*/ 101 h 205"/>
                    <a:gd name="T8" fmla="*/ 193 w 226"/>
                    <a:gd name="T9" fmla="*/ 75 h 205"/>
                    <a:gd name="T10" fmla="*/ 173 w 226"/>
                    <a:gd name="T11" fmla="*/ 50 h 205"/>
                    <a:gd name="T12" fmla="*/ 148 w 226"/>
                    <a:gd name="T13" fmla="*/ 26 h 205"/>
                    <a:gd name="T14" fmla="*/ 117 w 226"/>
                    <a:gd name="T15" fmla="*/ 9 h 205"/>
                    <a:gd name="T16" fmla="*/ 77 w 226"/>
                    <a:gd name="T17" fmla="*/ 0 h 205"/>
                    <a:gd name="T18" fmla="*/ 40 w 226"/>
                    <a:gd name="T19" fmla="*/ 2 h 205"/>
                    <a:gd name="T20" fmla="*/ 16 w 226"/>
                    <a:gd name="T21" fmla="*/ 13 h 205"/>
                    <a:gd name="T22" fmla="*/ 2 w 226"/>
                    <a:gd name="T23" fmla="*/ 31 h 205"/>
                    <a:gd name="T24" fmla="*/ 0 w 226"/>
                    <a:gd name="T25" fmla="*/ 55 h 205"/>
                    <a:gd name="T26" fmla="*/ 8 w 226"/>
                    <a:gd name="T27" fmla="*/ 82 h 205"/>
                    <a:gd name="T28" fmla="*/ 27 w 226"/>
                    <a:gd name="T29" fmla="*/ 112 h 205"/>
                    <a:gd name="T30" fmla="*/ 55 w 226"/>
                    <a:gd name="T31" fmla="*/ 141 h 205"/>
                    <a:gd name="T32" fmla="*/ 93 w 226"/>
                    <a:gd name="T33" fmla="*/ 168 h 205"/>
                    <a:gd name="T34" fmla="*/ 132 w 226"/>
                    <a:gd name="T35" fmla="*/ 189 h 205"/>
                    <a:gd name="T36" fmla="*/ 164 w 226"/>
                    <a:gd name="T37" fmla="*/ 201 h 205"/>
                    <a:gd name="T38" fmla="*/ 188 w 226"/>
                    <a:gd name="T39" fmla="*/ 205 h 205"/>
                    <a:gd name="T40" fmla="*/ 206 w 226"/>
                    <a:gd name="T41" fmla="*/ 202 h 205"/>
                    <a:gd name="T42" fmla="*/ 218 w 226"/>
                    <a:gd name="T43" fmla="*/ 194 h 205"/>
                    <a:gd name="T44" fmla="*/ 225 w 226"/>
                    <a:gd name="T45" fmla="*/ 181 h 205"/>
                    <a:gd name="T46" fmla="*/ 226 w 226"/>
                    <a:gd name="T47" fmla="*/ 164 h 205"/>
                    <a:gd name="T48" fmla="*/ 223 w 226"/>
                    <a:gd name="T49" fmla="*/ 145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26" h="205">
                      <a:moveTo>
                        <a:pt x="223" y="145"/>
                      </a:moveTo>
                      <a:lnTo>
                        <a:pt x="221" y="139"/>
                      </a:lnTo>
                      <a:lnTo>
                        <a:pt x="216" y="124"/>
                      </a:lnTo>
                      <a:lnTo>
                        <a:pt x="206" y="101"/>
                      </a:lnTo>
                      <a:lnTo>
                        <a:pt x="193" y="75"/>
                      </a:lnTo>
                      <a:lnTo>
                        <a:pt x="173" y="50"/>
                      </a:lnTo>
                      <a:lnTo>
                        <a:pt x="148" y="26"/>
                      </a:lnTo>
                      <a:lnTo>
                        <a:pt x="117" y="9"/>
                      </a:lnTo>
                      <a:lnTo>
                        <a:pt x="77" y="0"/>
                      </a:lnTo>
                      <a:lnTo>
                        <a:pt x="40" y="2"/>
                      </a:lnTo>
                      <a:lnTo>
                        <a:pt x="16" y="13"/>
                      </a:lnTo>
                      <a:lnTo>
                        <a:pt x="2" y="31"/>
                      </a:lnTo>
                      <a:lnTo>
                        <a:pt x="0" y="55"/>
                      </a:lnTo>
                      <a:lnTo>
                        <a:pt x="8" y="82"/>
                      </a:lnTo>
                      <a:lnTo>
                        <a:pt x="27" y="112"/>
                      </a:lnTo>
                      <a:lnTo>
                        <a:pt x="55" y="141"/>
                      </a:lnTo>
                      <a:lnTo>
                        <a:pt x="93" y="168"/>
                      </a:lnTo>
                      <a:lnTo>
                        <a:pt x="132" y="189"/>
                      </a:lnTo>
                      <a:lnTo>
                        <a:pt x="164" y="201"/>
                      </a:lnTo>
                      <a:lnTo>
                        <a:pt x="188" y="205"/>
                      </a:lnTo>
                      <a:lnTo>
                        <a:pt x="206" y="202"/>
                      </a:lnTo>
                      <a:lnTo>
                        <a:pt x="218" y="194"/>
                      </a:lnTo>
                      <a:lnTo>
                        <a:pt x="225" y="181"/>
                      </a:lnTo>
                      <a:lnTo>
                        <a:pt x="226" y="164"/>
                      </a:lnTo>
                      <a:lnTo>
                        <a:pt x="223" y="14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52" name="Freeform 36"/>
                <p:cNvSpPr>
                  <a:spLocks/>
                </p:cNvSpPr>
                <p:nvPr/>
              </p:nvSpPr>
              <p:spPr bwMode="auto">
                <a:xfrm>
                  <a:off x="4804" y="1414"/>
                  <a:ext cx="56" cy="50"/>
                </a:xfrm>
                <a:custGeom>
                  <a:avLst/>
                  <a:gdLst>
                    <a:gd name="T0" fmla="*/ 220 w 224"/>
                    <a:gd name="T1" fmla="*/ 144 h 203"/>
                    <a:gd name="T2" fmla="*/ 219 w 224"/>
                    <a:gd name="T3" fmla="*/ 138 h 203"/>
                    <a:gd name="T4" fmla="*/ 214 w 224"/>
                    <a:gd name="T5" fmla="*/ 123 h 203"/>
                    <a:gd name="T6" fmla="*/ 204 w 224"/>
                    <a:gd name="T7" fmla="*/ 100 h 203"/>
                    <a:gd name="T8" fmla="*/ 190 w 224"/>
                    <a:gd name="T9" fmla="*/ 75 h 203"/>
                    <a:gd name="T10" fmla="*/ 172 w 224"/>
                    <a:gd name="T11" fmla="*/ 49 h 203"/>
                    <a:gd name="T12" fmla="*/ 147 w 224"/>
                    <a:gd name="T13" fmla="*/ 26 h 203"/>
                    <a:gd name="T14" fmla="*/ 116 w 224"/>
                    <a:gd name="T15" fmla="*/ 9 h 203"/>
                    <a:gd name="T16" fmla="*/ 76 w 224"/>
                    <a:gd name="T17" fmla="*/ 0 h 203"/>
                    <a:gd name="T18" fmla="*/ 39 w 224"/>
                    <a:gd name="T19" fmla="*/ 2 h 203"/>
                    <a:gd name="T20" fmla="*/ 15 w 224"/>
                    <a:gd name="T21" fmla="*/ 13 h 203"/>
                    <a:gd name="T22" fmla="*/ 3 w 224"/>
                    <a:gd name="T23" fmla="*/ 31 h 203"/>
                    <a:gd name="T24" fmla="*/ 0 w 224"/>
                    <a:gd name="T25" fmla="*/ 54 h 203"/>
                    <a:gd name="T26" fmla="*/ 8 w 224"/>
                    <a:gd name="T27" fmla="*/ 81 h 203"/>
                    <a:gd name="T28" fmla="*/ 27 w 224"/>
                    <a:gd name="T29" fmla="*/ 111 h 203"/>
                    <a:gd name="T30" fmla="*/ 54 w 224"/>
                    <a:gd name="T31" fmla="*/ 139 h 203"/>
                    <a:gd name="T32" fmla="*/ 92 w 224"/>
                    <a:gd name="T33" fmla="*/ 166 h 203"/>
                    <a:gd name="T34" fmla="*/ 131 w 224"/>
                    <a:gd name="T35" fmla="*/ 187 h 203"/>
                    <a:gd name="T36" fmla="*/ 163 w 224"/>
                    <a:gd name="T37" fmla="*/ 199 h 203"/>
                    <a:gd name="T38" fmla="*/ 187 w 224"/>
                    <a:gd name="T39" fmla="*/ 203 h 203"/>
                    <a:gd name="T40" fmla="*/ 205 w 224"/>
                    <a:gd name="T41" fmla="*/ 201 h 203"/>
                    <a:gd name="T42" fmla="*/ 217 w 224"/>
                    <a:gd name="T43" fmla="*/ 193 h 203"/>
                    <a:gd name="T44" fmla="*/ 223 w 224"/>
                    <a:gd name="T45" fmla="*/ 180 h 203"/>
                    <a:gd name="T46" fmla="*/ 224 w 224"/>
                    <a:gd name="T47" fmla="*/ 163 h 203"/>
                    <a:gd name="T48" fmla="*/ 220 w 224"/>
                    <a:gd name="T49" fmla="*/ 144 h 2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24" h="203">
                      <a:moveTo>
                        <a:pt x="220" y="144"/>
                      </a:moveTo>
                      <a:lnTo>
                        <a:pt x="219" y="138"/>
                      </a:lnTo>
                      <a:lnTo>
                        <a:pt x="214" y="123"/>
                      </a:lnTo>
                      <a:lnTo>
                        <a:pt x="204" y="100"/>
                      </a:lnTo>
                      <a:lnTo>
                        <a:pt x="190" y="75"/>
                      </a:lnTo>
                      <a:lnTo>
                        <a:pt x="172" y="49"/>
                      </a:lnTo>
                      <a:lnTo>
                        <a:pt x="147" y="26"/>
                      </a:lnTo>
                      <a:lnTo>
                        <a:pt x="116" y="9"/>
                      </a:lnTo>
                      <a:lnTo>
                        <a:pt x="76" y="0"/>
                      </a:lnTo>
                      <a:lnTo>
                        <a:pt x="39" y="2"/>
                      </a:lnTo>
                      <a:lnTo>
                        <a:pt x="15" y="13"/>
                      </a:lnTo>
                      <a:lnTo>
                        <a:pt x="3" y="31"/>
                      </a:lnTo>
                      <a:lnTo>
                        <a:pt x="0" y="54"/>
                      </a:lnTo>
                      <a:lnTo>
                        <a:pt x="8" y="81"/>
                      </a:lnTo>
                      <a:lnTo>
                        <a:pt x="27" y="111"/>
                      </a:lnTo>
                      <a:lnTo>
                        <a:pt x="54" y="139"/>
                      </a:lnTo>
                      <a:lnTo>
                        <a:pt x="92" y="166"/>
                      </a:lnTo>
                      <a:lnTo>
                        <a:pt x="131" y="187"/>
                      </a:lnTo>
                      <a:lnTo>
                        <a:pt x="163" y="199"/>
                      </a:lnTo>
                      <a:lnTo>
                        <a:pt x="187" y="203"/>
                      </a:lnTo>
                      <a:lnTo>
                        <a:pt x="205" y="201"/>
                      </a:lnTo>
                      <a:lnTo>
                        <a:pt x="217" y="193"/>
                      </a:lnTo>
                      <a:lnTo>
                        <a:pt x="223" y="180"/>
                      </a:lnTo>
                      <a:lnTo>
                        <a:pt x="224" y="163"/>
                      </a:lnTo>
                      <a:lnTo>
                        <a:pt x="220" y="144"/>
                      </a:lnTo>
                      <a:close/>
                    </a:path>
                  </a:pathLst>
                </a:custGeom>
                <a:solidFill>
                  <a:srgbClr val="FFFCF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53" name="Freeform 37"/>
                <p:cNvSpPr>
                  <a:spLocks/>
                </p:cNvSpPr>
                <p:nvPr/>
              </p:nvSpPr>
              <p:spPr bwMode="auto">
                <a:xfrm>
                  <a:off x="4804" y="1414"/>
                  <a:ext cx="56" cy="50"/>
                </a:xfrm>
                <a:custGeom>
                  <a:avLst/>
                  <a:gdLst>
                    <a:gd name="T0" fmla="*/ 220 w 224"/>
                    <a:gd name="T1" fmla="*/ 143 h 201"/>
                    <a:gd name="T2" fmla="*/ 219 w 224"/>
                    <a:gd name="T3" fmla="*/ 137 h 201"/>
                    <a:gd name="T4" fmla="*/ 214 w 224"/>
                    <a:gd name="T5" fmla="*/ 122 h 201"/>
                    <a:gd name="T6" fmla="*/ 204 w 224"/>
                    <a:gd name="T7" fmla="*/ 99 h 201"/>
                    <a:gd name="T8" fmla="*/ 190 w 224"/>
                    <a:gd name="T9" fmla="*/ 74 h 201"/>
                    <a:gd name="T10" fmla="*/ 172 w 224"/>
                    <a:gd name="T11" fmla="*/ 49 h 201"/>
                    <a:gd name="T12" fmla="*/ 147 w 224"/>
                    <a:gd name="T13" fmla="*/ 26 h 201"/>
                    <a:gd name="T14" fmla="*/ 116 w 224"/>
                    <a:gd name="T15" fmla="*/ 9 h 201"/>
                    <a:gd name="T16" fmla="*/ 77 w 224"/>
                    <a:gd name="T17" fmla="*/ 0 h 201"/>
                    <a:gd name="T18" fmla="*/ 41 w 224"/>
                    <a:gd name="T19" fmla="*/ 2 h 201"/>
                    <a:gd name="T20" fmla="*/ 16 w 224"/>
                    <a:gd name="T21" fmla="*/ 12 h 201"/>
                    <a:gd name="T22" fmla="*/ 3 w 224"/>
                    <a:gd name="T23" fmla="*/ 30 h 201"/>
                    <a:gd name="T24" fmla="*/ 0 w 224"/>
                    <a:gd name="T25" fmla="*/ 53 h 201"/>
                    <a:gd name="T26" fmla="*/ 8 w 224"/>
                    <a:gd name="T27" fmla="*/ 80 h 201"/>
                    <a:gd name="T28" fmla="*/ 27 w 224"/>
                    <a:gd name="T29" fmla="*/ 110 h 201"/>
                    <a:gd name="T30" fmla="*/ 54 w 224"/>
                    <a:gd name="T31" fmla="*/ 138 h 201"/>
                    <a:gd name="T32" fmla="*/ 92 w 224"/>
                    <a:gd name="T33" fmla="*/ 165 h 201"/>
                    <a:gd name="T34" fmla="*/ 131 w 224"/>
                    <a:gd name="T35" fmla="*/ 185 h 201"/>
                    <a:gd name="T36" fmla="*/ 162 w 224"/>
                    <a:gd name="T37" fmla="*/ 197 h 201"/>
                    <a:gd name="T38" fmla="*/ 186 w 224"/>
                    <a:gd name="T39" fmla="*/ 201 h 201"/>
                    <a:gd name="T40" fmla="*/ 204 w 224"/>
                    <a:gd name="T41" fmla="*/ 199 h 201"/>
                    <a:gd name="T42" fmla="*/ 216 w 224"/>
                    <a:gd name="T43" fmla="*/ 191 h 201"/>
                    <a:gd name="T44" fmla="*/ 223 w 224"/>
                    <a:gd name="T45" fmla="*/ 178 h 201"/>
                    <a:gd name="T46" fmla="*/ 224 w 224"/>
                    <a:gd name="T47" fmla="*/ 162 h 201"/>
                    <a:gd name="T48" fmla="*/ 220 w 224"/>
                    <a:gd name="T49" fmla="*/ 143 h 2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24" h="201">
                      <a:moveTo>
                        <a:pt x="220" y="143"/>
                      </a:moveTo>
                      <a:lnTo>
                        <a:pt x="219" y="137"/>
                      </a:lnTo>
                      <a:lnTo>
                        <a:pt x="214" y="122"/>
                      </a:lnTo>
                      <a:lnTo>
                        <a:pt x="204" y="99"/>
                      </a:lnTo>
                      <a:lnTo>
                        <a:pt x="190" y="74"/>
                      </a:lnTo>
                      <a:lnTo>
                        <a:pt x="172" y="49"/>
                      </a:lnTo>
                      <a:lnTo>
                        <a:pt x="147" y="26"/>
                      </a:lnTo>
                      <a:lnTo>
                        <a:pt x="116" y="9"/>
                      </a:lnTo>
                      <a:lnTo>
                        <a:pt x="77" y="0"/>
                      </a:lnTo>
                      <a:lnTo>
                        <a:pt x="41" y="2"/>
                      </a:lnTo>
                      <a:lnTo>
                        <a:pt x="16" y="12"/>
                      </a:lnTo>
                      <a:lnTo>
                        <a:pt x="3" y="30"/>
                      </a:lnTo>
                      <a:lnTo>
                        <a:pt x="0" y="53"/>
                      </a:lnTo>
                      <a:lnTo>
                        <a:pt x="8" y="80"/>
                      </a:lnTo>
                      <a:lnTo>
                        <a:pt x="27" y="110"/>
                      </a:lnTo>
                      <a:lnTo>
                        <a:pt x="54" y="138"/>
                      </a:lnTo>
                      <a:lnTo>
                        <a:pt x="92" y="165"/>
                      </a:lnTo>
                      <a:lnTo>
                        <a:pt x="131" y="185"/>
                      </a:lnTo>
                      <a:lnTo>
                        <a:pt x="162" y="197"/>
                      </a:lnTo>
                      <a:lnTo>
                        <a:pt x="186" y="201"/>
                      </a:lnTo>
                      <a:lnTo>
                        <a:pt x="204" y="199"/>
                      </a:lnTo>
                      <a:lnTo>
                        <a:pt x="216" y="191"/>
                      </a:lnTo>
                      <a:lnTo>
                        <a:pt x="223" y="178"/>
                      </a:lnTo>
                      <a:lnTo>
                        <a:pt x="224" y="162"/>
                      </a:lnTo>
                      <a:lnTo>
                        <a:pt x="220" y="143"/>
                      </a:lnTo>
                      <a:close/>
                    </a:path>
                  </a:pathLst>
                </a:custGeom>
                <a:solidFill>
                  <a:srgbClr val="FFFCF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54" name="Freeform 38"/>
                <p:cNvSpPr>
                  <a:spLocks/>
                </p:cNvSpPr>
                <p:nvPr/>
              </p:nvSpPr>
              <p:spPr bwMode="auto">
                <a:xfrm>
                  <a:off x="4804" y="1414"/>
                  <a:ext cx="56" cy="50"/>
                </a:xfrm>
                <a:custGeom>
                  <a:avLst/>
                  <a:gdLst>
                    <a:gd name="T0" fmla="*/ 218 w 222"/>
                    <a:gd name="T1" fmla="*/ 142 h 201"/>
                    <a:gd name="T2" fmla="*/ 217 w 222"/>
                    <a:gd name="T3" fmla="*/ 136 h 201"/>
                    <a:gd name="T4" fmla="*/ 211 w 222"/>
                    <a:gd name="T5" fmla="*/ 121 h 201"/>
                    <a:gd name="T6" fmla="*/ 203 w 222"/>
                    <a:gd name="T7" fmla="*/ 99 h 201"/>
                    <a:gd name="T8" fmla="*/ 189 w 222"/>
                    <a:gd name="T9" fmla="*/ 74 h 201"/>
                    <a:gd name="T10" fmla="*/ 171 w 222"/>
                    <a:gd name="T11" fmla="*/ 49 h 201"/>
                    <a:gd name="T12" fmla="*/ 146 w 222"/>
                    <a:gd name="T13" fmla="*/ 26 h 201"/>
                    <a:gd name="T14" fmla="*/ 115 w 222"/>
                    <a:gd name="T15" fmla="*/ 9 h 201"/>
                    <a:gd name="T16" fmla="*/ 76 w 222"/>
                    <a:gd name="T17" fmla="*/ 0 h 201"/>
                    <a:gd name="T18" fmla="*/ 41 w 222"/>
                    <a:gd name="T19" fmla="*/ 2 h 201"/>
                    <a:gd name="T20" fmla="*/ 15 w 222"/>
                    <a:gd name="T21" fmla="*/ 12 h 201"/>
                    <a:gd name="T22" fmla="*/ 3 w 222"/>
                    <a:gd name="T23" fmla="*/ 30 h 201"/>
                    <a:gd name="T24" fmla="*/ 0 w 222"/>
                    <a:gd name="T25" fmla="*/ 53 h 201"/>
                    <a:gd name="T26" fmla="*/ 8 w 222"/>
                    <a:gd name="T27" fmla="*/ 80 h 201"/>
                    <a:gd name="T28" fmla="*/ 26 w 222"/>
                    <a:gd name="T29" fmla="*/ 109 h 201"/>
                    <a:gd name="T30" fmla="*/ 55 w 222"/>
                    <a:gd name="T31" fmla="*/ 138 h 201"/>
                    <a:gd name="T32" fmla="*/ 91 w 222"/>
                    <a:gd name="T33" fmla="*/ 164 h 201"/>
                    <a:gd name="T34" fmla="*/ 130 w 222"/>
                    <a:gd name="T35" fmla="*/ 185 h 201"/>
                    <a:gd name="T36" fmla="*/ 161 w 222"/>
                    <a:gd name="T37" fmla="*/ 196 h 201"/>
                    <a:gd name="T38" fmla="*/ 185 w 222"/>
                    <a:gd name="T39" fmla="*/ 201 h 201"/>
                    <a:gd name="T40" fmla="*/ 202 w 222"/>
                    <a:gd name="T41" fmla="*/ 198 h 201"/>
                    <a:gd name="T42" fmla="*/ 214 w 222"/>
                    <a:gd name="T43" fmla="*/ 190 h 201"/>
                    <a:gd name="T44" fmla="*/ 221 w 222"/>
                    <a:gd name="T45" fmla="*/ 178 h 201"/>
                    <a:gd name="T46" fmla="*/ 222 w 222"/>
                    <a:gd name="T47" fmla="*/ 161 h 201"/>
                    <a:gd name="T48" fmla="*/ 218 w 222"/>
                    <a:gd name="T49" fmla="*/ 142 h 2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22" h="201">
                      <a:moveTo>
                        <a:pt x="218" y="142"/>
                      </a:moveTo>
                      <a:lnTo>
                        <a:pt x="217" y="136"/>
                      </a:lnTo>
                      <a:lnTo>
                        <a:pt x="211" y="121"/>
                      </a:lnTo>
                      <a:lnTo>
                        <a:pt x="203" y="99"/>
                      </a:lnTo>
                      <a:lnTo>
                        <a:pt x="189" y="74"/>
                      </a:lnTo>
                      <a:lnTo>
                        <a:pt x="171" y="49"/>
                      </a:lnTo>
                      <a:lnTo>
                        <a:pt x="146" y="26"/>
                      </a:lnTo>
                      <a:lnTo>
                        <a:pt x="115" y="9"/>
                      </a:lnTo>
                      <a:lnTo>
                        <a:pt x="76" y="0"/>
                      </a:lnTo>
                      <a:lnTo>
                        <a:pt x="41" y="2"/>
                      </a:lnTo>
                      <a:lnTo>
                        <a:pt x="15" y="12"/>
                      </a:lnTo>
                      <a:lnTo>
                        <a:pt x="3" y="30"/>
                      </a:lnTo>
                      <a:lnTo>
                        <a:pt x="0" y="53"/>
                      </a:lnTo>
                      <a:lnTo>
                        <a:pt x="8" y="80"/>
                      </a:lnTo>
                      <a:lnTo>
                        <a:pt x="26" y="109"/>
                      </a:lnTo>
                      <a:lnTo>
                        <a:pt x="55" y="138"/>
                      </a:lnTo>
                      <a:lnTo>
                        <a:pt x="91" y="164"/>
                      </a:lnTo>
                      <a:lnTo>
                        <a:pt x="130" y="185"/>
                      </a:lnTo>
                      <a:lnTo>
                        <a:pt x="161" y="196"/>
                      </a:lnTo>
                      <a:lnTo>
                        <a:pt x="185" y="201"/>
                      </a:lnTo>
                      <a:lnTo>
                        <a:pt x="202" y="198"/>
                      </a:lnTo>
                      <a:lnTo>
                        <a:pt x="214" y="190"/>
                      </a:lnTo>
                      <a:lnTo>
                        <a:pt x="221" y="178"/>
                      </a:lnTo>
                      <a:lnTo>
                        <a:pt x="222" y="161"/>
                      </a:lnTo>
                      <a:lnTo>
                        <a:pt x="218" y="142"/>
                      </a:lnTo>
                      <a:close/>
                    </a:path>
                  </a:pathLst>
                </a:custGeom>
                <a:solidFill>
                  <a:srgbClr val="FFFCF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55" name="Freeform 39"/>
                <p:cNvSpPr>
                  <a:spLocks/>
                </p:cNvSpPr>
                <p:nvPr/>
              </p:nvSpPr>
              <p:spPr bwMode="auto">
                <a:xfrm>
                  <a:off x="4805" y="1414"/>
                  <a:ext cx="54" cy="50"/>
                </a:xfrm>
                <a:custGeom>
                  <a:avLst/>
                  <a:gdLst>
                    <a:gd name="T0" fmla="*/ 215 w 219"/>
                    <a:gd name="T1" fmla="*/ 141 h 199"/>
                    <a:gd name="T2" fmla="*/ 214 w 219"/>
                    <a:gd name="T3" fmla="*/ 135 h 199"/>
                    <a:gd name="T4" fmla="*/ 208 w 219"/>
                    <a:gd name="T5" fmla="*/ 120 h 199"/>
                    <a:gd name="T6" fmla="*/ 200 w 219"/>
                    <a:gd name="T7" fmla="*/ 98 h 199"/>
                    <a:gd name="T8" fmla="*/ 186 w 219"/>
                    <a:gd name="T9" fmla="*/ 73 h 199"/>
                    <a:gd name="T10" fmla="*/ 168 w 219"/>
                    <a:gd name="T11" fmla="*/ 48 h 199"/>
                    <a:gd name="T12" fmla="*/ 144 w 219"/>
                    <a:gd name="T13" fmla="*/ 26 h 199"/>
                    <a:gd name="T14" fmla="*/ 113 w 219"/>
                    <a:gd name="T15" fmla="*/ 9 h 199"/>
                    <a:gd name="T16" fmla="*/ 74 w 219"/>
                    <a:gd name="T17" fmla="*/ 0 h 199"/>
                    <a:gd name="T18" fmla="*/ 39 w 219"/>
                    <a:gd name="T19" fmla="*/ 2 h 199"/>
                    <a:gd name="T20" fmla="*/ 14 w 219"/>
                    <a:gd name="T21" fmla="*/ 12 h 199"/>
                    <a:gd name="T22" fmla="*/ 2 w 219"/>
                    <a:gd name="T23" fmla="*/ 30 h 199"/>
                    <a:gd name="T24" fmla="*/ 0 w 219"/>
                    <a:gd name="T25" fmla="*/ 53 h 199"/>
                    <a:gd name="T26" fmla="*/ 6 w 219"/>
                    <a:gd name="T27" fmla="*/ 79 h 199"/>
                    <a:gd name="T28" fmla="*/ 25 w 219"/>
                    <a:gd name="T29" fmla="*/ 109 h 199"/>
                    <a:gd name="T30" fmla="*/ 53 w 219"/>
                    <a:gd name="T31" fmla="*/ 137 h 199"/>
                    <a:gd name="T32" fmla="*/ 89 w 219"/>
                    <a:gd name="T33" fmla="*/ 163 h 199"/>
                    <a:gd name="T34" fmla="*/ 128 w 219"/>
                    <a:gd name="T35" fmla="*/ 183 h 199"/>
                    <a:gd name="T36" fmla="*/ 158 w 219"/>
                    <a:gd name="T37" fmla="*/ 195 h 199"/>
                    <a:gd name="T38" fmla="*/ 182 w 219"/>
                    <a:gd name="T39" fmla="*/ 199 h 199"/>
                    <a:gd name="T40" fmla="*/ 199 w 219"/>
                    <a:gd name="T41" fmla="*/ 197 h 199"/>
                    <a:gd name="T42" fmla="*/ 212 w 219"/>
                    <a:gd name="T43" fmla="*/ 189 h 199"/>
                    <a:gd name="T44" fmla="*/ 217 w 219"/>
                    <a:gd name="T45" fmla="*/ 176 h 199"/>
                    <a:gd name="T46" fmla="*/ 219 w 219"/>
                    <a:gd name="T47" fmla="*/ 160 h 199"/>
                    <a:gd name="T48" fmla="*/ 215 w 219"/>
                    <a:gd name="T49" fmla="*/ 141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19" h="199">
                      <a:moveTo>
                        <a:pt x="215" y="141"/>
                      </a:moveTo>
                      <a:lnTo>
                        <a:pt x="214" y="135"/>
                      </a:lnTo>
                      <a:lnTo>
                        <a:pt x="208" y="120"/>
                      </a:lnTo>
                      <a:lnTo>
                        <a:pt x="200" y="98"/>
                      </a:lnTo>
                      <a:lnTo>
                        <a:pt x="186" y="73"/>
                      </a:lnTo>
                      <a:lnTo>
                        <a:pt x="168" y="48"/>
                      </a:lnTo>
                      <a:lnTo>
                        <a:pt x="144" y="26"/>
                      </a:lnTo>
                      <a:lnTo>
                        <a:pt x="113" y="9"/>
                      </a:lnTo>
                      <a:lnTo>
                        <a:pt x="74" y="0"/>
                      </a:lnTo>
                      <a:lnTo>
                        <a:pt x="39" y="2"/>
                      </a:lnTo>
                      <a:lnTo>
                        <a:pt x="14" y="12"/>
                      </a:lnTo>
                      <a:lnTo>
                        <a:pt x="2" y="30"/>
                      </a:lnTo>
                      <a:lnTo>
                        <a:pt x="0" y="53"/>
                      </a:lnTo>
                      <a:lnTo>
                        <a:pt x="6" y="79"/>
                      </a:lnTo>
                      <a:lnTo>
                        <a:pt x="25" y="109"/>
                      </a:lnTo>
                      <a:lnTo>
                        <a:pt x="53" y="137"/>
                      </a:lnTo>
                      <a:lnTo>
                        <a:pt x="89" y="163"/>
                      </a:lnTo>
                      <a:lnTo>
                        <a:pt x="128" y="183"/>
                      </a:lnTo>
                      <a:lnTo>
                        <a:pt x="158" y="195"/>
                      </a:lnTo>
                      <a:lnTo>
                        <a:pt x="182" y="199"/>
                      </a:lnTo>
                      <a:lnTo>
                        <a:pt x="199" y="197"/>
                      </a:lnTo>
                      <a:lnTo>
                        <a:pt x="212" y="189"/>
                      </a:lnTo>
                      <a:lnTo>
                        <a:pt x="217" y="176"/>
                      </a:lnTo>
                      <a:lnTo>
                        <a:pt x="219" y="160"/>
                      </a:lnTo>
                      <a:lnTo>
                        <a:pt x="215" y="141"/>
                      </a:lnTo>
                      <a:close/>
                    </a:path>
                  </a:pathLst>
                </a:custGeom>
                <a:solidFill>
                  <a:srgbClr val="FFF9F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56" name="Freeform 40"/>
                <p:cNvSpPr>
                  <a:spLocks/>
                </p:cNvSpPr>
                <p:nvPr/>
              </p:nvSpPr>
              <p:spPr bwMode="auto">
                <a:xfrm>
                  <a:off x="4805" y="1414"/>
                  <a:ext cx="54" cy="50"/>
                </a:xfrm>
                <a:custGeom>
                  <a:avLst/>
                  <a:gdLst>
                    <a:gd name="T0" fmla="*/ 215 w 219"/>
                    <a:gd name="T1" fmla="*/ 140 h 197"/>
                    <a:gd name="T2" fmla="*/ 214 w 219"/>
                    <a:gd name="T3" fmla="*/ 134 h 197"/>
                    <a:gd name="T4" fmla="*/ 208 w 219"/>
                    <a:gd name="T5" fmla="*/ 119 h 197"/>
                    <a:gd name="T6" fmla="*/ 200 w 219"/>
                    <a:gd name="T7" fmla="*/ 97 h 197"/>
                    <a:gd name="T8" fmla="*/ 186 w 219"/>
                    <a:gd name="T9" fmla="*/ 72 h 197"/>
                    <a:gd name="T10" fmla="*/ 168 w 219"/>
                    <a:gd name="T11" fmla="*/ 47 h 197"/>
                    <a:gd name="T12" fmla="*/ 144 w 219"/>
                    <a:gd name="T13" fmla="*/ 25 h 197"/>
                    <a:gd name="T14" fmla="*/ 113 w 219"/>
                    <a:gd name="T15" fmla="*/ 8 h 197"/>
                    <a:gd name="T16" fmla="*/ 74 w 219"/>
                    <a:gd name="T17" fmla="*/ 0 h 197"/>
                    <a:gd name="T18" fmla="*/ 39 w 219"/>
                    <a:gd name="T19" fmla="*/ 2 h 197"/>
                    <a:gd name="T20" fmla="*/ 16 w 219"/>
                    <a:gd name="T21" fmla="*/ 12 h 197"/>
                    <a:gd name="T22" fmla="*/ 2 w 219"/>
                    <a:gd name="T23" fmla="*/ 30 h 197"/>
                    <a:gd name="T24" fmla="*/ 0 w 219"/>
                    <a:gd name="T25" fmla="*/ 52 h 197"/>
                    <a:gd name="T26" fmla="*/ 8 w 219"/>
                    <a:gd name="T27" fmla="*/ 79 h 197"/>
                    <a:gd name="T28" fmla="*/ 26 w 219"/>
                    <a:gd name="T29" fmla="*/ 108 h 197"/>
                    <a:gd name="T30" fmla="*/ 53 w 219"/>
                    <a:gd name="T31" fmla="*/ 136 h 197"/>
                    <a:gd name="T32" fmla="*/ 89 w 219"/>
                    <a:gd name="T33" fmla="*/ 162 h 197"/>
                    <a:gd name="T34" fmla="*/ 128 w 219"/>
                    <a:gd name="T35" fmla="*/ 182 h 197"/>
                    <a:gd name="T36" fmla="*/ 158 w 219"/>
                    <a:gd name="T37" fmla="*/ 193 h 197"/>
                    <a:gd name="T38" fmla="*/ 182 w 219"/>
                    <a:gd name="T39" fmla="*/ 197 h 197"/>
                    <a:gd name="T40" fmla="*/ 199 w 219"/>
                    <a:gd name="T41" fmla="*/ 195 h 197"/>
                    <a:gd name="T42" fmla="*/ 212 w 219"/>
                    <a:gd name="T43" fmla="*/ 187 h 197"/>
                    <a:gd name="T44" fmla="*/ 217 w 219"/>
                    <a:gd name="T45" fmla="*/ 175 h 197"/>
                    <a:gd name="T46" fmla="*/ 219 w 219"/>
                    <a:gd name="T47" fmla="*/ 159 h 197"/>
                    <a:gd name="T48" fmla="*/ 215 w 219"/>
                    <a:gd name="T49" fmla="*/ 140 h 1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19" h="197">
                      <a:moveTo>
                        <a:pt x="215" y="140"/>
                      </a:moveTo>
                      <a:lnTo>
                        <a:pt x="214" y="134"/>
                      </a:lnTo>
                      <a:lnTo>
                        <a:pt x="208" y="119"/>
                      </a:lnTo>
                      <a:lnTo>
                        <a:pt x="200" y="97"/>
                      </a:lnTo>
                      <a:lnTo>
                        <a:pt x="186" y="72"/>
                      </a:lnTo>
                      <a:lnTo>
                        <a:pt x="168" y="47"/>
                      </a:lnTo>
                      <a:lnTo>
                        <a:pt x="144" y="25"/>
                      </a:lnTo>
                      <a:lnTo>
                        <a:pt x="113" y="8"/>
                      </a:lnTo>
                      <a:lnTo>
                        <a:pt x="74" y="0"/>
                      </a:lnTo>
                      <a:lnTo>
                        <a:pt x="39" y="2"/>
                      </a:lnTo>
                      <a:lnTo>
                        <a:pt x="16" y="12"/>
                      </a:lnTo>
                      <a:lnTo>
                        <a:pt x="2" y="30"/>
                      </a:lnTo>
                      <a:lnTo>
                        <a:pt x="0" y="52"/>
                      </a:lnTo>
                      <a:lnTo>
                        <a:pt x="8" y="79"/>
                      </a:lnTo>
                      <a:lnTo>
                        <a:pt x="26" y="108"/>
                      </a:lnTo>
                      <a:lnTo>
                        <a:pt x="53" y="136"/>
                      </a:lnTo>
                      <a:lnTo>
                        <a:pt x="89" y="162"/>
                      </a:lnTo>
                      <a:lnTo>
                        <a:pt x="128" y="182"/>
                      </a:lnTo>
                      <a:lnTo>
                        <a:pt x="158" y="193"/>
                      </a:lnTo>
                      <a:lnTo>
                        <a:pt x="182" y="197"/>
                      </a:lnTo>
                      <a:lnTo>
                        <a:pt x="199" y="195"/>
                      </a:lnTo>
                      <a:lnTo>
                        <a:pt x="212" y="187"/>
                      </a:lnTo>
                      <a:lnTo>
                        <a:pt x="217" y="175"/>
                      </a:lnTo>
                      <a:lnTo>
                        <a:pt x="219" y="159"/>
                      </a:lnTo>
                      <a:lnTo>
                        <a:pt x="215" y="140"/>
                      </a:lnTo>
                      <a:close/>
                    </a:path>
                  </a:pathLst>
                </a:custGeom>
                <a:solidFill>
                  <a:srgbClr val="FFF9F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57" name="Freeform 41"/>
                <p:cNvSpPr>
                  <a:spLocks/>
                </p:cNvSpPr>
                <p:nvPr/>
              </p:nvSpPr>
              <p:spPr bwMode="auto">
                <a:xfrm>
                  <a:off x="4805" y="1414"/>
                  <a:ext cx="54" cy="50"/>
                </a:xfrm>
                <a:custGeom>
                  <a:avLst/>
                  <a:gdLst>
                    <a:gd name="T0" fmla="*/ 213 w 216"/>
                    <a:gd name="T1" fmla="*/ 139 h 197"/>
                    <a:gd name="T2" fmla="*/ 212 w 216"/>
                    <a:gd name="T3" fmla="*/ 133 h 197"/>
                    <a:gd name="T4" fmla="*/ 206 w 216"/>
                    <a:gd name="T5" fmla="*/ 119 h 197"/>
                    <a:gd name="T6" fmla="*/ 198 w 216"/>
                    <a:gd name="T7" fmla="*/ 97 h 197"/>
                    <a:gd name="T8" fmla="*/ 184 w 216"/>
                    <a:gd name="T9" fmla="*/ 72 h 197"/>
                    <a:gd name="T10" fmla="*/ 166 w 216"/>
                    <a:gd name="T11" fmla="*/ 48 h 197"/>
                    <a:gd name="T12" fmla="*/ 142 w 216"/>
                    <a:gd name="T13" fmla="*/ 25 h 197"/>
                    <a:gd name="T14" fmla="*/ 110 w 216"/>
                    <a:gd name="T15" fmla="*/ 9 h 197"/>
                    <a:gd name="T16" fmla="*/ 73 w 216"/>
                    <a:gd name="T17" fmla="*/ 0 h 197"/>
                    <a:gd name="T18" fmla="*/ 39 w 216"/>
                    <a:gd name="T19" fmla="*/ 2 h 197"/>
                    <a:gd name="T20" fmla="*/ 15 w 216"/>
                    <a:gd name="T21" fmla="*/ 12 h 197"/>
                    <a:gd name="T22" fmla="*/ 2 w 216"/>
                    <a:gd name="T23" fmla="*/ 30 h 197"/>
                    <a:gd name="T24" fmla="*/ 0 w 216"/>
                    <a:gd name="T25" fmla="*/ 52 h 197"/>
                    <a:gd name="T26" fmla="*/ 8 w 216"/>
                    <a:gd name="T27" fmla="*/ 78 h 197"/>
                    <a:gd name="T28" fmla="*/ 25 w 216"/>
                    <a:gd name="T29" fmla="*/ 107 h 197"/>
                    <a:gd name="T30" fmla="*/ 53 w 216"/>
                    <a:gd name="T31" fmla="*/ 135 h 197"/>
                    <a:gd name="T32" fmla="*/ 88 w 216"/>
                    <a:gd name="T33" fmla="*/ 161 h 197"/>
                    <a:gd name="T34" fmla="*/ 125 w 216"/>
                    <a:gd name="T35" fmla="*/ 181 h 197"/>
                    <a:gd name="T36" fmla="*/ 157 w 216"/>
                    <a:gd name="T37" fmla="*/ 192 h 197"/>
                    <a:gd name="T38" fmla="*/ 180 w 216"/>
                    <a:gd name="T39" fmla="*/ 197 h 197"/>
                    <a:gd name="T40" fmla="*/ 198 w 216"/>
                    <a:gd name="T41" fmla="*/ 194 h 197"/>
                    <a:gd name="T42" fmla="*/ 210 w 216"/>
                    <a:gd name="T43" fmla="*/ 186 h 197"/>
                    <a:gd name="T44" fmla="*/ 215 w 216"/>
                    <a:gd name="T45" fmla="*/ 174 h 197"/>
                    <a:gd name="T46" fmla="*/ 216 w 216"/>
                    <a:gd name="T47" fmla="*/ 158 h 197"/>
                    <a:gd name="T48" fmla="*/ 213 w 216"/>
                    <a:gd name="T49" fmla="*/ 139 h 1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16" h="197">
                      <a:moveTo>
                        <a:pt x="213" y="139"/>
                      </a:moveTo>
                      <a:lnTo>
                        <a:pt x="212" y="133"/>
                      </a:lnTo>
                      <a:lnTo>
                        <a:pt x="206" y="119"/>
                      </a:lnTo>
                      <a:lnTo>
                        <a:pt x="198" y="97"/>
                      </a:lnTo>
                      <a:lnTo>
                        <a:pt x="184" y="72"/>
                      </a:lnTo>
                      <a:lnTo>
                        <a:pt x="166" y="48"/>
                      </a:lnTo>
                      <a:lnTo>
                        <a:pt x="142" y="25"/>
                      </a:lnTo>
                      <a:lnTo>
                        <a:pt x="110" y="9"/>
                      </a:lnTo>
                      <a:lnTo>
                        <a:pt x="73" y="0"/>
                      </a:lnTo>
                      <a:lnTo>
                        <a:pt x="39" y="2"/>
                      </a:lnTo>
                      <a:lnTo>
                        <a:pt x="15" y="12"/>
                      </a:lnTo>
                      <a:lnTo>
                        <a:pt x="2" y="30"/>
                      </a:lnTo>
                      <a:lnTo>
                        <a:pt x="0" y="52"/>
                      </a:lnTo>
                      <a:lnTo>
                        <a:pt x="8" y="78"/>
                      </a:lnTo>
                      <a:lnTo>
                        <a:pt x="25" y="107"/>
                      </a:lnTo>
                      <a:lnTo>
                        <a:pt x="53" y="135"/>
                      </a:lnTo>
                      <a:lnTo>
                        <a:pt x="88" y="161"/>
                      </a:lnTo>
                      <a:lnTo>
                        <a:pt x="125" y="181"/>
                      </a:lnTo>
                      <a:lnTo>
                        <a:pt x="157" y="192"/>
                      </a:lnTo>
                      <a:lnTo>
                        <a:pt x="180" y="197"/>
                      </a:lnTo>
                      <a:lnTo>
                        <a:pt x="198" y="194"/>
                      </a:lnTo>
                      <a:lnTo>
                        <a:pt x="210" y="186"/>
                      </a:lnTo>
                      <a:lnTo>
                        <a:pt x="215" y="174"/>
                      </a:lnTo>
                      <a:lnTo>
                        <a:pt x="216" y="158"/>
                      </a:lnTo>
                      <a:lnTo>
                        <a:pt x="213" y="139"/>
                      </a:lnTo>
                      <a:close/>
                    </a:path>
                  </a:pathLst>
                </a:custGeom>
                <a:solidFill>
                  <a:srgbClr val="FFF9F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58" name="Freeform 42"/>
                <p:cNvSpPr>
                  <a:spLocks/>
                </p:cNvSpPr>
                <p:nvPr/>
              </p:nvSpPr>
              <p:spPr bwMode="auto">
                <a:xfrm>
                  <a:off x="4805" y="1415"/>
                  <a:ext cx="54" cy="48"/>
                </a:xfrm>
                <a:custGeom>
                  <a:avLst/>
                  <a:gdLst>
                    <a:gd name="T0" fmla="*/ 211 w 214"/>
                    <a:gd name="T1" fmla="*/ 138 h 195"/>
                    <a:gd name="T2" fmla="*/ 210 w 214"/>
                    <a:gd name="T3" fmla="*/ 132 h 195"/>
                    <a:gd name="T4" fmla="*/ 205 w 214"/>
                    <a:gd name="T5" fmla="*/ 118 h 195"/>
                    <a:gd name="T6" fmla="*/ 196 w 214"/>
                    <a:gd name="T7" fmla="*/ 96 h 195"/>
                    <a:gd name="T8" fmla="*/ 183 w 214"/>
                    <a:gd name="T9" fmla="*/ 71 h 195"/>
                    <a:gd name="T10" fmla="*/ 165 w 214"/>
                    <a:gd name="T11" fmla="*/ 47 h 195"/>
                    <a:gd name="T12" fmla="*/ 141 w 214"/>
                    <a:gd name="T13" fmla="*/ 25 h 195"/>
                    <a:gd name="T14" fmla="*/ 111 w 214"/>
                    <a:gd name="T15" fmla="*/ 8 h 195"/>
                    <a:gd name="T16" fmla="*/ 74 w 214"/>
                    <a:gd name="T17" fmla="*/ 0 h 195"/>
                    <a:gd name="T18" fmla="*/ 39 w 214"/>
                    <a:gd name="T19" fmla="*/ 2 h 195"/>
                    <a:gd name="T20" fmla="*/ 15 w 214"/>
                    <a:gd name="T21" fmla="*/ 12 h 195"/>
                    <a:gd name="T22" fmla="*/ 2 w 214"/>
                    <a:gd name="T23" fmla="*/ 29 h 195"/>
                    <a:gd name="T24" fmla="*/ 0 w 214"/>
                    <a:gd name="T25" fmla="*/ 52 h 195"/>
                    <a:gd name="T26" fmla="*/ 7 w 214"/>
                    <a:gd name="T27" fmla="*/ 78 h 195"/>
                    <a:gd name="T28" fmla="*/ 24 w 214"/>
                    <a:gd name="T29" fmla="*/ 106 h 195"/>
                    <a:gd name="T30" fmla="*/ 52 w 214"/>
                    <a:gd name="T31" fmla="*/ 134 h 195"/>
                    <a:gd name="T32" fmla="*/ 87 w 214"/>
                    <a:gd name="T33" fmla="*/ 160 h 195"/>
                    <a:gd name="T34" fmla="*/ 124 w 214"/>
                    <a:gd name="T35" fmla="*/ 180 h 195"/>
                    <a:gd name="T36" fmla="*/ 154 w 214"/>
                    <a:gd name="T37" fmla="*/ 191 h 195"/>
                    <a:gd name="T38" fmla="*/ 179 w 214"/>
                    <a:gd name="T39" fmla="*/ 195 h 195"/>
                    <a:gd name="T40" fmla="*/ 196 w 214"/>
                    <a:gd name="T41" fmla="*/ 193 h 195"/>
                    <a:gd name="T42" fmla="*/ 207 w 214"/>
                    <a:gd name="T43" fmla="*/ 185 h 195"/>
                    <a:gd name="T44" fmla="*/ 213 w 214"/>
                    <a:gd name="T45" fmla="*/ 173 h 195"/>
                    <a:gd name="T46" fmla="*/ 214 w 214"/>
                    <a:gd name="T47" fmla="*/ 157 h 195"/>
                    <a:gd name="T48" fmla="*/ 211 w 214"/>
                    <a:gd name="T49" fmla="*/ 138 h 1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14" h="195">
                      <a:moveTo>
                        <a:pt x="211" y="138"/>
                      </a:moveTo>
                      <a:lnTo>
                        <a:pt x="210" y="132"/>
                      </a:lnTo>
                      <a:lnTo>
                        <a:pt x="205" y="118"/>
                      </a:lnTo>
                      <a:lnTo>
                        <a:pt x="196" y="96"/>
                      </a:lnTo>
                      <a:lnTo>
                        <a:pt x="183" y="71"/>
                      </a:lnTo>
                      <a:lnTo>
                        <a:pt x="165" y="47"/>
                      </a:lnTo>
                      <a:lnTo>
                        <a:pt x="141" y="25"/>
                      </a:lnTo>
                      <a:lnTo>
                        <a:pt x="111" y="8"/>
                      </a:lnTo>
                      <a:lnTo>
                        <a:pt x="74" y="0"/>
                      </a:lnTo>
                      <a:lnTo>
                        <a:pt x="39" y="2"/>
                      </a:lnTo>
                      <a:lnTo>
                        <a:pt x="15" y="12"/>
                      </a:lnTo>
                      <a:lnTo>
                        <a:pt x="2" y="29"/>
                      </a:lnTo>
                      <a:lnTo>
                        <a:pt x="0" y="52"/>
                      </a:lnTo>
                      <a:lnTo>
                        <a:pt x="7" y="78"/>
                      </a:lnTo>
                      <a:lnTo>
                        <a:pt x="24" y="106"/>
                      </a:lnTo>
                      <a:lnTo>
                        <a:pt x="52" y="134"/>
                      </a:lnTo>
                      <a:lnTo>
                        <a:pt x="87" y="160"/>
                      </a:lnTo>
                      <a:lnTo>
                        <a:pt x="124" y="180"/>
                      </a:lnTo>
                      <a:lnTo>
                        <a:pt x="154" y="191"/>
                      </a:lnTo>
                      <a:lnTo>
                        <a:pt x="179" y="195"/>
                      </a:lnTo>
                      <a:lnTo>
                        <a:pt x="196" y="193"/>
                      </a:lnTo>
                      <a:lnTo>
                        <a:pt x="207" y="185"/>
                      </a:lnTo>
                      <a:lnTo>
                        <a:pt x="213" y="173"/>
                      </a:lnTo>
                      <a:lnTo>
                        <a:pt x="214" y="157"/>
                      </a:lnTo>
                      <a:lnTo>
                        <a:pt x="211" y="138"/>
                      </a:lnTo>
                      <a:close/>
                    </a:path>
                  </a:pathLst>
                </a:custGeom>
                <a:solidFill>
                  <a:srgbClr val="FFF7F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59" name="Freeform 43"/>
                <p:cNvSpPr>
                  <a:spLocks/>
                </p:cNvSpPr>
                <p:nvPr/>
              </p:nvSpPr>
              <p:spPr bwMode="auto">
                <a:xfrm>
                  <a:off x="4805" y="1415"/>
                  <a:ext cx="54" cy="48"/>
                </a:xfrm>
                <a:custGeom>
                  <a:avLst/>
                  <a:gdLst>
                    <a:gd name="T0" fmla="*/ 211 w 214"/>
                    <a:gd name="T1" fmla="*/ 138 h 194"/>
                    <a:gd name="T2" fmla="*/ 210 w 214"/>
                    <a:gd name="T3" fmla="*/ 132 h 194"/>
                    <a:gd name="T4" fmla="*/ 204 w 214"/>
                    <a:gd name="T5" fmla="*/ 118 h 194"/>
                    <a:gd name="T6" fmla="*/ 196 w 214"/>
                    <a:gd name="T7" fmla="*/ 96 h 194"/>
                    <a:gd name="T8" fmla="*/ 182 w 214"/>
                    <a:gd name="T9" fmla="*/ 72 h 194"/>
                    <a:gd name="T10" fmla="*/ 165 w 214"/>
                    <a:gd name="T11" fmla="*/ 47 h 194"/>
                    <a:gd name="T12" fmla="*/ 141 w 214"/>
                    <a:gd name="T13" fmla="*/ 25 h 194"/>
                    <a:gd name="T14" fmla="*/ 111 w 214"/>
                    <a:gd name="T15" fmla="*/ 8 h 194"/>
                    <a:gd name="T16" fmla="*/ 74 w 214"/>
                    <a:gd name="T17" fmla="*/ 0 h 194"/>
                    <a:gd name="T18" fmla="*/ 39 w 214"/>
                    <a:gd name="T19" fmla="*/ 2 h 194"/>
                    <a:gd name="T20" fmla="*/ 15 w 214"/>
                    <a:gd name="T21" fmla="*/ 12 h 194"/>
                    <a:gd name="T22" fmla="*/ 2 w 214"/>
                    <a:gd name="T23" fmla="*/ 30 h 194"/>
                    <a:gd name="T24" fmla="*/ 0 w 214"/>
                    <a:gd name="T25" fmla="*/ 52 h 194"/>
                    <a:gd name="T26" fmla="*/ 8 w 214"/>
                    <a:gd name="T27" fmla="*/ 78 h 194"/>
                    <a:gd name="T28" fmla="*/ 25 w 214"/>
                    <a:gd name="T29" fmla="*/ 106 h 194"/>
                    <a:gd name="T30" fmla="*/ 53 w 214"/>
                    <a:gd name="T31" fmla="*/ 134 h 194"/>
                    <a:gd name="T32" fmla="*/ 89 w 214"/>
                    <a:gd name="T33" fmla="*/ 159 h 194"/>
                    <a:gd name="T34" fmla="*/ 126 w 214"/>
                    <a:gd name="T35" fmla="*/ 179 h 194"/>
                    <a:gd name="T36" fmla="*/ 154 w 214"/>
                    <a:gd name="T37" fmla="*/ 190 h 194"/>
                    <a:gd name="T38" fmla="*/ 179 w 214"/>
                    <a:gd name="T39" fmla="*/ 194 h 194"/>
                    <a:gd name="T40" fmla="*/ 195 w 214"/>
                    <a:gd name="T41" fmla="*/ 192 h 194"/>
                    <a:gd name="T42" fmla="*/ 206 w 214"/>
                    <a:gd name="T43" fmla="*/ 184 h 194"/>
                    <a:gd name="T44" fmla="*/ 213 w 214"/>
                    <a:gd name="T45" fmla="*/ 172 h 194"/>
                    <a:gd name="T46" fmla="*/ 214 w 214"/>
                    <a:gd name="T47" fmla="*/ 156 h 194"/>
                    <a:gd name="T48" fmla="*/ 211 w 214"/>
                    <a:gd name="T49" fmla="*/ 138 h 1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14" h="194">
                      <a:moveTo>
                        <a:pt x="211" y="138"/>
                      </a:moveTo>
                      <a:lnTo>
                        <a:pt x="210" y="132"/>
                      </a:lnTo>
                      <a:lnTo>
                        <a:pt x="204" y="118"/>
                      </a:lnTo>
                      <a:lnTo>
                        <a:pt x="196" y="96"/>
                      </a:lnTo>
                      <a:lnTo>
                        <a:pt x="182" y="72"/>
                      </a:lnTo>
                      <a:lnTo>
                        <a:pt x="165" y="47"/>
                      </a:lnTo>
                      <a:lnTo>
                        <a:pt x="141" y="25"/>
                      </a:lnTo>
                      <a:lnTo>
                        <a:pt x="111" y="8"/>
                      </a:lnTo>
                      <a:lnTo>
                        <a:pt x="74" y="0"/>
                      </a:lnTo>
                      <a:lnTo>
                        <a:pt x="39" y="2"/>
                      </a:lnTo>
                      <a:lnTo>
                        <a:pt x="15" y="12"/>
                      </a:lnTo>
                      <a:lnTo>
                        <a:pt x="2" y="30"/>
                      </a:lnTo>
                      <a:lnTo>
                        <a:pt x="0" y="52"/>
                      </a:lnTo>
                      <a:lnTo>
                        <a:pt x="8" y="78"/>
                      </a:lnTo>
                      <a:lnTo>
                        <a:pt x="25" y="106"/>
                      </a:lnTo>
                      <a:lnTo>
                        <a:pt x="53" y="134"/>
                      </a:lnTo>
                      <a:lnTo>
                        <a:pt x="89" y="159"/>
                      </a:lnTo>
                      <a:lnTo>
                        <a:pt x="126" y="179"/>
                      </a:lnTo>
                      <a:lnTo>
                        <a:pt x="154" y="190"/>
                      </a:lnTo>
                      <a:lnTo>
                        <a:pt x="179" y="194"/>
                      </a:lnTo>
                      <a:lnTo>
                        <a:pt x="195" y="192"/>
                      </a:lnTo>
                      <a:lnTo>
                        <a:pt x="206" y="184"/>
                      </a:lnTo>
                      <a:lnTo>
                        <a:pt x="213" y="172"/>
                      </a:lnTo>
                      <a:lnTo>
                        <a:pt x="214" y="156"/>
                      </a:lnTo>
                      <a:lnTo>
                        <a:pt x="211" y="138"/>
                      </a:lnTo>
                      <a:close/>
                    </a:path>
                  </a:pathLst>
                </a:custGeom>
                <a:solidFill>
                  <a:srgbClr val="FFF7F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60" name="Freeform 44"/>
                <p:cNvSpPr>
                  <a:spLocks/>
                </p:cNvSpPr>
                <p:nvPr/>
              </p:nvSpPr>
              <p:spPr bwMode="auto">
                <a:xfrm>
                  <a:off x="4805" y="1415"/>
                  <a:ext cx="54" cy="48"/>
                </a:xfrm>
                <a:custGeom>
                  <a:avLst/>
                  <a:gdLst>
                    <a:gd name="T0" fmla="*/ 209 w 212"/>
                    <a:gd name="T1" fmla="*/ 136 h 193"/>
                    <a:gd name="T2" fmla="*/ 208 w 212"/>
                    <a:gd name="T3" fmla="*/ 131 h 193"/>
                    <a:gd name="T4" fmla="*/ 203 w 212"/>
                    <a:gd name="T5" fmla="*/ 116 h 193"/>
                    <a:gd name="T6" fmla="*/ 194 w 212"/>
                    <a:gd name="T7" fmla="*/ 95 h 193"/>
                    <a:gd name="T8" fmla="*/ 181 w 212"/>
                    <a:gd name="T9" fmla="*/ 71 h 193"/>
                    <a:gd name="T10" fmla="*/ 163 w 212"/>
                    <a:gd name="T11" fmla="*/ 47 h 193"/>
                    <a:gd name="T12" fmla="*/ 140 w 212"/>
                    <a:gd name="T13" fmla="*/ 25 h 193"/>
                    <a:gd name="T14" fmla="*/ 110 w 212"/>
                    <a:gd name="T15" fmla="*/ 8 h 193"/>
                    <a:gd name="T16" fmla="*/ 73 w 212"/>
                    <a:gd name="T17" fmla="*/ 0 h 193"/>
                    <a:gd name="T18" fmla="*/ 38 w 212"/>
                    <a:gd name="T19" fmla="*/ 2 h 193"/>
                    <a:gd name="T20" fmla="*/ 15 w 212"/>
                    <a:gd name="T21" fmla="*/ 12 h 193"/>
                    <a:gd name="T22" fmla="*/ 2 w 212"/>
                    <a:gd name="T23" fmla="*/ 29 h 193"/>
                    <a:gd name="T24" fmla="*/ 0 w 212"/>
                    <a:gd name="T25" fmla="*/ 51 h 193"/>
                    <a:gd name="T26" fmla="*/ 7 w 212"/>
                    <a:gd name="T27" fmla="*/ 77 h 193"/>
                    <a:gd name="T28" fmla="*/ 25 w 212"/>
                    <a:gd name="T29" fmla="*/ 105 h 193"/>
                    <a:gd name="T30" fmla="*/ 52 w 212"/>
                    <a:gd name="T31" fmla="*/ 133 h 193"/>
                    <a:gd name="T32" fmla="*/ 88 w 212"/>
                    <a:gd name="T33" fmla="*/ 158 h 193"/>
                    <a:gd name="T34" fmla="*/ 123 w 212"/>
                    <a:gd name="T35" fmla="*/ 178 h 193"/>
                    <a:gd name="T36" fmla="*/ 153 w 212"/>
                    <a:gd name="T37" fmla="*/ 189 h 193"/>
                    <a:gd name="T38" fmla="*/ 176 w 212"/>
                    <a:gd name="T39" fmla="*/ 193 h 193"/>
                    <a:gd name="T40" fmla="*/ 194 w 212"/>
                    <a:gd name="T41" fmla="*/ 190 h 193"/>
                    <a:gd name="T42" fmla="*/ 205 w 212"/>
                    <a:gd name="T43" fmla="*/ 183 h 193"/>
                    <a:gd name="T44" fmla="*/ 211 w 212"/>
                    <a:gd name="T45" fmla="*/ 170 h 193"/>
                    <a:gd name="T46" fmla="*/ 212 w 212"/>
                    <a:gd name="T47" fmla="*/ 154 h 193"/>
                    <a:gd name="T48" fmla="*/ 209 w 212"/>
                    <a:gd name="T49" fmla="*/ 136 h 1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12" h="193">
                      <a:moveTo>
                        <a:pt x="209" y="136"/>
                      </a:moveTo>
                      <a:lnTo>
                        <a:pt x="208" y="131"/>
                      </a:lnTo>
                      <a:lnTo>
                        <a:pt x="203" y="116"/>
                      </a:lnTo>
                      <a:lnTo>
                        <a:pt x="194" y="95"/>
                      </a:lnTo>
                      <a:lnTo>
                        <a:pt x="181" y="71"/>
                      </a:lnTo>
                      <a:lnTo>
                        <a:pt x="163" y="47"/>
                      </a:lnTo>
                      <a:lnTo>
                        <a:pt x="140" y="25"/>
                      </a:lnTo>
                      <a:lnTo>
                        <a:pt x="110" y="8"/>
                      </a:lnTo>
                      <a:lnTo>
                        <a:pt x="73" y="0"/>
                      </a:lnTo>
                      <a:lnTo>
                        <a:pt x="38" y="2"/>
                      </a:lnTo>
                      <a:lnTo>
                        <a:pt x="15" y="12"/>
                      </a:lnTo>
                      <a:lnTo>
                        <a:pt x="2" y="29"/>
                      </a:lnTo>
                      <a:lnTo>
                        <a:pt x="0" y="51"/>
                      </a:lnTo>
                      <a:lnTo>
                        <a:pt x="7" y="77"/>
                      </a:lnTo>
                      <a:lnTo>
                        <a:pt x="25" y="105"/>
                      </a:lnTo>
                      <a:lnTo>
                        <a:pt x="52" y="133"/>
                      </a:lnTo>
                      <a:lnTo>
                        <a:pt x="88" y="158"/>
                      </a:lnTo>
                      <a:lnTo>
                        <a:pt x="123" y="178"/>
                      </a:lnTo>
                      <a:lnTo>
                        <a:pt x="153" y="189"/>
                      </a:lnTo>
                      <a:lnTo>
                        <a:pt x="176" y="193"/>
                      </a:lnTo>
                      <a:lnTo>
                        <a:pt x="194" y="190"/>
                      </a:lnTo>
                      <a:lnTo>
                        <a:pt x="205" y="183"/>
                      </a:lnTo>
                      <a:lnTo>
                        <a:pt x="211" y="170"/>
                      </a:lnTo>
                      <a:lnTo>
                        <a:pt x="212" y="154"/>
                      </a:lnTo>
                      <a:lnTo>
                        <a:pt x="209" y="136"/>
                      </a:lnTo>
                      <a:close/>
                    </a:path>
                  </a:pathLst>
                </a:custGeom>
                <a:solidFill>
                  <a:srgbClr val="FFF7F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61" name="Freeform 45"/>
                <p:cNvSpPr>
                  <a:spLocks/>
                </p:cNvSpPr>
                <p:nvPr/>
              </p:nvSpPr>
              <p:spPr bwMode="auto">
                <a:xfrm>
                  <a:off x="4806" y="1415"/>
                  <a:ext cx="52" cy="48"/>
                </a:xfrm>
                <a:custGeom>
                  <a:avLst/>
                  <a:gdLst>
                    <a:gd name="T0" fmla="*/ 207 w 210"/>
                    <a:gd name="T1" fmla="*/ 135 h 191"/>
                    <a:gd name="T2" fmla="*/ 205 w 210"/>
                    <a:gd name="T3" fmla="*/ 130 h 191"/>
                    <a:gd name="T4" fmla="*/ 201 w 210"/>
                    <a:gd name="T5" fmla="*/ 115 h 191"/>
                    <a:gd name="T6" fmla="*/ 192 w 210"/>
                    <a:gd name="T7" fmla="*/ 94 h 191"/>
                    <a:gd name="T8" fmla="*/ 179 w 210"/>
                    <a:gd name="T9" fmla="*/ 70 h 191"/>
                    <a:gd name="T10" fmla="*/ 160 w 210"/>
                    <a:gd name="T11" fmla="*/ 46 h 191"/>
                    <a:gd name="T12" fmla="*/ 137 w 210"/>
                    <a:gd name="T13" fmla="*/ 24 h 191"/>
                    <a:gd name="T14" fmla="*/ 107 w 210"/>
                    <a:gd name="T15" fmla="*/ 8 h 191"/>
                    <a:gd name="T16" fmla="*/ 72 w 210"/>
                    <a:gd name="T17" fmla="*/ 0 h 191"/>
                    <a:gd name="T18" fmla="*/ 37 w 210"/>
                    <a:gd name="T19" fmla="*/ 1 h 191"/>
                    <a:gd name="T20" fmla="*/ 14 w 210"/>
                    <a:gd name="T21" fmla="*/ 12 h 191"/>
                    <a:gd name="T22" fmla="*/ 1 w 210"/>
                    <a:gd name="T23" fmla="*/ 28 h 191"/>
                    <a:gd name="T24" fmla="*/ 0 w 210"/>
                    <a:gd name="T25" fmla="*/ 50 h 191"/>
                    <a:gd name="T26" fmla="*/ 7 w 210"/>
                    <a:gd name="T27" fmla="*/ 76 h 191"/>
                    <a:gd name="T28" fmla="*/ 24 w 210"/>
                    <a:gd name="T29" fmla="*/ 104 h 191"/>
                    <a:gd name="T30" fmla="*/ 51 w 210"/>
                    <a:gd name="T31" fmla="*/ 131 h 191"/>
                    <a:gd name="T32" fmla="*/ 87 w 210"/>
                    <a:gd name="T33" fmla="*/ 156 h 191"/>
                    <a:gd name="T34" fmla="*/ 122 w 210"/>
                    <a:gd name="T35" fmla="*/ 176 h 191"/>
                    <a:gd name="T36" fmla="*/ 152 w 210"/>
                    <a:gd name="T37" fmla="*/ 187 h 191"/>
                    <a:gd name="T38" fmla="*/ 175 w 210"/>
                    <a:gd name="T39" fmla="*/ 191 h 191"/>
                    <a:gd name="T40" fmla="*/ 192 w 210"/>
                    <a:gd name="T41" fmla="*/ 189 h 191"/>
                    <a:gd name="T42" fmla="*/ 203 w 210"/>
                    <a:gd name="T43" fmla="*/ 181 h 191"/>
                    <a:gd name="T44" fmla="*/ 209 w 210"/>
                    <a:gd name="T45" fmla="*/ 169 h 191"/>
                    <a:gd name="T46" fmla="*/ 210 w 210"/>
                    <a:gd name="T47" fmla="*/ 153 h 191"/>
                    <a:gd name="T48" fmla="*/ 207 w 210"/>
                    <a:gd name="T49" fmla="*/ 135 h 1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10" h="191">
                      <a:moveTo>
                        <a:pt x="207" y="135"/>
                      </a:moveTo>
                      <a:lnTo>
                        <a:pt x="205" y="130"/>
                      </a:lnTo>
                      <a:lnTo>
                        <a:pt x="201" y="115"/>
                      </a:lnTo>
                      <a:lnTo>
                        <a:pt x="192" y="94"/>
                      </a:lnTo>
                      <a:lnTo>
                        <a:pt x="179" y="70"/>
                      </a:lnTo>
                      <a:lnTo>
                        <a:pt x="160" y="46"/>
                      </a:lnTo>
                      <a:lnTo>
                        <a:pt x="137" y="24"/>
                      </a:lnTo>
                      <a:lnTo>
                        <a:pt x="107" y="8"/>
                      </a:lnTo>
                      <a:lnTo>
                        <a:pt x="72" y="0"/>
                      </a:lnTo>
                      <a:lnTo>
                        <a:pt x="37" y="1"/>
                      </a:lnTo>
                      <a:lnTo>
                        <a:pt x="14" y="12"/>
                      </a:lnTo>
                      <a:lnTo>
                        <a:pt x="1" y="28"/>
                      </a:lnTo>
                      <a:lnTo>
                        <a:pt x="0" y="50"/>
                      </a:lnTo>
                      <a:lnTo>
                        <a:pt x="7" y="76"/>
                      </a:lnTo>
                      <a:lnTo>
                        <a:pt x="24" y="104"/>
                      </a:lnTo>
                      <a:lnTo>
                        <a:pt x="51" y="131"/>
                      </a:lnTo>
                      <a:lnTo>
                        <a:pt x="87" y="156"/>
                      </a:lnTo>
                      <a:lnTo>
                        <a:pt x="122" y="176"/>
                      </a:lnTo>
                      <a:lnTo>
                        <a:pt x="152" y="187"/>
                      </a:lnTo>
                      <a:lnTo>
                        <a:pt x="175" y="191"/>
                      </a:lnTo>
                      <a:lnTo>
                        <a:pt x="192" y="189"/>
                      </a:lnTo>
                      <a:lnTo>
                        <a:pt x="203" y="181"/>
                      </a:lnTo>
                      <a:lnTo>
                        <a:pt x="209" y="169"/>
                      </a:lnTo>
                      <a:lnTo>
                        <a:pt x="210" y="153"/>
                      </a:lnTo>
                      <a:lnTo>
                        <a:pt x="207" y="135"/>
                      </a:lnTo>
                      <a:close/>
                    </a:path>
                  </a:pathLst>
                </a:custGeom>
                <a:solidFill>
                  <a:srgbClr val="FFF4F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62" name="Freeform 46"/>
                <p:cNvSpPr>
                  <a:spLocks/>
                </p:cNvSpPr>
                <p:nvPr/>
              </p:nvSpPr>
              <p:spPr bwMode="auto">
                <a:xfrm>
                  <a:off x="4806" y="1415"/>
                  <a:ext cx="52" cy="48"/>
                </a:xfrm>
                <a:custGeom>
                  <a:avLst/>
                  <a:gdLst>
                    <a:gd name="T0" fmla="*/ 207 w 210"/>
                    <a:gd name="T1" fmla="*/ 135 h 190"/>
                    <a:gd name="T2" fmla="*/ 205 w 210"/>
                    <a:gd name="T3" fmla="*/ 130 h 190"/>
                    <a:gd name="T4" fmla="*/ 201 w 210"/>
                    <a:gd name="T5" fmla="*/ 115 h 190"/>
                    <a:gd name="T6" fmla="*/ 192 w 210"/>
                    <a:gd name="T7" fmla="*/ 94 h 190"/>
                    <a:gd name="T8" fmla="*/ 179 w 210"/>
                    <a:gd name="T9" fmla="*/ 70 h 190"/>
                    <a:gd name="T10" fmla="*/ 160 w 210"/>
                    <a:gd name="T11" fmla="*/ 46 h 190"/>
                    <a:gd name="T12" fmla="*/ 137 w 210"/>
                    <a:gd name="T13" fmla="*/ 25 h 190"/>
                    <a:gd name="T14" fmla="*/ 107 w 210"/>
                    <a:gd name="T15" fmla="*/ 8 h 190"/>
                    <a:gd name="T16" fmla="*/ 72 w 210"/>
                    <a:gd name="T17" fmla="*/ 0 h 190"/>
                    <a:gd name="T18" fmla="*/ 38 w 210"/>
                    <a:gd name="T19" fmla="*/ 2 h 190"/>
                    <a:gd name="T20" fmla="*/ 15 w 210"/>
                    <a:gd name="T21" fmla="*/ 12 h 190"/>
                    <a:gd name="T22" fmla="*/ 2 w 210"/>
                    <a:gd name="T23" fmla="*/ 29 h 190"/>
                    <a:gd name="T24" fmla="*/ 0 w 210"/>
                    <a:gd name="T25" fmla="*/ 51 h 190"/>
                    <a:gd name="T26" fmla="*/ 8 w 210"/>
                    <a:gd name="T27" fmla="*/ 76 h 190"/>
                    <a:gd name="T28" fmla="*/ 25 w 210"/>
                    <a:gd name="T29" fmla="*/ 104 h 190"/>
                    <a:gd name="T30" fmla="*/ 52 w 210"/>
                    <a:gd name="T31" fmla="*/ 131 h 190"/>
                    <a:gd name="T32" fmla="*/ 87 w 210"/>
                    <a:gd name="T33" fmla="*/ 156 h 190"/>
                    <a:gd name="T34" fmla="*/ 122 w 210"/>
                    <a:gd name="T35" fmla="*/ 175 h 190"/>
                    <a:gd name="T36" fmla="*/ 151 w 210"/>
                    <a:gd name="T37" fmla="*/ 186 h 190"/>
                    <a:gd name="T38" fmla="*/ 174 w 210"/>
                    <a:gd name="T39" fmla="*/ 190 h 190"/>
                    <a:gd name="T40" fmla="*/ 192 w 210"/>
                    <a:gd name="T41" fmla="*/ 188 h 190"/>
                    <a:gd name="T42" fmla="*/ 202 w 210"/>
                    <a:gd name="T43" fmla="*/ 180 h 190"/>
                    <a:gd name="T44" fmla="*/ 209 w 210"/>
                    <a:gd name="T45" fmla="*/ 168 h 190"/>
                    <a:gd name="T46" fmla="*/ 210 w 210"/>
                    <a:gd name="T47" fmla="*/ 153 h 190"/>
                    <a:gd name="T48" fmla="*/ 207 w 210"/>
                    <a:gd name="T49" fmla="*/ 135 h 1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10" h="190">
                      <a:moveTo>
                        <a:pt x="207" y="135"/>
                      </a:moveTo>
                      <a:lnTo>
                        <a:pt x="205" y="130"/>
                      </a:lnTo>
                      <a:lnTo>
                        <a:pt x="201" y="115"/>
                      </a:lnTo>
                      <a:lnTo>
                        <a:pt x="192" y="94"/>
                      </a:lnTo>
                      <a:lnTo>
                        <a:pt x="179" y="70"/>
                      </a:lnTo>
                      <a:lnTo>
                        <a:pt x="160" y="46"/>
                      </a:lnTo>
                      <a:lnTo>
                        <a:pt x="137" y="25"/>
                      </a:lnTo>
                      <a:lnTo>
                        <a:pt x="107" y="8"/>
                      </a:lnTo>
                      <a:lnTo>
                        <a:pt x="72" y="0"/>
                      </a:lnTo>
                      <a:lnTo>
                        <a:pt x="38" y="2"/>
                      </a:lnTo>
                      <a:lnTo>
                        <a:pt x="15" y="12"/>
                      </a:lnTo>
                      <a:lnTo>
                        <a:pt x="2" y="29"/>
                      </a:lnTo>
                      <a:lnTo>
                        <a:pt x="0" y="51"/>
                      </a:lnTo>
                      <a:lnTo>
                        <a:pt x="8" y="76"/>
                      </a:lnTo>
                      <a:lnTo>
                        <a:pt x="25" y="104"/>
                      </a:lnTo>
                      <a:lnTo>
                        <a:pt x="52" y="131"/>
                      </a:lnTo>
                      <a:lnTo>
                        <a:pt x="87" y="156"/>
                      </a:lnTo>
                      <a:lnTo>
                        <a:pt x="122" y="175"/>
                      </a:lnTo>
                      <a:lnTo>
                        <a:pt x="151" y="186"/>
                      </a:lnTo>
                      <a:lnTo>
                        <a:pt x="174" y="190"/>
                      </a:lnTo>
                      <a:lnTo>
                        <a:pt x="192" y="188"/>
                      </a:lnTo>
                      <a:lnTo>
                        <a:pt x="202" y="180"/>
                      </a:lnTo>
                      <a:lnTo>
                        <a:pt x="209" y="168"/>
                      </a:lnTo>
                      <a:lnTo>
                        <a:pt x="210" y="153"/>
                      </a:lnTo>
                      <a:lnTo>
                        <a:pt x="207" y="135"/>
                      </a:lnTo>
                      <a:close/>
                    </a:path>
                  </a:pathLst>
                </a:custGeom>
                <a:solidFill>
                  <a:srgbClr val="FFF4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63" name="Freeform 47"/>
                <p:cNvSpPr>
                  <a:spLocks/>
                </p:cNvSpPr>
                <p:nvPr/>
              </p:nvSpPr>
              <p:spPr bwMode="auto">
                <a:xfrm>
                  <a:off x="4806" y="1416"/>
                  <a:ext cx="52" cy="47"/>
                </a:xfrm>
                <a:custGeom>
                  <a:avLst/>
                  <a:gdLst>
                    <a:gd name="T0" fmla="*/ 204 w 208"/>
                    <a:gd name="T1" fmla="*/ 134 h 189"/>
                    <a:gd name="T2" fmla="*/ 203 w 208"/>
                    <a:gd name="T3" fmla="*/ 129 h 189"/>
                    <a:gd name="T4" fmla="*/ 199 w 208"/>
                    <a:gd name="T5" fmla="*/ 114 h 189"/>
                    <a:gd name="T6" fmla="*/ 189 w 208"/>
                    <a:gd name="T7" fmla="*/ 93 h 189"/>
                    <a:gd name="T8" fmla="*/ 177 w 208"/>
                    <a:gd name="T9" fmla="*/ 69 h 189"/>
                    <a:gd name="T10" fmla="*/ 159 w 208"/>
                    <a:gd name="T11" fmla="*/ 46 h 189"/>
                    <a:gd name="T12" fmla="*/ 136 w 208"/>
                    <a:gd name="T13" fmla="*/ 24 h 189"/>
                    <a:gd name="T14" fmla="*/ 108 w 208"/>
                    <a:gd name="T15" fmla="*/ 8 h 189"/>
                    <a:gd name="T16" fmla="*/ 72 w 208"/>
                    <a:gd name="T17" fmla="*/ 0 h 189"/>
                    <a:gd name="T18" fmla="*/ 38 w 208"/>
                    <a:gd name="T19" fmla="*/ 2 h 189"/>
                    <a:gd name="T20" fmla="*/ 15 w 208"/>
                    <a:gd name="T21" fmla="*/ 12 h 189"/>
                    <a:gd name="T22" fmla="*/ 3 w 208"/>
                    <a:gd name="T23" fmla="*/ 29 h 189"/>
                    <a:gd name="T24" fmla="*/ 0 w 208"/>
                    <a:gd name="T25" fmla="*/ 50 h 189"/>
                    <a:gd name="T26" fmla="*/ 7 w 208"/>
                    <a:gd name="T27" fmla="*/ 75 h 189"/>
                    <a:gd name="T28" fmla="*/ 24 w 208"/>
                    <a:gd name="T29" fmla="*/ 103 h 189"/>
                    <a:gd name="T30" fmla="*/ 51 w 208"/>
                    <a:gd name="T31" fmla="*/ 130 h 189"/>
                    <a:gd name="T32" fmla="*/ 86 w 208"/>
                    <a:gd name="T33" fmla="*/ 155 h 189"/>
                    <a:gd name="T34" fmla="*/ 121 w 208"/>
                    <a:gd name="T35" fmla="*/ 174 h 189"/>
                    <a:gd name="T36" fmla="*/ 150 w 208"/>
                    <a:gd name="T37" fmla="*/ 185 h 189"/>
                    <a:gd name="T38" fmla="*/ 173 w 208"/>
                    <a:gd name="T39" fmla="*/ 189 h 189"/>
                    <a:gd name="T40" fmla="*/ 189 w 208"/>
                    <a:gd name="T41" fmla="*/ 186 h 189"/>
                    <a:gd name="T42" fmla="*/ 201 w 208"/>
                    <a:gd name="T43" fmla="*/ 179 h 189"/>
                    <a:gd name="T44" fmla="*/ 207 w 208"/>
                    <a:gd name="T45" fmla="*/ 167 h 189"/>
                    <a:gd name="T46" fmla="*/ 208 w 208"/>
                    <a:gd name="T47" fmla="*/ 152 h 189"/>
                    <a:gd name="T48" fmla="*/ 204 w 208"/>
                    <a:gd name="T49" fmla="*/ 134 h 1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8" h="189">
                      <a:moveTo>
                        <a:pt x="204" y="134"/>
                      </a:moveTo>
                      <a:lnTo>
                        <a:pt x="203" y="129"/>
                      </a:lnTo>
                      <a:lnTo>
                        <a:pt x="199" y="114"/>
                      </a:lnTo>
                      <a:lnTo>
                        <a:pt x="189" y="93"/>
                      </a:lnTo>
                      <a:lnTo>
                        <a:pt x="177" y="69"/>
                      </a:lnTo>
                      <a:lnTo>
                        <a:pt x="159" y="46"/>
                      </a:lnTo>
                      <a:lnTo>
                        <a:pt x="136" y="24"/>
                      </a:lnTo>
                      <a:lnTo>
                        <a:pt x="108" y="8"/>
                      </a:lnTo>
                      <a:lnTo>
                        <a:pt x="72" y="0"/>
                      </a:lnTo>
                      <a:lnTo>
                        <a:pt x="38" y="2"/>
                      </a:lnTo>
                      <a:lnTo>
                        <a:pt x="15" y="12"/>
                      </a:lnTo>
                      <a:lnTo>
                        <a:pt x="3" y="29"/>
                      </a:lnTo>
                      <a:lnTo>
                        <a:pt x="0" y="50"/>
                      </a:lnTo>
                      <a:lnTo>
                        <a:pt x="7" y="75"/>
                      </a:lnTo>
                      <a:lnTo>
                        <a:pt x="24" y="103"/>
                      </a:lnTo>
                      <a:lnTo>
                        <a:pt x="51" y="130"/>
                      </a:lnTo>
                      <a:lnTo>
                        <a:pt x="86" y="155"/>
                      </a:lnTo>
                      <a:lnTo>
                        <a:pt x="121" y="174"/>
                      </a:lnTo>
                      <a:lnTo>
                        <a:pt x="150" y="185"/>
                      </a:lnTo>
                      <a:lnTo>
                        <a:pt x="173" y="189"/>
                      </a:lnTo>
                      <a:lnTo>
                        <a:pt x="189" y="186"/>
                      </a:lnTo>
                      <a:lnTo>
                        <a:pt x="201" y="179"/>
                      </a:lnTo>
                      <a:lnTo>
                        <a:pt x="207" y="167"/>
                      </a:lnTo>
                      <a:lnTo>
                        <a:pt x="208" y="152"/>
                      </a:lnTo>
                      <a:lnTo>
                        <a:pt x="204" y="134"/>
                      </a:lnTo>
                      <a:close/>
                    </a:path>
                  </a:pathLst>
                </a:custGeom>
                <a:solidFill>
                  <a:srgbClr val="FFF4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64" name="Freeform 48"/>
                <p:cNvSpPr>
                  <a:spLocks/>
                </p:cNvSpPr>
                <p:nvPr/>
              </p:nvSpPr>
              <p:spPr bwMode="auto">
                <a:xfrm>
                  <a:off x="4806" y="1416"/>
                  <a:ext cx="52" cy="46"/>
                </a:xfrm>
                <a:custGeom>
                  <a:avLst/>
                  <a:gdLst>
                    <a:gd name="T0" fmla="*/ 202 w 206"/>
                    <a:gd name="T1" fmla="*/ 132 h 187"/>
                    <a:gd name="T2" fmla="*/ 201 w 206"/>
                    <a:gd name="T3" fmla="*/ 127 h 187"/>
                    <a:gd name="T4" fmla="*/ 196 w 206"/>
                    <a:gd name="T5" fmla="*/ 113 h 187"/>
                    <a:gd name="T6" fmla="*/ 188 w 206"/>
                    <a:gd name="T7" fmla="*/ 92 h 187"/>
                    <a:gd name="T8" fmla="*/ 176 w 206"/>
                    <a:gd name="T9" fmla="*/ 68 h 187"/>
                    <a:gd name="T10" fmla="*/ 158 w 206"/>
                    <a:gd name="T11" fmla="*/ 45 h 187"/>
                    <a:gd name="T12" fmla="*/ 135 w 206"/>
                    <a:gd name="T13" fmla="*/ 24 h 187"/>
                    <a:gd name="T14" fmla="*/ 107 w 206"/>
                    <a:gd name="T15" fmla="*/ 8 h 187"/>
                    <a:gd name="T16" fmla="*/ 71 w 206"/>
                    <a:gd name="T17" fmla="*/ 0 h 187"/>
                    <a:gd name="T18" fmla="*/ 37 w 206"/>
                    <a:gd name="T19" fmla="*/ 1 h 187"/>
                    <a:gd name="T20" fmla="*/ 14 w 206"/>
                    <a:gd name="T21" fmla="*/ 11 h 187"/>
                    <a:gd name="T22" fmla="*/ 3 w 206"/>
                    <a:gd name="T23" fmla="*/ 28 h 187"/>
                    <a:gd name="T24" fmla="*/ 0 w 206"/>
                    <a:gd name="T25" fmla="*/ 49 h 187"/>
                    <a:gd name="T26" fmla="*/ 7 w 206"/>
                    <a:gd name="T27" fmla="*/ 74 h 187"/>
                    <a:gd name="T28" fmla="*/ 25 w 206"/>
                    <a:gd name="T29" fmla="*/ 102 h 187"/>
                    <a:gd name="T30" fmla="*/ 50 w 206"/>
                    <a:gd name="T31" fmla="*/ 128 h 187"/>
                    <a:gd name="T32" fmla="*/ 85 w 206"/>
                    <a:gd name="T33" fmla="*/ 153 h 187"/>
                    <a:gd name="T34" fmla="*/ 120 w 206"/>
                    <a:gd name="T35" fmla="*/ 172 h 187"/>
                    <a:gd name="T36" fmla="*/ 149 w 206"/>
                    <a:gd name="T37" fmla="*/ 183 h 187"/>
                    <a:gd name="T38" fmla="*/ 171 w 206"/>
                    <a:gd name="T39" fmla="*/ 187 h 187"/>
                    <a:gd name="T40" fmla="*/ 188 w 206"/>
                    <a:gd name="T41" fmla="*/ 184 h 187"/>
                    <a:gd name="T42" fmla="*/ 199 w 206"/>
                    <a:gd name="T43" fmla="*/ 177 h 187"/>
                    <a:gd name="T44" fmla="*/ 205 w 206"/>
                    <a:gd name="T45" fmla="*/ 165 h 187"/>
                    <a:gd name="T46" fmla="*/ 206 w 206"/>
                    <a:gd name="T47" fmla="*/ 150 h 187"/>
                    <a:gd name="T48" fmla="*/ 202 w 206"/>
                    <a:gd name="T49" fmla="*/ 132 h 1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187">
                      <a:moveTo>
                        <a:pt x="202" y="132"/>
                      </a:moveTo>
                      <a:lnTo>
                        <a:pt x="201" y="127"/>
                      </a:lnTo>
                      <a:lnTo>
                        <a:pt x="196" y="113"/>
                      </a:lnTo>
                      <a:lnTo>
                        <a:pt x="188" y="92"/>
                      </a:lnTo>
                      <a:lnTo>
                        <a:pt x="176" y="68"/>
                      </a:lnTo>
                      <a:lnTo>
                        <a:pt x="158" y="45"/>
                      </a:lnTo>
                      <a:lnTo>
                        <a:pt x="135" y="24"/>
                      </a:lnTo>
                      <a:lnTo>
                        <a:pt x="107" y="8"/>
                      </a:lnTo>
                      <a:lnTo>
                        <a:pt x="71" y="0"/>
                      </a:lnTo>
                      <a:lnTo>
                        <a:pt x="37" y="1"/>
                      </a:lnTo>
                      <a:lnTo>
                        <a:pt x="14" y="11"/>
                      </a:lnTo>
                      <a:lnTo>
                        <a:pt x="3" y="28"/>
                      </a:lnTo>
                      <a:lnTo>
                        <a:pt x="0" y="49"/>
                      </a:lnTo>
                      <a:lnTo>
                        <a:pt x="7" y="74"/>
                      </a:lnTo>
                      <a:lnTo>
                        <a:pt x="25" y="102"/>
                      </a:lnTo>
                      <a:lnTo>
                        <a:pt x="50" y="128"/>
                      </a:lnTo>
                      <a:lnTo>
                        <a:pt x="85" y="153"/>
                      </a:lnTo>
                      <a:lnTo>
                        <a:pt x="120" y="172"/>
                      </a:lnTo>
                      <a:lnTo>
                        <a:pt x="149" y="183"/>
                      </a:lnTo>
                      <a:lnTo>
                        <a:pt x="171" y="187"/>
                      </a:lnTo>
                      <a:lnTo>
                        <a:pt x="188" y="184"/>
                      </a:lnTo>
                      <a:lnTo>
                        <a:pt x="199" y="177"/>
                      </a:lnTo>
                      <a:lnTo>
                        <a:pt x="205" y="165"/>
                      </a:lnTo>
                      <a:lnTo>
                        <a:pt x="206" y="150"/>
                      </a:lnTo>
                      <a:lnTo>
                        <a:pt x="202" y="132"/>
                      </a:lnTo>
                      <a:close/>
                    </a:path>
                  </a:pathLst>
                </a:custGeom>
                <a:solidFill>
                  <a:srgbClr val="FFF2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65" name="Freeform 49"/>
                <p:cNvSpPr>
                  <a:spLocks/>
                </p:cNvSpPr>
                <p:nvPr/>
              </p:nvSpPr>
              <p:spPr bwMode="auto">
                <a:xfrm>
                  <a:off x="4806" y="1416"/>
                  <a:ext cx="52" cy="46"/>
                </a:xfrm>
                <a:custGeom>
                  <a:avLst/>
                  <a:gdLst>
                    <a:gd name="T0" fmla="*/ 202 w 206"/>
                    <a:gd name="T1" fmla="*/ 132 h 186"/>
                    <a:gd name="T2" fmla="*/ 201 w 206"/>
                    <a:gd name="T3" fmla="*/ 127 h 186"/>
                    <a:gd name="T4" fmla="*/ 196 w 206"/>
                    <a:gd name="T5" fmla="*/ 113 h 186"/>
                    <a:gd name="T6" fmla="*/ 187 w 206"/>
                    <a:gd name="T7" fmla="*/ 92 h 186"/>
                    <a:gd name="T8" fmla="*/ 175 w 206"/>
                    <a:gd name="T9" fmla="*/ 68 h 186"/>
                    <a:gd name="T10" fmla="*/ 157 w 206"/>
                    <a:gd name="T11" fmla="*/ 45 h 186"/>
                    <a:gd name="T12" fmla="*/ 134 w 206"/>
                    <a:gd name="T13" fmla="*/ 24 h 186"/>
                    <a:gd name="T14" fmla="*/ 105 w 206"/>
                    <a:gd name="T15" fmla="*/ 8 h 186"/>
                    <a:gd name="T16" fmla="*/ 71 w 206"/>
                    <a:gd name="T17" fmla="*/ 0 h 186"/>
                    <a:gd name="T18" fmla="*/ 37 w 206"/>
                    <a:gd name="T19" fmla="*/ 2 h 186"/>
                    <a:gd name="T20" fmla="*/ 15 w 206"/>
                    <a:gd name="T21" fmla="*/ 12 h 186"/>
                    <a:gd name="T22" fmla="*/ 3 w 206"/>
                    <a:gd name="T23" fmla="*/ 28 h 186"/>
                    <a:gd name="T24" fmla="*/ 0 w 206"/>
                    <a:gd name="T25" fmla="*/ 50 h 186"/>
                    <a:gd name="T26" fmla="*/ 8 w 206"/>
                    <a:gd name="T27" fmla="*/ 75 h 186"/>
                    <a:gd name="T28" fmla="*/ 25 w 206"/>
                    <a:gd name="T29" fmla="*/ 102 h 186"/>
                    <a:gd name="T30" fmla="*/ 50 w 206"/>
                    <a:gd name="T31" fmla="*/ 128 h 186"/>
                    <a:gd name="T32" fmla="*/ 85 w 206"/>
                    <a:gd name="T33" fmla="*/ 153 h 186"/>
                    <a:gd name="T34" fmla="*/ 120 w 206"/>
                    <a:gd name="T35" fmla="*/ 172 h 186"/>
                    <a:gd name="T36" fmla="*/ 149 w 206"/>
                    <a:gd name="T37" fmla="*/ 182 h 186"/>
                    <a:gd name="T38" fmla="*/ 171 w 206"/>
                    <a:gd name="T39" fmla="*/ 186 h 186"/>
                    <a:gd name="T40" fmla="*/ 187 w 206"/>
                    <a:gd name="T41" fmla="*/ 184 h 186"/>
                    <a:gd name="T42" fmla="*/ 199 w 206"/>
                    <a:gd name="T43" fmla="*/ 176 h 186"/>
                    <a:gd name="T44" fmla="*/ 205 w 206"/>
                    <a:gd name="T45" fmla="*/ 165 h 186"/>
                    <a:gd name="T46" fmla="*/ 206 w 206"/>
                    <a:gd name="T47" fmla="*/ 149 h 186"/>
                    <a:gd name="T48" fmla="*/ 202 w 206"/>
                    <a:gd name="T49" fmla="*/ 132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186">
                      <a:moveTo>
                        <a:pt x="202" y="132"/>
                      </a:moveTo>
                      <a:lnTo>
                        <a:pt x="201" y="127"/>
                      </a:lnTo>
                      <a:lnTo>
                        <a:pt x="196" y="113"/>
                      </a:lnTo>
                      <a:lnTo>
                        <a:pt x="187" y="92"/>
                      </a:lnTo>
                      <a:lnTo>
                        <a:pt x="175" y="68"/>
                      </a:lnTo>
                      <a:lnTo>
                        <a:pt x="157" y="45"/>
                      </a:lnTo>
                      <a:lnTo>
                        <a:pt x="134" y="24"/>
                      </a:lnTo>
                      <a:lnTo>
                        <a:pt x="105" y="8"/>
                      </a:lnTo>
                      <a:lnTo>
                        <a:pt x="71" y="0"/>
                      </a:lnTo>
                      <a:lnTo>
                        <a:pt x="37" y="2"/>
                      </a:lnTo>
                      <a:lnTo>
                        <a:pt x="15" y="12"/>
                      </a:lnTo>
                      <a:lnTo>
                        <a:pt x="3" y="28"/>
                      </a:lnTo>
                      <a:lnTo>
                        <a:pt x="0" y="50"/>
                      </a:lnTo>
                      <a:lnTo>
                        <a:pt x="8" y="75"/>
                      </a:lnTo>
                      <a:lnTo>
                        <a:pt x="25" y="102"/>
                      </a:lnTo>
                      <a:lnTo>
                        <a:pt x="50" y="128"/>
                      </a:lnTo>
                      <a:lnTo>
                        <a:pt x="85" y="153"/>
                      </a:lnTo>
                      <a:lnTo>
                        <a:pt x="120" y="172"/>
                      </a:lnTo>
                      <a:lnTo>
                        <a:pt x="149" y="182"/>
                      </a:lnTo>
                      <a:lnTo>
                        <a:pt x="171" y="186"/>
                      </a:lnTo>
                      <a:lnTo>
                        <a:pt x="187" y="184"/>
                      </a:lnTo>
                      <a:lnTo>
                        <a:pt x="199" y="176"/>
                      </a:lnTo>
                      <a:lnTo>
                        <a:pt x="205" y="165"/>
                      </a:lnTo>
                      <a:lnTo>
                        <a:pt x="206" y="149"/>
                      </a:lnTo>
                      <a:lnTo>
                        <a:pt x="202" y="132"/>
                      </a:lnTo>
                      <a:close/>
                    </a:path>
                  </a:pathLst>
                </a:custGeom>
                <a:solidFill>
                  <a:srgbClr val="FFF2E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66" name="Freeform 50"/>
                <p:cNvSpPr>
                  <a:spLocks/>
                </p:cNvSpPr>
                <p:nvPr/>
              </p:nvSpPr>
              <p:spPr bwMode="auto">
                <a:xfrm>
                  <a:off x="4807" y="1416"/>
                  <a:ext cx="50" cy="46"/>
                </a:xfrm>
                <a:custGeom>
                  <a:avLst/>
                  <a:gdLst>
                    <a:gd name="T0" fmla="*/ 199 w 203"/>
                    <a:gd name="T1" fmla="*/ 131 h 185"/>
                    <a:gd name="T2" fmla="*/ 198 w 203"/>
                    <a:gd name="T3" fmla="*/ 126 h 185"/>
                    <a:gd name="T4" fmla="*/ 193 w 203"/>
                    <a:gd name="T5" fmla="*/ 112 h 185"/>
                    <a:gd name="T6" fmla="*/ 185 w 203"/>
                    <a:gd name="T7" fmla="*/ 91 h 185"/>
                    <a:gd name="T8" fmla="*/ 173 w 203"/>
                    <a:gd name="T9" fmla="*/ 68 h 185"/>
                    <a:gd name="T10" fmla="*/ 155 w 203"/>
                    <a:gd name="T11" fmla="*/ 45 h 185"/>
                    <a:gd name="T12" fmla="*/ 132 w 203"/>
                    <a:gd name="T13" fmla="*/ 24 h 185"/>
                    <a:gd name="T14" fmla="*/ 103 w 203"/>
                    <a:gd name="T15" fmla="*/ 8 h 185"/>
                    <a:gd name="T16" fmla="*/ 69 w 203"/>
                    <a:gd name="T17" fmla="*/ 0 h 185"/>
                    <a:gd name="T18" fmla="*/ 36 w 203"/>
                    <a:gd name="T19" fmla="*/ 2 h 185"/>
                    <a:gd name="T20" fmla="*/ 13 w 203"/>
                    <a:gd name="T21" fmla="*/ 11 h 185"/>
                    <a:gd name="T22" fmla="*/ 2 w 203"/>
                    <a:gd name="T23" fmla="*/ 28 h 185"/>
                    <a:gd name="T24" fmla="*/ 0 w 203"/>
                    <a:gd name="T25" fmla="*/ 49 h 185"/>
                    <a:gd name="T26" fmla="*/ 6 w 203"/>
                    <a:gd name="T27" fmla="*/ 74 h 185"/>
                    <a:gd name="T28" fmla="*/ 24 w 203"/>
                    <a:gd name="T29" fmla="*/ 101 h 185"/>
                    <a:gd name="T30" fmla="*/ 49 w 203"/>
                    <a:gd name="T31" fmla="*/ 127 h 185"/>
                    <a:gd name="T32" fmla="*/ 83 w 203"/>
                    <a:gd name="T33" fmla="*/ 151 h 185"/>
                    <a:gd name="T34" fmla="*/ 117 w 203"/>
                    <a:gd name="T35" fmla="*/ 170 h 185"/>
                    <a:gd name="T36" fmla="*/ 146 w 203"/>
                    <a:gd name="T37" fmla="*/ 181 h 185"/>
                    <a:gd name="T38" fmla="*/ 168 w 203"/>
                    <a:gd name="T39" fmla="*/ 185 h 185"/>
                    <a:gd name="T40" fmla="*/ 184 w 203"/>
                    <a:gd name="T41" fmla="*/ 183 h 185"/>
                    <a:gd name="T42" fmla="*/ 196 w 203"/>
                    <a:gd name="T43" fmla="*/ 175 h 185"/>
                    <a:gd name="T44" fmla="*/ 201 w 203"/>
                    <a:gd name="T45" fmla="*/ 164 h 185"/>
                    <a:gd name="T46" fmla="*/ 203 w 203"/>
                    <a:gd name="T47" fmla="*/ 148 h 185"/>
                    <a:gd name="T48" fmla="*/ 199 w 203"/>
                    <a:gd name="T49" fmla="*/ 131 h 1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3" h="185">
                      <a:moveTo>
                        <a:pt x="199" y="131"/>
                      </a:moveTo>
                      <a:lnTo>
                        <a:pt x="198" y="126"/>
                      </a:lnTo>
                      <a:lnTo>
                        <a:pt x="193" y="112"/>
                      </a:lnTo>
                      <a:lnTo>
                        <a:pt x="185" y="91"/>
                      </a:lnTo>
                      <a:lnTo>
                        <a:pt x="173" y="68"/>
                      </a:lnTo>
                      <a:lnTo>
                        <a:pt x="155" y="45"/>
                      </a:lnTo>
                      <a:lnTo>
                        <a:pt x="132" y="24"/>
                      </a:lnTo>
                      <a:lnTo>
                        <a:pt x="103" y="8"/>
                      </a:lnTo>
                      <a:lnTo>
                        <a:pt x="69" y="0"/>
                      </a:lnTo>
                      <a:lnTo>
                        <a:pt x="36" y="2"/>
                      </a:lnTo>
                      <a:lnTo>
                        <a:pt x="13" y="11"/>
                      </a:lnTo>
                      <a:lnTo>
                        <a:pt x="2" y="28"/>
                      </a:lnTo>
                      <a:lnTo>
                        <a:pt x="0" y="49"/>
                      </a:lnTo>
                      <a:lnTo>
                        <a:pt x="6" y="74"/>
                      </a:lnTo>
                      <a:lnTo>
                        <a:pt x="24" y="101"/>
                      </a:lnTo>
                      <a:lnTo>
                        <a:pt x="49" y="127"/>
                      </a:lnTo>
                      <a:lnTo>
                        <a:pt x="83" y="151"/>
                      </a:lnTo>
                      <a:lnTo>
                        <a:pt x="117" y="170"/>
                      </a:lnTo>
                      <a:lnTo>
                        <a:pt x="146" y="181"/>
                      </a:lnTo>
                      <a:lnTo>
                        <a:pt x="168" y="185"/>
                      </a:lnTo>
                      <a:lnTo>
                        <a:pt x="184" y="183"/>
                      </a:lnTo>
                      <a:lnTo>
                        <a:pt x="196" y="175"/>
                      </a:lnTo>
                      <a:lnTo>
                        <a:pt x="201" y="164"/>
                      </a:lnTo>
                      <a:lnTo>
                        <a:pt x="203" y="148"/>
                      </a:lnTo>
                      <a:lnTo>
                        <a:pt x="199" y="131"/>
                      </a:lnTo>
                      <a:close/>
                    </a:path>
                  </a:pathLst>
                </a:custGeom>
                <a:solidFill>
                  <a:srgbClr val="FFF2E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67" name="Freeform 51"/>
                <p:cNvSpPr>
                  <a:spLocks/>
                </p:cNvSpPr>
                <p:nvPr/>
              </p:nvSpPr>
              <p:spPr bwMode="auto">
                <a:xfrm>
                  <a:off x="4807" y="1416"/>
                  <a:ext cx="50" cy="46"/>
                </a:xfrm>
                <a:custGeom>
                  <a:avLst/>
                  <a:gdLst>
                    <a:gd name="T0" fmla="*/ 197 w 200"/>
                    <a:gd name="T1" fmla="*/ 130 h 184"/>
                    <a:gd name="T2" fmla="*/ 196 w 200"/>
                    <a:gd name="T3" fmla="*/ 125 h 184"/>
                    <a:gd name="T4" fmla="*/ 191 w 200"/>
                    <a:gd name="T5" fmla="*/ 111 h 184"/>
                    <a:gd name="T6" fmla="*/ 183 w 200"/>
                    <a:gd name="T7" fmla="*/ 91 h 184"/>
                    <a:gd name="T8" fmla="*/ 170 w 200"/>
                    <a:gd name="T9" fmla="*/ 68 h 184"/>
                    <a:gd name="T10" fmla="*/ 153 w 200"/>
                    <a:gd name="T11" fmla="*/ 45 h 184"/>
                    <a:gd name="T12" fmla="*/ 131 w 200"/>
                    <a:gd name="T13" fmla="*/ 24 h 184"/>
                    <a:gd name="T14" fmla="*/ 102 w 200"/>
                    <a:gd name="T15" fmla="*/ 8 h 184"/>
                    <a:gd name="T16" fmla="*/ 68 w 200"/>
                    <a:gd name="T17" fmla="*/ 0 h 184"/>
                    <a:gd name="T18" fmla="*/ 35 w 200"/>
                    <a:gd name="T19" fmla="*/ 2 h 184"/>
                    <a:gd name="T20" fmla="*/ 14 w 200"/>
                    <a:gd name="T21" fmla="*/ 11 h 184"/>
                    <a:gd name="T22" fmla="*/ 2 w 200"/>
                    <a:gd name="T23" fmla="*/ 28 h 184"/>
                    <a:gd name="T24" fmla="*/ 0 w 200"/>
                    <a:gd name="T25" fmla="*/ 49 h 184"/>
                    <a:gd name="T26" fmla="*/ 7 w 200"/>
                    <a:gd name="T27" fmla="*/ 74 h 184"/>
                    <a:gd name="T28" fmla="*/ 23 w 200"/>
                    <a:gd name="T29" fmla="*/ 101 h 184"/>
                    <a:gd name="T30" fmla="*/ 48 w 200"/>
                    <a:gd name="T31" fmla="*/ 127 h 184"/>
                    <a:gd name="T32" fmla="*/ 82 w 200"/>
                    <a:gd name="T33" fmla="*/ 151 h 184"/>
                    <a:gd name="T34" fmla="*/ 116 w 200"/>
                    <a:gd name="T35" fmla="*/ 170 h 184"/>
                    <a:gd name="T36" fmla="*/ 144 w 200"/>
                    <a:gd name="T37" fmla="*/ 180 h 184"/>
                    <a:gd name="T38" fmla="*/ 166 w 200"/>
                    <a:gd name="T39" fmla="*/ 184 h 184"/>
                    <a:gd name="T40" fmla="*/ 183 w 200"/>
                    <a:gd name="T41" fmla="*/ 182 h 184"/>
                    <a:gd name="T42" fmla="*/ 193 w 200"/>
                    <a:gd name="T43" fmla="*/ 174 h 184"/>
                    <a:gd name="T44" fmla="*/ 199 w 200"/>
                    <a:gd name="T45" fmla="*/ 163 h 184"/>
                    <a:gd name="T46" fmla="*/ 200 w 200"/>
                    <a:gd name="T47" fmla="*/ 147 h 184"/>
                    <a:gd name="T48" fmla="*/ 197 w 200"/>
                    <a:gd name="T49" fmla="*/ 130 h 1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0" h="184">
                      <a:moveTo>
                        <a:pt x="197" y="130"/>
                      </a:moveTo>
                      <a:lnTo>
                        <a:pt x="196" y="125"/>
                      </a:lnTo>
                      <a:lnTo>
                        <a:pt x="191" y="111"/>
                      </a:lnTo>
                      <a:lnTo>
                        <a:pt x="183" y="91"/>
                      </a:lnTo>
                      <a:lnTo>
                        <a:pt x="170" y="68"/>
                      </a:lnTo>
                      <a:lnTo>
                        <a:pt x="153" y="45"/>
                      </a:lnTo>
                      <a:lnTo>
                        <a:pt x="131" y="24"/>
                      </a:lnTo>
                      <a:lnTo>
                        <a:pt x="102" y="8"/>
                      </a:lnTo>
                      <a:lnTo>
                        <a:pt x="68" y="0"/>
                      </a:lnTo>
                      <a:lnTo>
                        <a:pt x="35" y="2"/>
                      </a:lnTo>
                      <a:lnTo>
                        <a:pt x="14" y="11"/>
                      </a:lnTo>
                      <a:lnTo>
                        <a:pt x="2" y="28"/>
                      </a:lnTo>
                      <a:lnTo>
                        <a:pt x="0" y="49"/>
                      </a:lnTo>
                      <a:lnTo>
                        <a:pt x="7" y="74"/>
                      </a:lnTo>
                      <a:lnTo>
                        <a:pt x="23" y="101"/>
                      </a:lnTo>
                      <a:lnTo>
                        <a:pt x="48" y="127"/>
                      </a:lnTo>
                      <a:lnTo>
                        <a:pt x="82" y="151"/>
                      </a:lnTo>
                      <a:lnTo>
                        <a:pt x="116" y="170"/>
                      </a:lnTo>
                      <a:lnTo>
                        <a:pt x="144" y="180"/>
                      </a:lnTo>
                      <a:lnTo>
                        <a:pt x="166" y="184"/>
                      </a:lnTo>
                      <a:lnTo>
                        <a:pt x="183" y="182"/>
                      </a:lnTo>
                      <a:lnTo>
                        <a:pt x="193" y="174"/>
                      </a:lnTo>
                      <a:lnTo>
                        <a:pt x="199" y="163"/>
                      </a:lnTo>
                      <a:lnTo>
                        <a:pt x="200" y="147"/>
                      </a:lnTo>
                      <a:lnTo>
                        <a:pt x="197" y="130"/>
                      </a:lnTo>
                      <a:close/>
                    </a:path>
                  </a:pathLst>
                </a:custGeom>
                <a:solidFill>
                  <a:srgbClr val="FFF2E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68" name="Freeform 52"/>
                <p:cNvSpPr>
                  <a:spLocks/>
                </p:cNvSpPr>
                <p:nvPr/>
              </p:nvSpPr>
              <p:spPr bwMode="auto">
                <a:xfrm>
                  <a:off x="4807" y="1416"/>
                  <a:ext cx="50" cy="46"/>
                </a:xfrm>
                <a:custGeom>
                  <a:avLst/>
                  <a:gdLst>
                    <a:gd name="T0" fmla="*/ 197 w 200"/>
                    <a:gd name="T1" fmla="*/ 129 h 182"/>
                    <a:gd name="T2" fmla="*/ 196 w 200"/>
                    <a:gd name="T3" fmla="*/ 124 h 182"/>
                    <a:gd name="T4" fmla="*/ 191 w 200"/>
                    <a:gd name="T5" fmla="*/ 110 h 182"/>
                    <a:gd name="T6" fmla="*/ 183 w 200"/>
                    <a:gd name="T7" fmla="*/ 90 h 182"/>
                    <a:gd name="T8" fmla="*/ 170 w 200"/>
                    <a:gd name="T9" fmla="*/ 67 h 182"/>
                    <a:gd name="T10" fmla="*/ 153 w 200"/>
                    <a:gd name="T11" fmla="*/ 44 h 182"/>
                    <a:gd name="T12" fmla="*/ 131 w 200"/>
                    <a:gd name="T13" fmla="*/ 23 h 182"/>
                    <a:gd name="T14" fmla="*/ 104 w 200"/>
                    <a:gd name="T15" fmla="*/ 8 h 182"/>
                    <a:gd name="T16" fmla="*/ 69 w 200"/>
                    <a:gd name="T17" fmla="*/ 0 h 182"/>
                    <a:gd name="T18" fmla="*/ 37 w 200"/>
                    <a:gd name="T19" fmla="*/ 2 h 182"/>
                    <a:gd name="T20" fmla="*/ 14 w 200"/>
                    <a:gd name="T21" fmla="*/ 11 h 182"/>
                    <a:gd name="T22" fmla="*/ 2 w 200"/>
                    <a:gd name="T23" fmla="*/ 27 h 182"/>
                    <a:gd name="T24" fmla="*/ 0 w 200"/>
                    <a:gd name="T25" fmla="*/ 48 h 182"/>
                    <a:gd name="T26" fmla="*/ 7 w 200"/>
                    <a:gd name="T27" fmla="*/ 73 h 182"/>
                    <a:gd name="T28" fmla="*/ 24 w 200"/>
                    <a:gd name="T29" fmla="*/ 99 h 182"/>
                    <a:gd name="T30" fmla="*/ 49 w 200"/>
                    <a:gd name="T31" fmla="*/ 125 h 182"/>
                    <a:gd name="T32" fmla="*/ 83 w 200"/>
                    <a:gd name="T33" fmla="*/ 149 h 182"/>
                    <a:gd name="T34" fmla="*/ 117 w 200"/>
                    <a:gd name="T35" fmla="*/ 168 h 182"/>
                    <a:gd name="T36" fmla="*/ 145 w 200"/>
                    <a:gd name="T37" fmla="*/ 178 h 182"/>
                    <a:gd name="T38" fmla="*/ 167 w 200"/>
                    <a:gd name="T39" fmla="*/ 182 h 182"/>
                    <a:gd name="T40" fmla="*/ 183 w 200"/>
                    <a:gd name="T41" fmla="*/ 180 h 182"/>
                    <a:gd name="T42" fmla="*/ 193 w 200"/>
                    <a:gd name="T43" fmla="*/ 173 h 182"/>
                    <a:gd name="T44" fmla="*/ 199 w 200"/>
                    <a:gd name="T45" fmla="*/ 161 h 182"/>
                    <a:gd name="T46" fmla="*/ 200 w 200"/>
                    <a:gd name="T47" fmla="*/ 146 h 182"/>
                    <a:gd name="T48" fmla="*/ 197 w 200"/>
                    <a:gd name="T49" fmla="*/ 129 h 1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0" h="182">
                      <a:moveTo>
                        <a:pt x="197" y="129"/>
                      </a:moveTo>
                      <a:lnTo>
                        <a:pt x="196" y="124"/>
                      </a:lnTo>
                      <a:lnTo>
                        <a:pt x="191" y="110"/>
                      </a:lnTo>
                      <a:lnTo>
                        <a:pt x="183" y="90"/>
                      </a:lnTo>
                      <a:lnTo>
                        <a:pt x="170" y="67"/>
                      </a:lnTo>
                      <a:lnTo>
                        <a:pt x="153" y="44"/>
                      </a:lnTo>
                      <a:lnTo>
                        <a:pt x="131" y="23"/>
                      </a:lnTo>
                      <a:lnTo>
                        <a:pt x="104" y="8"/>
                      </a:lnTo>
                      <a:lnTo>
                        <a:pt x="69" y="0"/>
                      </a:lnTo>
                      <a:lnTo>
                        <a:pt x="37" y="2"/>
                      </a:lnTo>
                      <a:lnTo>
                        <a:pt x="14" y="11"/>
                      </a:lnTo>
                      <a:lnTo>
                        <a:pt x="2" y="27"/>
                      </a:lnTo>
                      <a:lnTo>
                        <a:pt x="0" y="48"/>
                      </a:lnTo>
                      <a:lnTo>
                        <a:pt x="7" y="73"/>
                      </a:lnTo>
                      <a:lnTo>
                        <a:pt x="24" y="99"/>
                      </a:lnTo>
                      <a:lnTo>
                        <a:pt x="49" y="125"/>
                      </a:lnTo>
                      <a:lnTo>
                        <a:pt x="83" y="149"/>
                      </a:lnTo>
                      <a:lnTo>
                        <a:pt x="117" y="168"/>
                      </a:lnTo>
                      <a:lnTo>
                        <a:pt x="145" y="178"/>
                      </a:lnTo>
                      <a:lnTo>
                        <a:pt x="167" y="182"/>
                      </a:lnTo>
                      <a:lnTo>
                        <a:pt x="183" y="180"/>
                      </a:lnTo>
                      <a:lnTo>
                        <a:pt x="193" y="173"/>
                      </a:lnTo>
                      <a:lnTo>
                        <a:pt x="199" y="161"/>
                      </a:lnTo>
                      <a:lnTo>
                        <a:pt x="200" y="146"/>
                      </a:lnTo>
                      <a:lnTo>
                        <a:pt x="197" y="129"/>
                      </a:lnTo>
                      <a:close/>
                    </a:path>
                  </a:pathLst>
                </a:custGeom>
                <a:solidFill>
                  <a:srgbClr val="FCEFE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69" name="Freeform 53"/>
                <p:cNvSpPr>
                  <a:spLocks/>
                </p:cNvSpPr>
                <p:nvPr/>
              </p:nvSpPr>
              <p:spPr bwMode="auto">
                <a:xfrm>
                  <a:off x="4807" y="1417"/>
                  <a:ext cx="50" cy="45"/>
                </a:xfrm>
                <a:custGeom>
                  <a:avLst/>
                  <a:gdLst>
                    <a:gd name="T0" fmla="*/ 195 w 198"/>
                    <a:gd name="T1" fmla="*/ 128 h 181"/>
                    <a:gd name="T2" fmla="*/ 194 w 198"/>
                    <a:gd name="T3" fmla="*/ 123 h 181"/>
                    <a:gd name="T4" fmla="*/ 189 w 198"/>
                    <a:gd name="T5" fmla="*/ 109 h 181"/>
                    <a:gd name="T6" fmla="*/ 181 w 198"/>
                    <a:gd name="T7" fmla="*/ 89 h 181"/>
                    <a:gd name="T8" fmla="*/ 168 w 198"/>
                    <a:gd name="T9" fmla="*/ 66 h 181"/>
                    <a:gd name="T10" fmla="*/ 152 w 198"/>
                    <a:gd name="T11" fmla="*/ 44 h 181"/>
                    <a:gd name="T12" fmla="*/ 129 w 198"/>
                    <a:gd name="T13" fmla="*/ 23 h 181"/>
                    <a:gd name="T14" fmla="*/ 101 w 198"/>
                    <a:gd name="T15" fmla="*/ 8 h 181"/>
                    <a:gd name="T16" fmla="*/ 68 w 198"/>
                    <a:gd name="T17" fmla="*/ 0 h 181"/>
                    <a:gd name="T18" fmla="*/ 36 w 198"/>
                    <a:gd name="T19" fmla="*/ 2 h 181"/>
                    <a:gd name="T20" fmla="*/ 14 w 198"/>
                    <a:gd name="T21" fmla="*/ 11 h 181"/>
                    <a:gd name="T22" fmla="*/ 2 w 198"/>
                    <a:gd name="T23" fmla="*/ 27 h 181"/>
                    <a:gd name="T24" fmla="*/ 0 w 198"/>
                    <a:gd name="T25" fmla="*/ 48 h 181"/>
                    <a:gd name="T26" fmla="*/ 7 w 198"/>
                    <a:gd name="T27" fmla="*/ 72 h 181"/>
                    <a:gd name="T28" fmla="*/ 23 w 198"/>
                    <a:gd name="T29" fmla="*/ 99 h 181"/>
                    <a:gd name="T30" fmla="*/ 48 w 198"/>
                    <a:gd name="T31" fmla="*/ 124 h 181"/>
                    <a:gd name="T32" fmla="*/ 82 w 198"/>
                    <a:gd name="T33" fmla="*/ 148 h 181"/>
                    <a:gd name="T34" fmla="*/ 115 w 198"/>
                    <a:gd name="T35" fmla="*/ 166 h 181"/>
                    <a:gd name="T36" fmla="*/ 143 w 198"/>
                    <a:gd name="T37" fmla="*/ 177 h 181"/>
                    <a:gd name="T38" fmla="*/ 165 w 198"/>
                    <a:gd name="T39" fmla="*/ 181 h 181"/>
                    <a:gd name="T40" fmla="*/ 181 w 198"/>
                    <a:gd name="T41" fmla="*/ 178 h 181"/>
                    <a:gd name="T42" fmla="*/ 191 w 198"/>
                    <a:gd name="T43" fmla="*/ 171 h 181"/>
                    <a:gd name="T44" fmla="*/ 197 w 198"/>
                    <a:gd name="T45" fmla="*/ 160 h 181"/>
                    <a:gd name="T46" fmla="*/ 198 w 198"/>
                    <a:gd name="T47" fmla="*/ 145 h 181"/>
                    <a:gd name="T48" fmla="*/ 195 w 198"/>
                    <a:gd name="T49" fmla="*/ 128 h 1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98" h="181">
                      <a:moveTo>
                        <a:pt x="195" y="128"/>
                      </a:moveTo>
                      <a:lnTo>
                        <a:pt x="194" y="123"/>
                      </a:lnTo>
                      <a:lnTo>
                        <a:pt x="189" y="109"/>
                      </a:lnTo>
                      <a:lnTo>
                        <a:pt x="181" y="89"/>
                      </a:lnTo>
                      <a:lnTo>
                        <a:pt x="168" y="66"/>
                      </a:lnTo>
                      <a:lnTo>
                        <a:pt x="152" y="44"/>
                      </a:lnTo>
                      <a:lnTo>
                        <a:pt x="129" y="23"/>
                      </a:lnTo>
                      <a:lnTo>
                        <a:pt x="101" y="8"/>
                      </a:lnTo>
                      <a:lnTo>
                        <a:pt x="68" y="0"/>
                      </a:lnTo>
                      <a:lnTo>
                        <a:pt x="36" y="2"/>
                      </a:lnTo>
                      <a:lnTo>
                        <a:pt x="14" y="11"/>
                      </a:lnTo>
                      <a:lnTo>
                        <a:pt x="2" y="27"/>
                      </a:lnTo>
                      <a:lnTo>
                        <a:pt x="0" y="48"/>
                      </a:lnTo>
                      <a:lnTo>
                        <a:pt x="7" y="72"/>
                      </a:lnTo>
                      <a:lnTo>
                        <a:pt x="23" y="99"/>
                      </a:lnTo>
                      <a:lnTo>
                        <a:pt x="48" y="124"/>
                      </a:lnTo>
                      <a:lnTo>
                        <a:pt x="82" y="148"/>
                      </a:lnTo>
                      <a:lnTo>
                        <a:pt x="115" y="166"/>
                      </a:lnTo>
                      <a:lnTo>
                        <a:pt x="143" y="177"/>
                      </a:lnTo>
                      <a:lnTo>
                        <a:pt x="165" y="181"/>
                      </a:lnTo>
                      <a:lnTo>
                        <a:pt x="181" y="178"/>
                      </a:lnTo>
                      <a:lnTo>
                        <a:pt x="191" y="171"/>
                      </a:lnTo>
                      <a:lnTo>
                        <a:pt x="197" y="160"/>
                      </a:lnTo>
                      <a:lnTo>
                        <a:pt x="198" y="145"/>
                      </a:lnTo>
                      <a:lnTo>
                        <a:pt x="195" y="128"/>
                      </a:lnTo>
                      <a:close/>
                    </a:path>
                  </a:pathLst>
                </a:custGeom>
                <a:solidFill>
                  <a:srgbClr val="FCEFE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70" name="Freeform 54"/>
                <p:cNvSpPr>
                  <a:spLocks/>
                </p:cNvSpPr>
                <p:nvPr/>
              </p:nvSpPr>
              <p:spPr bwMode="auto">
                <a:xfrm>
                  <a:off x="4808" y="1417"/>
                  <a:ext cx="49" cy="44"/>
                </a:xfrm>
                <a:custGeom>
                  <a:avLst/>
                  <a:gdLst>
                    <a:gd name="T0" fmla="*/ 193 w 196"/>
                    <a:gd name="T1" fmla="*/ 128 h 180"/>
                    <a:gd name="T2" fmla="*/ 191 w 196"/>
                    <a:gd name="T3" fmla="*/ 123 h 180"/>
                    <a:gd name="T4" fmla="*/ 187 w 196"/>
                    <a:gd name="T5" fmla="*/ 109 h 180"/>
                    <a:gd name="T6" fmla="*/ 179 w 196"/>
                    <a:gd name="T7" fmla="*/ 89 h 180"/>
                    <a:gd name="T8" fmla="*/ 167 w 196"/>
                    <a:gd name="T9" fmla="*/ 66 h 180"/>
                    <a:gd name="T10" fmla="*/ 150 w 196"/>
                    <a:gd name="T11" fmla="*/ 44 h 180"/>
                    <a:gd name="T12" fmla="*/ 128 w 196"/>
                    <a:gd name="T13" fmla="*/ 23 h 180"/>
                    <a:gd name="T14" fmla="*/ 100 w 196"/>
                    <a:gd name="T15" fmla="*/ 8 h 180"/>
                    <a:gd name="T16" fmla="*/ 67 w 196"/>
                    <a:gd name="T17" fmla="*/ 0 h 180"/>
                    <a:gd name="T18" fmla="*/ 35 w 196"/>
                    <a:gd name="T19" fmla="*/ 2 h 180"/>
                    <a:gd name="T20" fmla="*/ 14 w 196"/>
                    <a:gd name="T21" fmla="*/ 11 h 180"/>
                    <a:gd name="T22" fmla="*/ 1 w 196"/>
                    <a:gd name="T23" fmla="*/ 27 h 180"/>
                    <a:gd name="T24" fmla="*/ 0 w 196"/>
                    <a:gd name="T25" fmla="*/ 48 h 180"/>
                    <a:gd name="T26" fmla="*/ 7 w 196"/>
                    <a:gd name="T27" fmla="*/ 72 h 180"/>
                    <a:gd name="T28" fmla="*/ 23 w 196"/>
                    <a:gd name="T29" fmla="*/ 98 h 180"/>
                    <a:gd name="T30" fmla="*/ 47 w 196"/>
                    <a:gd name="T31" fmla="*/ 123 h 180"/>
                    <a:gd name="T32" fmla="*/ 81 w 196"/>
                    <a:gd name="T33" fmla="*/ 147 h 180"/>
                    <a:gd name="T34" fmla="*/ 114 w 196"/>
                    <a:gd name="T35" fmla="*/ 165 h 180"/>
                    <a:gd name="T36" fmla="*/ 142 w 196"/>
                    <a:gd name="T37" fmla="*/ 176 h 180"/>
                    <a:gd name="T38" fmla="*/ 164 w 196"/>
                    <a:gd name="T39" fmla="*/ 180 h 180"/>
                    <a:gd name="T40" fmla="*/ 179 w 196"/>
                    <a:gd name="T41" fmla="*/ 178 h 180"/>
                    <a:gd name="T42" fmla="*/ 189 w 196"/>
                    <a:gd name="T43" fmla="*/ 170 h 180"/>
                    <a:gd name="T44" fmla="*/ 195 w 196"/>
                    <a:gd name="T45" fmla="*/ 159 h 180"/>
                    <a:gd name="T46" fmla="*/ 196 w 196"/>
                    <a:gd name="T47" fmla="*/ 145 h 180"/>
                    <a:gd name="T48" fmla="*/ 193 w 196"/>
                    <a:gd name="T49" fmla="*/ 12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96" h="180">
                      <a:moveTo>
                        <a:pt x="193" y="128"/>
                      </a:moveTo>
                      <a:lnTo>
                        <a:pt x="191" y="123"/>
                      </a:lnTo>
                      <a:lnTo>
                        <a:pt x="187" y="109"/>
                      </a:lnTo>
                      <a:lnTo>
                        <a:pt x="179" y="89"/>
                      </a:lnTo>
                      <a:lnTo>
                        <a:pt x="167" y="66"/>
                      </a:lnTo>
                      <a:lnTo>
                        <a:pt x="150" y="44"/>
                      </a:lnTo>
                      <a:lnTo>
                        <a:pt x="128" y="23"/>
                      </a:lnTo>
                      <a:lnTo>
                        <a:pt x="100" y="8"/>
                      </a:lnTo>
                      <a:lnTo>
                        <a:pt x="67" y="0"/>
                      </a:lnTo>
                      <a:lnTo>
                        <a:pt x="35" y="2"/>
                      </a:lnTo>
                      <a:lnTo>
                        <a:pt x="14" y="11"/>
                      </a:lnTo>
                      <a:lnTo>
                        <a:pt x="1" y="27"/>
                      </a:lnTo>
                      <a:lnTo>
                        <a:pt x="0" y="48"/>
                      </a:lnTo>
                      <a:lnTo>
                        <a:pt x="7" y="72"/>
                      </a:lnTo>
                      <a:lnTo>
                        <a:pt x="23" y="98"/>
                      </a:lnTo>
                      <a:lnTo>
                        <a:pt x="47" y="123"/>
                      </a:lnTo>
                      <a:lnTo>
                        <a:pt x="81" y="147"/>
                      </a:lnTo>
                      <a:lnTo>
                        <a:pt x="114" y="165"/>
                      </a:lnTo>
                      <a:lnTo>
                        <a:pt x="142" y="176"/>
                      </a:lnTo>
                      <a:lnTo>
                        <a:pt x="164" y="180"/>
                      </a:lnTo>
                      <a:lnTo>
                        <a:pt x="179" y="178"/>
                      </a:lnTo>
                      <a:lnTo>
                        <a:pt x="189" y="170"/>
                      </a:lnTo>
                      <a:lnTo>
                        <a:pt x="195" y="159"/>
                      </a:lnTo>
                      <a:lnTo>
                        <a:pt x="196" y="145"/>
                      </a:lnTo>
                      <a:lnTo>
                        <a:pt x="193" y="128"/>
                      </a:lnTo>
                      <a:close/>
                    </a:path>
                  </a:pathLst>
                </a:custGeom>
                <a:solidFill>
                  <a:srgbClr val="FCEF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71" name="Freeform 55"/>
                <p:cNvSpPr>
                  <a:spLocks/>
                </p:cNvSpPr>
                <p:nvPr/>
              </p:nvSpPr>
              <p:spPr bwMode="auto">
                <a:xfrm>
                  <a:off x="4808" y="1417"/>
                  <a:ext cx="48" cy="44"/>
                </a:xfrm>
                <a:custGeom>
                  <a:avLst/>
                  <a:gdLst>
                    <a:gd name="T0" fmla="*/ 193 w 195"/>
                    <a:gd name="T1" fmla="*/ 126 h 178"/>
                    <a:gd name="T2" fmla="*/ 191 w 195"/>
                    <a:gd name="T3" fmla="*/ 121 h 178"/>
                    <a:gd name="T4" fmla="*/ 187 w 195"/>
                    <a:gd name="T5" fmla="*/ 108 h 178"/>
                    <a:gd name="T6" fmla="*/ 179 w 195"/>
                    <a:gd name="T7" fmla="*/ 88 h 178"/>
                    <a:gd name="T8" fmla="*/ 166 w 195"/>
                    <a:gd name="T9" fmla="*/ 65 h 178"/>
                    <a:gd name="T10" fmla="*/ 150 w 195"/>
                    <a:gd name="T11" fmla="*/ 43 h 178"/>
                    <a:gd name="T12" fmla="*/ 128 w 195"/>
                    <a:gd name="T13" fmla="*/ 23 h 178"/>
                    <a:gd name="T14" fmla="*/ 100 w 195"/>
                    <a:gd name="T15" fmla="*/ 8 h 178"/>
                    <a:gd name="T16" fmla="*/ 67 w 195"/>
                    <a:gd name="T17" fmla="*/ 0 h 178"/>
                    <a:gd name="T18" fmla="*/ 36 w 195"/>
                    <a:gd name="T19" fmla="*/ 2 h 178"/>
                    <a:gd name="T20" fmla="*/ 14 w 195"/>
                    <a:gd name="T21" fmla="*/ 11 h 178"/>
                    <a:gd name="T22" fmla="*/ 2 w 195"/>
                    <a:gd name="T23" fmla="*/ 27 h 178"/>
                    <a:gd name="T24" fmla="*/ 0 w 195"/>
                    <a:gd name="T25" fmla="*/ 47 h 178"/>
                    <a:gd name="T26" fmla="*/ 7 w 195"/>
                    <a:gd name="T27" fmla="*/ 71 h 178"/>
                    <a:gd name="T28" fmla="*/ 23 w 195"/>
                    <a:gd name="T29" fmla="*/ 97 h 178"/>
                    <a:gd name="T30" fmla="*/ 48 w 195"/>
                    <a:gd name="T31" fmla="*/ 123 h 178"/>
                    <a:gd name="T32" fmla="*/ 81 w 195"/>
                    <a:gd name="T33" fmla="*/ 146 h 178"/>
                    <a:gd name="T34" fmla="*/ 114 w 195"/>
                    <a:gd name="T35" fmla="*/ 164 h 178"/>
                    <a:gd name="T36" fmla="*/ 142 w 195"/>
                    <a:gd name="T37" fmla="*/ 175 h 178"/>
                    <a:gd name="T38" fmla="*/ 163 w 195"/>
                    <a:gd name="T39" fmla="*/ 178 h 178"/>
                    <a:gd name="T40" fmla="*/ 179 w 195"/>
                    <a:gd name="T41" fmla="*/ 176 h 178"/>
                    <a:gd name="T42" fmla="*/ 189 w 195"/>
                    <a:gd name="T43" fmla="*/ 169 h 178"/>
                    <a:gd name="T44" fmla="*/ 194 w 195"/>
                    <a:gd name="T45" fmla="*/ 158 h 178"/>
                    <a:gd name="T46" fmla="*/ 195 w 195"/>
                    <a:gd name="T47" fmla="*/ 143 h 178"/>
                    <a:gd name="T48" fmla="*/ 193 w 195"/>
                    <a:gd name="T49" fmla="*/ 126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95" h="178">
                      <a:moveTo>
                        <a:pt x="193" y="126"/>
                      </a:moveTo>
                      <a:lnTo>
                        <a:pt x="191" y="121"/>
                      </a:lnTo>
                      <a:lnTo>
                        <a:pt x="187" y="108"/>
                      </a:lnTo>
                      <a:lnTo>
                        <a:pt x="179" y="88"/>
                      </a:lnTo>
                      <a:lnTo>
                        <a:pt x="166" y="65"/>
                      </a:lnTo>
                      <a:lnTo>
                        <a:pt x="150" y="43"/>
                      </a:lnTo>
                      <a:lnTo>
                        <a:pt x="128" y="23"/>
                      </a:lnTo>
                      <a:lnTo>
                        <a:pt x="100" y="8"/>
                      </a:lnTo>
                      <a:lnTo>
                        <a:pt x="67" y="0"/>
                      </a:lnTo>
                      <a:lnTo>
                        <a:pt x="36" y="2"/>
                      </a:lnTo>
                      <a:lnTo>
                        <a:pt x="14" y="11"/>
                      </a:lnTo>
                      <a:lnTo>
                        <a:pt x="2" y="27"/>
                      </a:lnTo>
                      <a:lnTo>
                        <a:pt x="0" y="47"/>
                      </a:lnTo>
                      <a:lnTo>
                        <a:pt x="7" y="71"/>
                      </a:lnTo>
                      <a:lnTo>
                        <a:pt x="23" y="97"/>
                      </a:lnTo>
                      <a:lnTo>
                        <a:pt x="48" y="123"/>
                      </a:lnTo>
                      <a:lnTo>
                        <a:pt x="81" y="146"/>
                      </a:lnTo>
                      <a:lnTo>
                        <a:pt x="114" y="164"/>
                      </a:lnTo>
                      <a:lnTo>
                        <a:pt x="142" y="175"/>
                      </a:lnTo>
                      <a:lnTo>
                        <a:pt x="163" y="178"/>
                      </a:lnTo>
                      <a:lnTo>
                        <a:pt x="179" y="176"/>
                      </a:lnTo>
                      <a:lnTo>
                        <a:pt x="189" y="169"/>
                      </a:lnTo>
                      <a:lnTo>
                        <a:pt x="194" y="158"/>
                      </a:lnTo>
                      <a:lnTo>
                        <a:pt x="195" y="143"/>
                      </a:lnTo>
                      <a:lnTo>
                        <a:pt x="193" y="126"/>
                      </a:lnTo>
                      <a:close/>
                    </a:path>
                  </a:pathLst>
                </a:custGeom>
                <a:solidFill>
                  <a:srgbClr val="FCED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72" name="Freeform 56"/>
                <p:cNvSpPr>
                  <a:spLocks/>
                </p:cNvSpPr>
                <p:nvPr/>
              </p:nvSpPr>
              <p:spPr bwMode="auto">
                <a:xfrm>
                  <a:off x="4808" y="1417"/>
                  <a:ext cx="48" cy="44"/>
                </a:xfrm>
                <a:custGeom>
                  <a:avLst/>
                  <a:gdLst>
                    <a:gd name="T0" fmla="*/ 190 w 194"/>
                    <a:gd name="T1" fmla="*/ 125 h 177"/>
                    <a:gd name="T2" fmla="*/ 189 w 194"/>
                    <a:gd name="T3" fmla="*/ 120 h 177"/>
                    <a:gd name="T4" fmla="*/ 185 w 194"/>
                    <a:gd name="T5" fmla="*/ 107 h 177"/>
                    <a:gd name="T6" fmla="*/ 177 w 194"/>
                    <a:gd name="T7" fmla="*/ 87 h 177"/>
                    <a:gd name="T8" fmla="*/ 165 w 194"/>
                    <a:gd name="T9" fmla="*/ 65 h 177"/>
                    <a:gd name="T10" fmla="*/ 149 w 194"/>
                    <a:gd name="T11" fmla="*/ 42 h 177"/>
                    <a:gd name="T12" fmla="*/ 127 w 194"/>
                    <a:gd name="T13" fmla="*/ 22 h 177"/>
                    <a:gd name="T14" fmla="*/ 101 w 194"/>
                    <a:gd name="T15" fmla="*/ 7 h 177"/>
                    <a:gd name="T16" fmla="*/ 67 w 194"/>
                    <a:gd name="T17" fmla="*/ 0 h 177"/>
                    <a:gd name="T18" fmla="*/ 36 w 194"/>
                    <a:gd name="T19" fmla="*/ 1 h 177"/>
                    <a:gd name="T20" fmla="*/ 14 w 194"/>
                    <a:gd name="T21" fmla="*/ 11 h 177"/>
                    <a:gd name="T22" fmla="*/ 2 w 194"/>
                    <a:gd name="T23" fmla="*/ 26 h 177"/>
                    <a:gd name="T24" fmla="*/ 0 w 194"/>
                    <a:gd name="T25" fmla="*/ 47 h 177"/>
                    <a:gd name="T26" fmla="*/ 7 w 194"/>
                    <a:gd name="T27" fmla="*/ 70 h 177"/>
                    <a:gd name="T28" fmla="*/ 23 w 194"/>
                    <a:gd name="T29" fmla="*/ 96 h 177"/>
                    <a:gd name="T30" fmla="*/ 47 w 194"/>
                    <a:gd name="T31" fmla="*/ 122 h 177"/>
                    <a:gd name="T32" fmla="*/ 80 w 194"/>
                    <a:gd name="T33" fmla="*/ 145 h 177"/>
                    <a:gd name="T34" fmla="*/ 113 w 194"/>
                    <a:gd name="T35" fmla="*/ 163 h 177"/>
                    <a:gd name="T36" fmla="*/ 141 w 194"/>
                    <a:gd name="T37" fmla="*/ 173 h 177"/>
                    <a:gd name="T38" fmla="*/ 162 w 194"/>
                    <a:gd name="T39" fmla="*/ 177 h 177"/>
                    <a:gd name="T40" fmla="*/ 177 w 194"/>
                    <a:gd name="T41" fmla="*/ 174 h 177"/>
                    <a:gd name="T42" fmla="*/ 187 w 194"/>
                    <a:gd name="T43" fmla="*/ 167 h 177"/>
                    <a:gd name="T44" fmla="*/ 193 w 194"/>
                    <a:gd name="T45" fmla="*/ 156 h 177"/>
                    <a:gd name="T46" fmla="*/ 194 w 194"/>
                    <a:gd name="T47" fmla="*/ 142 h 177"/>
                    <a:gd name="T48" fmla="*/ 190 w 194"/>
                    <a:gd name="T49" fmla="*/ 125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94" h="177">
                      <a:moveTo>
                        <a:pt x="190" y="125"/>
                      </a:moveTo>
                      <a:lnTo>
                        <a:pt x="189" y="120"/>
                      </a:lnTo>
                      <a:lnTo>
                        <a:pt x="185" y="107"/>
                      </a:lnTo>
                      <a:lnTo>
                        <a:pt x="177" y="87"/>
                      </a:lnTo>
                      <a:lnTo>
                        <a:pt x="165" y="65"/>
                      </a:lnTo>
                      <a:lnTo>
                        <a:pt x="149" y="42"/>
                      </a:lnTo>
                      <a:lnTo>
                        <a:pt x="127" y="22"/>
                      </a:lnTo>
                      <a:lnTo>
                        <a:pt x="101" y="7"/>
                      </a:lnTo>
                      <a:lnTo>
                        <a:pt x="67" y="0"/>
                      </a:lnTo>
                      <a:lnTo>
                        <a:pt x="36" y="1"/>
                      </a:lnTo>
                      <a:lnTo>
                        <a:pt x="14" y="11"/>
                      </a:lnTo>
                      <a:lnTo>
                        <a:pt x="2" y="26"/>
                      </a:lnTo>
                      <a:lnTo>
                        <a:pt x="0" y="47"/>
                      </a:lnTo>
                      <a:lnTo>
                        <a:pt x="7" y="70"/>
                      </a:lnTo>
                      <a:lnTo>
                        <a:pt x="23" y="96"/>
                      </a:lnTo>
                      <a:lnTo>
                        <a:pt x="47" y="122"/>
                      </a:lnTo>
                      <a:lnTo>
                        <a:pt x="80" y="145"/>
                      </a:lnTo>
                      <a:lnTo>
                        <a:pt x="113" y="163"/>
                      </a:lnTo>
                      <a:lnTo>
                        <a:pt x="141" y="173"/>
                      </a:lnTo>
                      <a:lnTo>
                        <a:pt x="162" y="177"/>
                      </a:lnTo>
                      <a:lnTo>
                        <a:pt x="177" y="174"/>
                      </a:lnTo>
                      <a:lnTo>
                        <a:pt x="187" y="167"/>
                      </a:lnTo>
                      <a:lnTo>
                        <a:pt x="193" y="156"/>
                      </a:lnTo>
                      <a:lnTo>
                        <a:pt x="194" y="142"/>
                      </a:lnTo>
                      <a:lnTo>
                        <a:pt x="190" y="125"/>
                      </a:lnTo>
                      <a:close/>
                    </a:path>
                  </a:pathLst>
                </a:custGeom>
                <a:solidFill>
                  <a:srgbClr val="FCEDE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73" name="Freeform 57"/>
                <p:cNvSpPr>
                  <a:spLocks/>
                </p:cNvSpPr>
                <p:nvPr/>
              </p:nvSpPr>
              <p:spPr bwMode="auto">
                <a:xfrm>
                  <a:off x="4808" y="1417"/>
                  <a:ext cx="48" cy="44"/>
                </a:xfrm>
                <a:custGeom>
                  <a:avLst/>
                  <a:gdLst>
                    <a:gd name="T0" fmla="*/ 188 w 192"/>
                    <a:gd name="T1" fmla="*/ 125 h 176"/>
                    <a:gd name="T2" fmla="*/ 187 w 192"/>
                    <a:gd name="T3" fmla="*/ 120 h 176"/>
                    <a:gd name="T4" fmla="*/ 183 w 192"/>
                    <a:gd name="T5" fmla="*/ 107 h 176"/>
                    <a:gd name="T6" fmla="*/ 176 w 192"/>
                    <a:gd name="T7" fmla="*/ 87 h 176"/>
                    <a:gd name="T8" fmla="*/ 164 w 192"/>
                    <a:gd name="T9" fmla="*/ 65 h 176"/>
                    <a:gd name="T10" fmla="*/ 147 w 192"/>
                    <a:gd name="T11" fmla="*/ 43 h 176"/>
                    <a:gd name="T12" fmla="*/ 126 w 192"/>
                    <a:gd name="T13" fmla="*/ 23 h 176"/>
                    <a:gd name="T14" fmla="*/ 100 w 192"/>
                    <a:gd name="T15" fmla="*/ 8 h 176"/>
                    <a:gd name="T16" fmla="*/ 66 w 192"/>
                    <a:gd name="T17" fmla="*/ 0 h 176"/>
                    <a:gd name="T18" fmla="*/ 35 w 192"/>
                    <a:gd name="T19" fmla="*/ 1 h 176"/>
                    <a:gd name="T20" fmla="*/ 13 w 192"/>
                    <a:gd name="T21" fmla="*/ 11 h 176"/>
                    <a:gd name="T22" fmla="*/ 1 w 192"/>
                    <a:gd name="T23" fmla="*/ 26 h 176"/>
                    <a:gd name="T24" fmla="*/ 0 w 192"/>
                    <a:gd name="T25" fmla="*/ 47 h 176"/>
                    <a:gd name="T26" fmla="*/ 6 w 192"/>
                    <a:gd name="T27" fmla="*/ 70 h 176"/>
                    <a:gd name="T28" fmla="*/ 22 w 192"/>
                    <a:gd name="T29" fmla="*/ 96 h 176"/>
                    <a:gd name="T30" fmla="*/ 46 w 192"/>
                    <a:gd name="T31" fmla="*/ 121 h 176"/>
                    <a:gd name="T32" fmla="*/ 79 w 192"/>
                    <a:gd name="T33" fmla="*/ 144 h 176"/>
                    <a:gd name="T34" fmla="*/ 112 w 192"/>
                    <a:gd name="T35" fmla="*/ 162 h 176"/>
                    <a:gd name="T36" fmla="*/ 139 w 192"/>
                    <a:gd name="T37" fmla="*/ 172 h 176"/>
                    <a:gd name="T38" fmla="*/ 160 w 192"/>
                    <a:gd name="T39" fmla="*/ 176 h 176"/>
                    <a:gd name="T40" fmla="*/ 176 w 192"/>
                    <a:gd name="T41" fmla="*/ 173 h 176"/>
                    <a:gd name="T42" fmla="*/ 185 w 192"/>
                    <a:gd name="T43" fmla="*/ 167 h 176"/>
                    <a:gd name="T44" fmla="*/ 191 w 192"/>
                    <a:gd name="T45" fmla="*/ 156 h 176"/>
                    <a:gd name="T46" fmla="*/ 192 w 192"/>
                    <a:gd name="T47" fmla="*/ 141 h 176"/>
                    <a:gd name="T48" fmla="*/ 188 w 192"/>
                    <a:gd name="T49" fmla="*/ 125 h 1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92" h="176">
                      <a:moveTo>
                        <a:pt x="188" y="125"/>
                      </a:moveTo>
                      <a:lnTo>
                        <a:pt x="187" y="120"/>
                      </a:lnTo>
                      <a:lnTo>
                        <a:pt x="183" y="107"/>
                      </a:lnTo>
                      <a:lnTo>
                        <a:pt x="176" y="87"/>
                      </a:lnTo>
                      <a:lnTo>
                        <a:pt x="164" y="65"/>
                      </a:lnTo>
                      <a:lnTo>
                        <a:pt x="147" y="43"/>
                      </a:lnTo>
                      <a:lnTo>
                        <a:pt x="126" y="23"/>
                      </a:lnTo>
                      <a:lnTo>
                        <a:pt x="100" y="8"/>
                      </a:lnTo>
                      <a:lnTo>
                        <a:pt x="66" y="0"/>
                      </a:lnTo>
                      <a:lnTo>
                        <a:pt x="35" y="1"/>
                      </a:lnTo>
                      <a:lnTo>
                        <a:pt x="13" y="11"/>
                      </a:lnTo>
                      <a:lnTo>
                        <a:pt x="1" y="26"/>
                      </a:lnTo>
                      <a:lnTo>
                        <a:pt x="0" y="47"/>
                      </a:lnTo>
                      <a:lnTo>
                        <a:pt x="6" y="70"/>
                      </a:lnTo>
                      <a:lnTo>
                        <a:pt x="22" y="96"/>
                      </a:lnTo>
                      <a:lnTo>
                        <a:pt x="46" y="121"/>
                      </a:lnTo>
                      <a:lnTo>
                        <a:pt x="79" y="144"/>
                      </a:lnTo>
                      <a:lnTo>
                        <a:pt x="112" y="162"/>
                      </a:lnTo>
                      <a:lnTo>
                        <a:pt x="139" y="172"/>
                      </a:lnTo>
                      <a:lnTo>
                        <a:pt x="160" y="176"/>
                      </a:lnTo>
                      <a:lnTo>
                        <a:pt x="176" y="173"/>
                      </a:lnTo>
                      <a:lnTo>
                        <a:pt x="185" y="167"/>
                      </a:lnTo>
                      <a:lnTo>
                        <a:pt x="191" y="156"/>
                      </a:lnTo>
                      <a:lnTo>
                        <a:pt x="192" y="141"/>
                      </a:lnTo>
                      <a:lnTo>
                        <a:pt x="188" y="125"/>
                      </a:lnTo>
                      <a:close/>
                    </a:path>
                  </a:pathLst>
                </a:custGeom>
                <a:solidFill>
                  <a:srgbClr val="FCEDE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74" name="Freeform 58"/>
                <p:cNvSpPr>
                  <a:spLocks/>
                </p:cNvSpPr>
                <p:nvPr/>
              </p:nvSpPr>
              <p:spPr bwMode="auto">
                <a:xfrm>
                  <a:off x="4808" y="1417"/>
                  <a:ext cx="48" cy="44"/>
                </a:xfrm>
                <a:custGeom>
                  <a:avLst/>
                  <a:gdLst>
                    <a:gd name="T0" fmla="*/ 188 w 191"/>
                    <a:gd name="T1" fmla="*/ 123 h 175"/>
                    <a:gd name="T2" fmla="*/ 187 w 191"/>
                    <a:gd name="T3" fmla="*/ 118 h 175"/>
                    <a:gd name="T4" fmla="*/ 183 w 191"/>
                    <a:gd name="T5" fmla="*/ 105 h 175"/>
                    <a:gd name="T6" fmla="*/ 175 w 191"/>
                    <a:gd name="T7" fmla="*/ 86 h 175"/>
                    <a:gd name="T8" fmla="*/ 163 w 191"/>
                    <a:gd name="T9" fmla="*/ 64 h 175"/>
                    <a:gd name="T10" fmla="*/ 147 w 191"/>
                    <a:gd name="T11" fmla="*/ 42 h 175"/>
                    <a:gd name="T12" fmla="*/ 126 w 191"/>
                    <a:gd name="T13" fmla="*/ 22 h 175"/>
                    <a:gd name="T14" fmla="*/ 99 w 191"/>
                    <a:gd name="T15" fmla="*/ 8 h 175"/>
                    <a:gd name="T16" fmla="*/ 66 w 191"/>
                    <a:gd name="T17" fmla="*/ 0 h 175"/>
                    <a:gd name="T18" fmla="*/ 35 w 191"/>
                    <a:gd name="T19" fmla="*/ 1 h 175"/>
                    <a:gd name="T20" fmla="*/ 14 w 191"/>
                    <a:gd name="T21" fmla="*/ 11 h 175"/>
                    <a:gd name="T22" fmla="*/ 3 w 191"/>
                    <a:gd name="T23" fmla="*/ 26 h 175"/>
                    <a:gd name="T24" fmla="*/ 0 w 191"/>
                    <a:gd name="T25" fmla="*/ 46 h 175"/>
                    <a:gd name="T26" fmla="*/ 7 w 191"/>
                    <a:gd name="T27" fmla="*/ 69 h 175"/>
                    <a:gd name="T28" fmla="*/ 24 w 191"/>
                    <a:gd name="T29" fmla="*/ 95 h 175"/>
                    <a:gd name="T30" fmla="*/ 47 w 191"/>
                    <a:gd name="T31" fmla="*/ 120 h 175"/>
                    <a:gd name="T32" fmla="*/ 79 w 191"/>
                    <a:gd name="T33" fmla="*/ 143 h 175"/>
                    <a:gd name="T34" fmla="*/ 111 w 191"/>
                    <a:gd name="T35" fmla="*/ 161 h 175"/>
                    <a:gd name="T36" fmla="*/ 138 w 191"/>
                    <a:gd name="T37" fmla="*/ 171 h 175"/>
                    <a:gd name="T38" fmla="*/ 159 w 191"/>
                    <a:gd name="T39" fmla="*/ 175 h 175"/>
                    <a:gd name="T40" fmla="*/ 175 w 191"/>
                    <a:gd name="T41" fmla="*/ 172 h 175"/>
                    <a:gd name="T42" fmla="*/ 185 w 191"/>
                    <a:gd name="T43" fmla="*/ 165 h 175"/>
                    <a:gd name="T44" fmla="*/ 190 w 191"/>
                    <a:gd name="T45" fmla="*/ 154 h 175"/>
                    <a:gd name="T46" fmla="*/ 191 w 191"/>
                    <a:gd name="T47" fmla="*/ 140 h 175"/>
                    <a:gd name="T48" fmla="*/ 188 w 191"/>
                    <a:gd name="T49" fmla="*/ 123 h 1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91" h="175">
                      <a:moveTo>
                        <a:pt x="188" y="123"/>
                      </a:moveTo>
                      <a:lnTo>
                        <a:pt x="187" y="118"/>
                      </a:lnTo>
                      <a:lnTo>
                        <a:pt x="183" y="105"/>
                      </a:lnTo>
                      <a:lnTo>
                        <a:pt x="175" y="86"/>
                      </a:lnTo>
                      <a:lnTo>
                        <a:pt x="163" y="64"/>
                      </a:lnTo>
                      <a:lnTo>
                        <a:pt x="147" y="42"/>
                      </a:lnTo>
                      <a:lnTo>
                        <a:pt x="126" y="22"/>
                      </a:lnTo>
                      <a:lnTo>
                        <a:pt x="99" y="8"/>
                      </a:lnTo>
                      <a:lnTo>
                        <a:pt x="66" y="0"/>
                      </a:lnTo>
                      <a:lnTo>
                        <a:pt x="35" y="1"/>
                      </a:lnTo>
                      <a:lnTo>
                        <a:pt x="14" y="11"/>
                      </a:lnTo>
                      <a:lnTo>
                        <a:pt x="3" y="26"/>
                      </a:lnTo>
                      <a:lnTo>
                        <a:pt x="0" y="46"/>
                      </a:lnTo>
                      <a:lnTo>
                        <a:pt x="7" y="69"/>
                      </a:lnTo>
                      <a:lnTo>
                        <a:pt x="24" y="95"/>
                      </a:lnTo>
                      <a:lnTo>
                        <a:pt x="47" y="120"/>
                      </a:lnTo>
                      <a:lnTo>
                        <a:pt x="79" y="143"/>
                      </a:lnTo>
                      <a:lnTo>
                        <a:pt x="111" y="161"/>
                      </a:lnTo>
                      <a:lnTo>
                        <a:pt x="138" y="171"/>
                      </a:lnTo>
                      <a:lnTo>
                        <a:pt x="159" y="175"/>
                      </a:lnTo>
                      <a:lnTo>
                        <a:pt x="175" y="172"/>
                      </a:lnTo>
                      <a:lnTo>
                        <a:pt x="185" y="165"/>
                      </a:lnTo>
                      <a:lnTo>
                        <a:pt x="190" y="154"/>
                      </a:lnTo>
                      <a:lnTo>
                        <a:pt x="191" y="140"/>
                      </a:lnTo>
                      <a:lnTo>
                        <a:pt x="188" y="123"/>
                      </a:lnTo>
                      <a:close/>
                    </a:path>
                  </a:pathLst>
                </a:custGeom>
                <a:solidFill>
                  <a:srgbClr val="FCEAE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75" name="Freeform 59"/>
                <p:cNvSpPr>
                  <a:spLocks/>
                </p:cNvSpPr>
                <p:nvPr/>
              </p:nvSpPr>
              <p:spPr bwMode="auto">
                <a:xfrm>
                  <a:off x="4809" y="1417"/>
                  <a:ext cx="47" cy="44"/>
                </a:xfrm>
                <a:custGeom>
                  <a:avLst/>
                  <a:gdLst>
                    <a:gd name="T0" fmla="*/ 185 w 189"/>
                    <a:gd name="T1" fmla="*/ 123 h 174"/>
                    <a:gd name="T2" fmla="*/ 184 w 189"/>
                    <a:gd name="T3" fmla="*/ 118 h 174"/>
                    <a:gd name="T4" fmla="*/ 180 w 189"/>
                    <a:gd name="T5" fmla="*/ 105 h 174"/>
                    <a:gd name="T6" fmla="*/ 171 w 189"/>
                    <a:gd name="T7" fmla="*/ 86 h 174"/>
                    <a:gd name="T8" fmla="*/ 160 w 189"/>
                    <a:gd name="T9" fmla="*/ 64 h 174"/>
                    <a:gd name="T10" fmla="*/ 144 w 189"/>
                    <a:gd name="T11" fmla="*/ 42 h 174"/>
                    <a:gd name="T12" fmla="*/ 123 w 189"/>
                    <a:gd name="T13" fmla="*/ 22 h 174"/>
                    <a:gd name="T14" fmla="*/ 97 w 189"/>
                    <a:gd name="T15" fmla="*/ 8 h 174"/>
                    <a:gd name="T16" fmla="*/ 64 w 189"/>
                    <a:gd name="T17" fmla="*/ 0 h 174"/>
                    <a:gd name="T18" fmla="*/ 34 w 189"/>
                    <a:gd name="T19" fmla="*/ 2 h 174"/>
                    <a:gd name="T20" fmla="*/ 13 w 189"/>
                    <a:gd name="T21" fmla="*/ 11 h 174"/>
                    <a:gd name="T22" fmla="*/ 2 w 189"/>
                    <a:gd name="T23" fmla="*/ 27 h 174"/>
                    <a:gd name="T24" fmla="*/ 0 w 189"/>
                    <a:gd name="T25" fmla="*/ 46 h 174"/>
                    <a:gd name="T26" fmla="*/ 7 w 189"/>
                    <a:gd name="T27" fmla="*/ 69 h 174"/>
                    <a:gd name="T28" fmla="*/ 22 w 189"/>
                    <a:gd name="T29" fmla="*/ 95 h 174"/>
                    <a:gd name="T30" fmla="*/ 46 w 189"/>
                    <a:gd name="T31" fmla="*/ 119 h 174"/>
                    <a:gd name="T32" fmla="*/ 77 w 189"/>
                    <a:gd name="T33" fmla="*/ 142 h 174"/>
                    <a:gd name="T34" fmla="*/ 109 w 189"/>
                    <a:gd name="T35" fmla="*/ 160 h 174"/>
                    <a:gd name="T36" fmla="*/ 136 w 189"/>
                    <a:gd name="T37" fmla="*/ 170 h 174"/>
                    <a:gd name="T38" fmla="*/ 157 w 189"/>
                    <a:gd name="T39" fmla="*/ 174 h 174"/>
                    <a:gd name="T40" fmla="*/ 171 w 189"/>
                    <a:gd name="T41" fmla="*/ 171 h 174"/>
                    <a:gd name="T42" fmla="*/ 182 w 189"/>
                    <a:gd name="T43" fmla="*/ 165 h 174"/>
                    <a:gd name="T44" fmla="*/ 188 w 189"/>
                    <a:gd name="T45" fmla="*/ 154 h 174"/>
                    <a:gd name="T46" fmla="*/ 189 w 189"/>
                    <a:gd name="T47" fmla="*/ 139 h 174"/>
                    <a:gd name="T48" fmla="*/ 185 w 189"/>
                    <a:gd name="T49" fmla="*/ 12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89" h="174">
                      <a:moveTo>
                        <a:pt x="185" y="123"/>
                      </a:moveTo>
                      <a:lnTo>
                        <a:pt x="184" y="118"/>
                      </a:lnTo>
                      <a:lnTo>
                        <a:pt x="180" y="105"/>
                      </a:lnTo>
                      <a:lnTo>
                        <a:pt x="171" y="86"/>
                      </a:lnTo>
                      <a:lnTo>
                        <a:pt x="160" y="64"/>
                      </a:lnTo>
                      <a:lnTo>
                        <a:pt x="144" y="42"/>
                      </a:lnTo>
                      <a:lnTo>
                        <a:pt x="123" y="22"/>
                      </a:lnTo>
                      <a:lnTo>
                        <a:pt x="97" y="8"/>
                      </a:lnTo>
                      <a:lnTo>
                        <a:pt x="64" y="0"/>
                      </a:lnTo>
                      <a:lnTo>
                        <a:pt x="34" y="2"/>
                      </a:lnTo>
                      <a:lnTo>
                        <a:pt x="13" y="11"/>
                      </a:lnTo>
                      <a:lnTo>
                        <a:pt x="2" y="27"/>
                      </a:lnTo>
                      <a:lnTo>
                        <a:pt x="0" y="46"/>
                      </a:lnTo>
                      <a:lnTo>
                        <a:pt x="7" y="69"/>
                      </a:lnTo>
                      <a:lnTo>
                        <a:pt x="22" y="95"/>
                      </a:lnTo>
                      <a:lnTo>
                        <a:pt x="46" y="119"/>
                      </a:lnTo>
                      <a:lnTo>
                        <a:pt x="77" y="142"/>
                      </a:lnTo>
                      <a:lnTo>
                        <a:pt x="109" y="160"/>
                      </a:lnTo>
                      <a:lnTo>
                        <a:pt x="136" y="170"/>
                      </a:lnTo>
                      <a:lnTo>
                        <a:pt x="157" y="174"/>
                      </a:lnTo>
                      <a:lnTo>
                        <a:pt x="171" y="171"/>
                      </a:lnTo>
                      <a:lnTo>
                        <a:pt x="182" y="165"/>
                      </a:lnTo>
                      <a:lnTo>
                        <a:pt x="188" y="154"/>
                      </a:lnTo>
                      <a:lnTo>
                        <a:pt x="189" y="139"/>
                      </a:lnTo>
                      <a:lnTo>
                        <a:pt x="185" y="123"/>
                      </a:lnTo>
                      <a:close/>
                    </a:path>
                  </a:pathLst>
                </a:custGeom>
                <a:solidFill>
                  <a:srgbClr val="FCEA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76" name="Freeform 60"/>
                <p:cNvSpPr>
                  <a:spLocks/>
                </p:cNvSpPr>
                <p:nvPr/>
              </p:nvSpPr>
              <p:spPr bwMode="auto">
                <a:xfrm>
                  <a:off x="4809" y="1418"/>
                  <a:ext cx="47" cy="42"/>
                </a:xfrm>
                <a:custGeom>
                  <a:avLst/>
                  <a:gdLst>
                    <a:gd name="T0" fmla="*/ 184 w 188"/>
                    <a:gd name="T1" fmla="*/ 122 h 172"/>
                    <a:gd name="T2" fmla="*/ 183 w 188"/>
                    <a:gd name="T3" fmla="*/ 117 h 172"/>
                    <a:gd name="T4" fmla="*/ 178 w 188"/>
                    <a:gd name="T5" fmla="*/ 104 h 172"/>
                    <a:gd name="T6" fmla="*/ 171 w 188"/>
                    <a:gd name="T7" fmla="*/ 85 h 172"/>
                    <a:gd name="T8" fmla="*/ 160 w 188"/>
                    <a:gd name="T9" fmla="*/ 63 h 172"/>
                    <a:gd name="T10" fmla="*/ 144 w 188"/>
                    <a:gd name="T11" fmla="*/ 42 h 172"/>
                    <a:gd name="T12" fmla="*/ 123 w 188"/>
                    <a:gd name="T13" fmla="*/ 22 h 172"/>
                    <a:gd name="T14" fmla="*/ 97 w 188"/>
                    <a:gd name="T15" fmla="*/ 7 h 172"/>
                    <a:gd name="T16" fmla="*/ 64 w 188"/>
                    <a:gd name="T17" fmla="*/ 0 h 172"/>
                    <a:gd name="T18" fmla="*/ 34 w 188"/>
                    <a:gd name="T19" fmla="*/ 2 h 172"/>
                    <a:gd name="T20" fmla="*/ 13 w 188"/>
                    <a:gd name="T21" fmla="*/ 11 h 172"/>
                    <a:gd name="T22" fmla="*/ 2 w 188"/>
                    <a:gd name="T23" fmla="*/ 26 h 172"/>
                    <a:gd name="T24" fmla="*/ 0 w 188"/>
                    <a:gd name="T25" fmla="*/ 46 h 172"/>
                    <a:gd name="T26" fmla="*/ 7 w 188"/>
                    <a:gd name="T27" fmla="*/ 69 h 172"/>
                    <a:gd name="T28" fmla="*/ 23 w 188"/>
                    <a:gd name="T29" fmla="*/ 94 h 172"/>
                    <a:gd name="T30" fmla="*/ 46 w 188"/>
                    <a:gd name="T31" fmla="*/ 118 h 172"/>
                    <a:gd name="T32" fmla="*/ 77 w 188"/>
                    <a:gd name="T33" fmla="*/ 141 h 172"/>
                    <a:gd name="T34" fmla="*/ 109 w 188"/>
                    <a:gd name="T35" fmla="*/ 158 h 172"/>
                    <a:gd name="T36" fmla="*/ 136 w 188"/>
                    <a:gd name="T37" fmla="*/ 168 h 172"/>
                    <a:gd name="T38" fmla="*/ 155 w 188"/>
                    <a:gd name="T39" fmla="*/ 172 h 172"/>
                    <a:gd name="T40" fmla="*/ 170 w 188"/>
                    <a:gd name="T41" fmla="*/ 170 h 172"/>
                    <a:gd name="T42" fmla="*/ 181 w 188"/>
                    <a:gd name="T43" fmla="*/ 163 h 172"/>
                    <a:gd name="T44" fmla="*/ 186 w 188"/>
                    <a:gd name="T45" fmla="*/ 152 h 172"/>
                    <a:gd name="T46" fmla="*/ 188 w 188"/>
                    <a:gd name="T47" fmla="*/ 138 h 172"/>
                    <a:gd name="T48" fmla="*/ 184 w 188"/>
                    <a:gd name="T49" fmla="*/ 122 h 1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88" h="172">
                      <a:moveTo>
                        <a:pt x="184" y="122"/>
                      </a:moveTo>
                      <a:lnTo>
                        <a:pt x="183" y="117"/>
                      </a:lnTo>
                      <a:lnTo>
                        <a:pt x="178" y="104"/>
                      </a:lnTo>
                      <a:lnTo>
                        <a:pt x="171" y="85"/>
                      </a:lnTo>
                      <a:lnTo>
                        <a:pt x="160" y="63"/>
                      </a:lnTo>
                      <a:lnTo>
                        <a:pt x="144" y="42"/>
                      </a:lnTo>
                      <a:lnTo>
                        <a:pt x="123" y="22"/>
                      </a:lnTo>
                      <a:lnTo>
                        <a:pt x="97" y="7"/>
                      </a:lnTo>
                      <a:lnTo>
                        <a:pt x="64" y="0"/>
                      </a:lnTo>
                      <a:lnTo>
                        <a:pt x="34" y="2"/>
                      </a:lnTo>
                      <a:lnTo>
                        <a:pt x="13" y="11"/>
                      </a:lnTo>
                      <a:lnTo>
                        <a:pt x="2" y="26"/>
                      </a:lnTo>
                      <a:lnTo>
                        <a:pt x="0" y="46"/>
                      </a:lnTo>
                      <a:lnTo>
                        <a:pt x="7" y="69"/>
                      </a:lnTo>
                      <a:lnTo>
                        <a:pt x="23" y="94"/>
                      </a:lnTo>
                      <a:lnTo>
                        <a:pt x="46" y="118"/>
                      </a:lnTo>
                      <a:lnTo>
                        <a:pt x="77" y="141"/>
                      </a:lnTo>
                      <a:lnTo>
                        <a:pt x="109" y="158"/>
                      </a:lnTo>
                      <a:lnTo>
                        <a:pt x="136" y="168"/>
                      </a:lnTo>
                      <a:lnTo>
                        <a:pt x="155" y="172"/>
                      </a:lnTo>
                      <a:lnTo>
                        <a:pt x="170" y="170"/>
                      </a:lnTo>
                      <a:lnTo>
                        <a:pt x="181" y="163"/>
                      </a:lnTo>
                      <a:lnTo>
                        <a:pt x="186" y="152"/>
                      </a:lnTo>
                      <a:lnTo>
                        <a:pt x="188" y="138"/>
                      </a:lnTo>
                      <a:lnTo>
                        <a:pt x="184" y="122"/>
                      </a:lnTo>
                      <a:close/>
                    </a:path>
                  </a:pathLst>
                </a:custGeom>
                <a:solidFill>
                  <a:srgbClr val="FCEA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77" name="Freeform 61"/>
                <p:cNvSpPr>
                  <a:spLocks/>
                </p:cNvSpPr>
                <p:nvPr/>
              </p:nvSpPr>
              <p:spPr bwMode="auto">
                <a:xfrm>
                  <a:off x="4809" y="1418"/>
                  <a:ext cx="47" cy="42"/>
                </a:xfrm>
                <a:custGeom>
                  <a:avLst/>
                  <a:gdLst>
                    <a:gd name="T0" fmla="*/ 183 w 187"/>
                    <a:gd name="T1" fmla="*/ 120 h 170"/>
                    <a:gd name="T2" fmla="*/ 182 w 187"/>
                    <a:gd name="T3" fmla="*/ 115 h 170"/>
                    <a:gd name="T4" fmla="*/ 177 w 187"/>
                    <a:gd name="T5" fmla="*/ 102 h 170"/>
                    <a:gd name="T6" fmla="*/ 169 w 187"/>
                    <a:gd name="T7" fmla="*/ 83 h 170"/>
                    <a:gd name="T8" fmla="*/ 158 w 187"/>
                    <a:gd name="T9" fmla="*/ 62 h 170"/>
                    <a:gd name="T10" fmla="*/ 143 w 187"/>
                    <a:gd name="T11" fmla="*/ 41 h 170"/>
                    <a:gd name="T12" fmla="*/ 121 w 187"/>
                    <a:gd name="T13" fmla="*/ 22 h 170"/>
                    <a:gd name="T14" fmla="*/ 96 w 187"/>
                    <a:gd name="T15" fmla="*/ 7 h 170"/>
                    <a:gd name="T16" fmla="*/ 63 w 187"/>
                    <a:gd name="T17" fmla="*/ 0 h 170"/>
                    <a:gd name="T18" fmla="*/ 33 w 187"/>
                    <a:gd name="T19" fmla="*/ 1 h 170"/>
                    <a:gd name="T20" fmla="*/ 12 w 187"/>
                    <a:gd name="T21" fmla="*/ 10 h 170"/>
                    <a:gd name="T22" fmla="*/ 2 w 187"/>
                    <a:gd name="T23" fmla="*/ 25 h 170"/>
                    <a:gd name="T24" fmla="*/ 0 w 187"/>
                    <a:gd name="T25" fmla="*/ 45 h 170"/>
                    <a:gd name="T26" fmla="*/ 7 w 187"/>
                    <a:gd name="T27" fmla="*/ 68 h 170"/>
                    <a:gd name="T28" fmla="*/ 22 w 187"/>
                    <a:gd name="T29" fmla="*/ 93 h 170"/>
                    <a:gd name="T30" fmla="*/ 45 w 187"/>
                    <a:gd name="T31" fmla="*/ 117 h 170"/>
                    <a:gd name="T32" fmla="*/ 76 w 187"/>
                    <a:gd name="T33" fmla="*/ 139 h 170"/>
                    <a:gd name="T34" fmla="*/ 108 w 187"/>
                    <a:gd name="T35" fmla="*/ 156 h 170"/>
                    <a:gd name="T36" fmla="*/ 135 w 187"/>
                    <a:gd name="T37" fmla="*/ 167 h 170"/>
                    <a:gd name="T38" fmla="*/ 154 w 187"/>
                    <a:gd name="T39" fmla="*/ 170 h 170"/>
                    <a:gd name="T40" fmla="*/ 169 w 187"/>
                    <a:gd name="T41" fmla="*/ 168 h 170"/>
                    <a:gd name="T42" fmla="*/ 180 w 187"/>
                    <a:gd name="T43" fmla="*/ 161 h 170"/>
                    <a:gd name="T44" fmla="*/ 185 w 187"/>
                    <a:gd name="T45" fmla="*/ 150 h 170"/>
                    <a:gd name="T46" fmla="*/ 187 w 187"/>
                    <a:gd name="T47" fmla="*/ 136 h 170"/>
                    <a:gd name="T48" fmla="*/ 183 w 187"/>
                    <a:gd name="T49" fmla="*/ 12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87" h="170">
                      <a:moveTo>
                        <a:pt x="183" y="120"/>
                      </a:moveTo>
                      <a:lnTo>
                        <a:pt x="182" y="115"/>
                      </a:lnTo>
                      <a:lnTo>
                        <a:pt x="177" y="102"/>
                      </a:lnTo>
                      <a:lnTo>
                        <a:pt x="169" y="83"/>
                      </a:lnTo>
                      <a:lnTo>
                        <a:pt x="158" y="62"/>
                      </a:lnTo>
                      <a:lnTo>
                        <a:pt x="143" y="41"/>
                      </a:lnTo>
                      <a:lnTo>
                        <a:pt x="121" y="22"/>
                      </a:lnTo>
                      <a:lnTo>
                        <a:pt x="96" y="7"/>
                      </a:lnTo>
                      <a:lnTo>
                        <a:pt x="63" y="0"/>
                      </a:lnTo>
                      <a:lnTo>
                        <a:pt x="33" y="1"/>
                      </a:lnTo>
                      <a:lnTo>
                        <a:pt x="12" y="10"/>
                      </a:lnTo>
                      <a:lnTo>
                        <a:pt x="2" y="25"/>
                      </a:lnTo>
                      <a:lnTo>
                        <a:pt x="0" y="45"/>
                      </a:lnTo>
                      <a:lnTo>
                        <a:pt x="7" y="68"/>
                      </a:lnTo>
                      <a:lnTo>
                        <a:pt x="22" y="93"/>
                      </a:lnTo>
                      <a:lnTo>
                        <a:pt x="45" y="117"/>
                      </a:lnTo>
                      <a:lnTo>
                        <a:pt x="76" y="139"/>
                      </a:lnTo>
                      <a:lnTo>
                        <a:pt x="108" y="156"/>
                      </a:lnTo>
                      <a:lnTo>
                        <a:pt x="135" y="167"/>
                      </a:lnTo>
                      <a:lnTo>
                        <a:pt x="154" y="170"/>
                      </a:lnTo>
                      <a:lnTo>
                        <a:pt x="169" y="168"/>
                      </a:lnTo>
                      <a:lnTo>
                        <a:pt x="180" y="161"/>
                      </a:lnTo>
                      <a:lnTo>
                        <a:pt x="185" y="150"/>
                      </a:lnTo>
                      <a:lnTo>
                        <a:pt x="187" y="136"/>
                      </a:lnTo>
                      <a:lnTo>
                        <a:pt x="183" y="120"/>
                      </a:lnTo>
                      <a:close/>
                    </a:path>
                  </a:pathLst>
                </a:custGeom>
                <a:solidFill>
                  <a:srgbClr val="FCE8E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78" name="Freeform 62"/>
                <p:cNvSpPr>
                  <a:spLocks/>
                </p:cNvSpPr>
                <p:nvPr/>
              </p:nvSpPr>
              <p:spPr bwMode="auto">
                <a:xfrm>
                  <a:off x="4809" y="1418"/>
                  <a:ext cx="46" cy="42"/>
                </a:xfrm>
                <a:custGeom>
                  <a:avLst/>
                  <a:gdLst>
                    <a:gd name="T0" fmla="*/ 181 w 184"/>
                    <a:gd name="T1" fmla="*/ 120 h 169"/>
                    <a:gd name="T2" fmla="*/ 180 w 184"/>
                    <a:gd name="T3" fmla="*/ 115 h 169"/>
                    <a:gd name="T4" fmla="*/ 175 w 184"/>
                    <a:gd name="T5" fmla="*/ 103 h 169"/>
                    <a:gd name="T6" fmla="*/ 168 w 184"/>
                    <a:gd name="T7" fmla="*/ 83 h 169"/>
                    <a:gd name="T8" fmla="*/ 157 w 184"/>
                    <a:gd name="T9" fmla="*/ 62 h 169"/>
                    <a:gd name="T10" fmla="*/ 141 w 184"/>
                    <a:gd name="T11" fmla="*/ 41 h 169"/>
                    <a:gd name="T12" fmla="*/ 121 w 184"/>
                    <a:gd name="T13" fmla="*/ 22 h 169"/>
                    <a:gd name="T14" fmla="*/ 95 w 184"/>
                    <a:gd name="T15" fmla="*/ 7 h 169"/>
                    <a:gd name="T16" fmla="*/ 63 w 184"/>
                    <a:gd name="T17" fmla="*/ 0 h 169"/>
                    <a:gd name="T18" fmla="*/ 33 w 184"/>
                    <a:gd name="T19" fmla="*/ 2 h 169"/>
                    <a:gd name="T20" fmla="*/ 13 w 184"/>
                    <a:gd name="T21" fmla="*/ 11 h 169"/>
                    <a:gd name="T22" fmla="*/ 2 w 184"/>
                    <a:gd name="T23" fmla="*/ 26 h 169"/>
                    <a:gd name="T24" fmla="*/ 0 w 184"/>
                    <a:gd name="T25" fmla="*/ 45 h 169"/>
                    <a:gd name="T26" fmla="*/ 7 w 184"/>
                    <a:gd name="T27" fmla="*/ 68 h 169"/>
                    <a:gd name="T28" fmla="*/ 22 w 184"/>
                    <a:gd name="T29" fmla="*/ 93 h 169"/>
                    <a:gd name="T30" fmla="*/ 45 w 184"/>
                    <a:gd name="T31" fmla="*/ 117 h 169"/>
                    <a:gd name="T32" fmla="*/ 76 w 184"/>
                    <a:gd name="T33" fmla="*/ 139 h 169"/>
                    <a:gd name="T34" fmla="*/ 107 w 184"/>
                    <a:gd name="T35" fmla="*/ 156 h 169"/>
                    <a:gd name="T36" fmla="*/ 134 w 184"/>
                    <a:gd name="T37" fmla="*/ 166 h 169"/>
                    <a:gd name="T38" fmla="*/ 153 w 184"/>
                    <a:gd name="T39" fmla="*/ 169 h 169"/>
                    <a:gd name="T40" fmla="*/ 168 w 184"/>
                    <a:gd name="T41" fmla="*/ 167 h 169"/>
                    <a:gd name="T42" fmla="*/ 178 w 184"/>
                    <a:gd name="T43" fmla="*/ 161 h 169"/>
                    <a:gd name="T44" fmla="*/ 183 w 184"/>
                    <a:gd name="T45" fmla="*/ 150 h 169"/>
                    <a:gd name="T46" fmla="*/ 184 w 184"/>
                    <a:gd name="T47" fmla="*/ 136 h 169"/>
                    <a:gd name="T48" fmla="*/ 181 w 184"/>
                    <a:gd name="T49" fmla="*/ 120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84" h="169">
                      <a:moveTo>
                        <a:pt x="181" y="120"/>
                      </a:moveTo>
                      <a:lnTo>
                        <a:pt x="180" y="115"/>
                      </a:lnTo>
                      <a:lnTo>
                        <a:pt x="175" y="103"/>
                      </a:lnTo>
                      <a:lnTo>
                        <a:pt x="168" y="83"/>
                      </a:lnTo>
                      <a:lnTo>
                        <a:pt x="157" y="62"/>
                      </a:lnTo>
                      <a:lnTo>
                        <a:pt x="141" y="41"/>
                      </a:lnTo>
                      <a:lnTo>
                        <a:pt x="121" y="22"/>
                      </a:lnTo>
                      <a:lnTo>
                        <a:pt x="95" y="7"/>
                      </a:lnTo>
                      <a:lnTo>
                        <a:pt x="63" y="0"/>
                      </a:lnTo>
                      <a:lnTo>
                        <a:pt x="33" y="2"/>
                      </a:lnTo>
                      <a:lnTo>
                        <a:pt x="13" y="11"/>
                      </a:lnTo>
                      <a:lnTo>
                        <a:pt x="2" y="26"/>
                      </a:lnTo>
                      <a:lnTo>
                        <a:pt x="0" y="45"/>
                      </a:lnTo>
                      <a:lnTo>
                        <a:pt x="7" y="68"/>
                      </a:lnTo>
                      <a:lnTo>
                        <a:pt x="22" y="93"/>
                      </a:lnTo>
                      <a:lnTo>
                        <a:pt x="45" y="117"/>
                      </a:lnTo>
                      <a:lnTo>
                        <a:pt x="76" y="139"/>
                      </a:lnTo>
                      <a:lnTo>
                        <a:pt x="107" y="156"/>
                      </a:lnTo>
                      <a:lnTo>
                        <a:pt x="134" y="166"/>
                      </a:lnTo>
                      <a:lnTo>
                        <a:pt x="153" y="169"/>
                      </a:lnTo>
                      <a:lnTo>
                        <a:pt x="168" y="167"/>
                      </a:lnTo>
                      <a:lnTo>
                        <a:pt x="178" y="161"/>
                      </a:lnTo>
                      <a:lnTo>
                        <a:pt x="183" y="150"/>
                      </a:lnTo>
                      <a:lnTo>
                        <a:pt x="184" y="136"/>
                      </a:lnTo>
                      <a:lnTo>
                        <a:pt x="181" y="120"/>
                      </a:lnTo>
                      <a:close/>
                    </a:path>
                  </a:pathLst>
                </a:custGeom>
                <a:solidFill>
                  <a:srgbClr val="FCE8E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79" name="Freeform 63"/>
                <p:cNvSpPr>
                  <a:spLocks/>
                </p:cNvSpPr>
                <p:nvPr/>
              </p:nvSpPr>
              <p:spPr bwMode="auto">
                <a:xfrm>
                  <a:off x="4810" y="1418"/>
                  <a:ext cx="45" cy="42"/>
                </a:xfrm>
                <a:custGeom>
                  <a:avLst/>
                  <a:gdLst>
                    <a:gd name="T0" fmla="*/ 179 w 182"/>
                    <a:gd name="T1" fmla="*/ 119 h 168"/>
                    <a:gd name="T2" fmla="*/ 178 w 182"/>
                    <a:gd name="T3" fmla="*/ 114 h 168"/>
                    <a:gd name="T4" fmla="*/ 173 w 182"/>
                    <a:gd name="T5" fmla="*/ 102 h 168"/>
                    <a:gd name="T6" fmla="*/ 166 w 182"/>
                    <a:gd name="T7" fmla="*/ 83 h 168"/>
                    <a:gd name="T8" fmla="*/ 156 w 182"/>
                    <a:gd name="T9" fmla="*/ 62 h 168"/>
                    <a:gd name="T10" fmla="*/ 140 w 182"/>
                    <a:gd name="T11" fmla="*/ 40 h 168"/>
                    <a:gd name="T12" fmla="*/ 120 w 182"/>
                    <a:gd name="T13" fmla="*/ 21 h 168"/>
                    <a:gd name="T14" fmla="*/ 94 w 182"/>
                    <a:gd name="T15" fmla="*/ 7 h 168"/>
                    <a:gd name="T16" fmla="*/ 62 w 182"/>
                    <a:gd name="T17" fmla="*/ 0 h 168"/>
                    <a:gd name="T18" fmla="*/ 32 w 182"/>
                    <a:gd name="T19" fmla="*/ 2 h 168"/>
                    <a:gd name="T20" fmla="*/ 13 w 182"/>
                    <a:gd name="T21" fmla="*/ 11 h 168"/>
                    <a:gd name="T22" fmla="*/ 1 w 182"/>
                    <a:gd name="T23" fmla="*/ 26 h 168"/>
                    <a:gd name="T24" fmla="*/ 0 w 182"/>
                    <a:gd name="T25" fmla="*/ 45 h 168"/>
                    <a:gd name="T26" fmla="*/ 6 w 182"/>
                    <a:gd name="T27" fmla="*/ 67 h 168"/>
                    <a:gd name="T28" fmla="*/ 21 w 182"/>
                    <a:gd name="T29" fmla="*/ 92 h 168"/>
                    <a:gd name="T30" fmla="*/ 44 w 182"/>
                    <a:gd name="T31" fmla="*/ 116 h 168"/>
                    <a:gd name="T32" fmla="*/ 75 w 182"/>
                    <a:gd name="T33" fmla="*/ 138 h 168"/>
                    <a:gd name="T34" fmla="*/ 106 w 182"/>
                    <a:gd name="T35" fmla="*/ 155 h 168"/>
                    <a:gd name="T36" fmla="*/ 132 w 182"/>
                    <a:gd name="T37" fmla="*/ 165 h 168"/>
                    <a:gd name="T38" fmla="*/ 151 w 182"/>
                    <a:gd name="T39" fmla="*/ 168 h 168"/>
                    <a:gd name="T40" fmla="*/ 166 w 182"/>
                    <a:gd name="T41" fmla="*/ 166 h 168"/>
                    <a:gd name="T42" fmla="*/ 175 w 182"/>
                    <a:gd name="T43" fmla="*/ 159 h 168"/>
                    <a:gd name="T44" fmla="*/ 181 w 182"/>
                    <a:gd name="T45" fmla="*/ 149 h 168"/>
                    <a:gd name="T46" fmla="*/ 182 w 182"/>
                    <a:gd name="T47" fmla="*/ 135 h 168"/>
                    <a:gd name="T48" fmla="*/ 179 w 182"/>
                    <a:gd name="T49" fmla="*/ 119 h 1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82" h="168">
                      <a:moveTo>
                        <a:pt x="179" y="119"/>
                      </a:moveTo>
                      <a:lnTo>
                        <a:pt x="178" y="114"/>
                      </a:lnTo>
                      <a:lnTo>
                        <a:pt x="173" y="102"/>
                      </a:lnTo>
                      <a:lnTo>
                        <a:pt x="166" y="83"/>
                      </a:lnTo>
                      <a:lnTo>
                        <a:pt x="156" y="62"/>
                      </a:lnTo>
                      <a:lnTo>
                        <a:pt x="140" y="40"/>
                      </a:lnTo>
                      <a:lnTo>
                        <a:pt x="120" y="21"/>
                      </a:lnTo>
                      <a:lnTo>
                        <a:pt x="94" y="7"/>
                      </a:lnTo>
                      <a:lnTo>
                        <a:pt x="62" y="0"/>
                      </a:lnTo>
                      <a:lnTo>
                        <a:pt x="32" y="2"/>
                      </a:lnTo>
                      <a:lnTo>
                        <a:pt x="13" y="11"/>
                      </a:lnTo>
                      <a:lnTo>
                        <a:pt x="1" y="26"/>
                      </a:lnTo>
                      <a:lnTo>
                        <a:pt x="0" y="45"/>
                      </a:lnTo>
                      <a:lnTo>
                        <a:pt x="6" y="67"/>
                      </a:lnTo>
                      <a:lnTo>
                        <a:pt x="21" y="92"/>
                      </a:lnTo>
                      <a:lnTo>
                        <a:pt x="44" y="116"/>
                      </a:lnTo>
                      <a:lnTo>
                        <a:pt x="75" y="138"/>
                      </a:lnTo>
                      <a:lnTo>
                        <a:pt x="106" y="155"/>
                      </a:lnTo>
                      <a:lnTo>
                        <a:pt x="132" y="165"/>
                      </a:lnTo>
                      <a:lnTo>
                        <a:pt x="151" y="168"/>
                      </a:lnTo>
                      <a:lnTo>
                        <a:pt x="166" y="166"/>
                      </a:lnTo>
                      <a:lnTo>
                        <a:pt x="175" y="159"/>
                      </a:lnTo>
                      <a:lnTo>
                        <a:pt x="181" y="149"/>
                      </a:lnTo>
                      <a:lnTo>
                        <a:pt x="182" y="135"/>
                      </a:lnTo>
                      <a:lnTo>
                        <a:pt x="179" y="119"/>
                      </a:lnTo>
                      <a:close/>
                    </a:path>
                  </a:pathLst>
                </a:custGeom>
                <a:solidFill>
                  <a:srgbClr val="FCE8E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80" name="Freeform 64"/>
                <p:cNvSpPr>
                  <a:spLocks/>
                </p:cNvSpPr>
                <p:nvPr/>
              </p:nvSpPr>
              <p:spPr bwMode="auto">
                <a:xfrm>
                  <a:off x="4810" y="1418"/>
                  <a:ext cx="45" cy="42"/>
                </a:xfrm>
                <a:custGeom>
                  <a:avLst/>
                  <a:gdLst>
                    <a:gd name="T0" fmla="*/ 179 w 181"/>
                    <a:gd name="T1" fmla="*/ 118 h 166"/>
                    <a:gd name="T2" fmla="*/ 178 w 181"/>
                    <a:gd name="T3" fmla="*/ 113 h 166"/>
                    <a:gd name="T4" fmla="*/ 173 w 181"/>
                    <a:gd name="T5" fmla="*/ 101 h 166"/>
                    <a:gd name="T6" fmla="*/ 166 w 181"/>
                    <a:gd name="T7" fmla="*/ 82 h 166"/>
                    <a:gd name="T8" fmla="*/ 155 w 181"/>
                    <a:gd name="T9" fmla="*/ 61 h 166"/>
                    <a:gd name="T10" fmla="*/ 140 w 181"/>
                    <a:gd name="T11" fmla="*/ 40 h 166"/>
                    <a:gd name="T12" fmla="*/ 119 w 181"/>
                    <a:gd name="T13" fmla="*/ 21 h 166"/>
                    <a:gd name="T14" fmla="*/ 94 w 181"/>
                    <a:gd name="T15" fmla="*/ 7 h 166"/>
                    <a:gd name="T16" fmla="*/ 62 w 181"/>
                    <a:gd name="T17" fmla="*/ 0 h 166"/>
                    <a:gd name="T18" fmla="*/ 34 w 181"/>
                    <a:gd name="T19" fmla="*/ 1 h 166"/>
                    <a:gd name="T20" fmla="*/ 13 w 181"/>
                    <a:gd name="T21" fmla="*/ 10 h 166"/>
                    <a:gd name="T22" fmla="*/ 2 w 181"/>
                    <a:gd name="T23" fmla="*/ 25 h 166"/>
                    <a:gd name="T24" fmla="*/ 0 w 181"/>
                    <a:gd name="T25" fmla="*/ 44 h 166"/>
                    <a:gd name="T26" fmla="*/ 7 w 181"/>
                    <a:gd name="T27" fmla="*/ 66 h 166"/>
                    <a:gd name="T28" fmla="*/ 22 w 181"/>
                    <a:gd name="T29" fmla="*/ 91 h 166"/>
                    <a:gd name="T30" fmla="*/ 45 w 181"/>
                    <a:gd name="T31" fmla="*/ 114 h 166"/>
                    <a:gd name="T32" fmla="*/ 75 w 181"/>
                    <a:gd name="T33" fmla="*/ 136 h 166"/>
                    <a:gd name="T34" fmla="*/ 106 w 181"/>
                    <a:gd name="T35" fmla="*/ 153 h 166"/>
                    <a:gd name="T36" fmla="*/ 132 w 181"/>
                    <a:gd name="T37" fmla="*/ 163 h 166"/>
                    <a:gd name="T38" fmla="*/ 151 w 181"/>
                    <a:gd name="T39" fmla="*/ 166 h 166"/>
                    <a:gd name="T40" fmla="*/ 165 w 181"/>
                    <a:gd name="T41" fmla="*/ 164 h 166"/>
                    <a:gd name="T42" fmla="*/ 175 w 181"/>
                    <a:gd name="T43" fmla="*/ 158 h 166"/>
                    <a:gd name="T44" fmla="*/ 180 w 181"/>
                    <a:gd name="T45" fmla="*/ 147 h 166"/>
                    <a:gd name="T46" fmla="*/ 181 w 181"/>
                    <a:gd name="T47" fmla="*/ 134 h 166"/>
                    <a:gd name="T48" fmla="*/ 179 w 181"/>
                    <a:gd name="T49" fmla="*/ 118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81" h="166">
                      <a:moveTo>
                        <a:pt x="179" y="118"/>
                      </a:moveTo>
                      <a:lnTo>
                        <a:pt x="178" y="113"/>
                      </a:lnTo>
                      <a:lnTo>
                        <a:pt x="173" y="101"/>
                      </a:lnTo>
                      <a:lnTo>
                        <a:pt x="166" y="82"/>
                      </a:lnTo>
                      <a:lnTo>
                        <a:pt x="155" y="61"/>
                      </a:lnTo>
                      <a:lnTo>
                        <a:pt x="140" y="40"/>
                      </a:lnTo>
                      <a:lnTo>
                        <a:pt x="119" y="21"/>
                      </a:lnTo>
                      <a:lnTo>
                        <a:pt x="94" y="7"/>
                      </a:lnTo>
                      <a:lnTo>
                        <a:pt x="62" y="0"/>
                      </a:lnTo>
                      <a:lnTo>
                        <a:pt x="34" y="1"/>
                      </a:lnTo>
                      <a:lnTo>
                        <a:pt x="13" y="10"/>
                      </a:lnTo>
                      <a:lnTo>
                        <a:pt x="2" y="25"/>
                      </a:lnTo>
                      <a:lnTo>
                        <a:pt x="0" y="44"/>
                      </a:lnTo>
                      <a:lnTo>
                        <a:pt x="7" y="66"/>
                      </a:lnTo>
                      <a:lnTo>
                        <a:pt x="22" y="91"/>
                      </a:lnTo>
                      <a:lnTo>
                        <a:pt x="45" y="114"/>
                      </a:lnTo>
                      <a:lnTo>
                        <a:pt x="75" y="136"/>
                      </a:lnTo>
                      <a:lnTo>
                        <a:pt x="106" y="153"/>
                      </a:lnTo>
                      <a:lnTo>
                        <a:pt x="132" y="163"/>
                      </a:lnTo>
                      <a:lnTo>
                        <a:pt x="151" y="166"/>
                      </a:lnTo>
                      <a:lnTo>
                        <a:pt x="165" y="164"/>
                      </a:lnTo>
                      <a:lnTo>
                        <a:pt x="175" y="158"/>
                      </a:lnTo>
                      <a:lnTo>
                        <a:pt x="180" y="147"/>
                      </a:lnTo>
                      <a:lnTo>
                        <a:pt x="181" y="134"/>
                      </a:lnTo>
                      <a:lnTo>
                        <a:pt x="179" y="118"/>
                      </a:lnTo>
                      <a:close/>
                    </a:path>
                  </a:pathLst>
                </a:custGeom>
                <a:solidFill>
                  <a:srgbClr val="FCE5E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81" name="Freeform 65"/>
                <p:cNvSpPr>
                  <a:spLocks/>
                </p:cNvSpPr>
                <p:nvPr/>
              </p:nvSpPr>
              <p:spPr bwMode="auto">
                <a:xfrm>
                  <a:off x="4810" y="1418"/>
                  <a:ext cx="45" cy="42"/>
                </a:xfrm>
                <a:custGeom>
                  <a:avLst/>
                  <a:gdLst>
                    <a:gd name="T0" fmla="*/ 177 w 180"/>
                    <a:gd name="T1" fmla="*/ 117 h 166"/>
                    <a:gd name="T2" fmla="*/ 176 w 180"/>
                    <a:gd name="T3" fmla="*/ 112 h 166"/>
                    <a:gd name="T4" fmla="*/ 171 w 180"/>
                    <a:gd name="T5" fmla="*/ 100 h 166"/>
                    <a:gd name="T6" fmla="*/ 164 w 180"/>
                    <a:gd name="T7" fmla="*/ 81 h 166"/>
                    <a:gd name="T8" fmla="*/ 154 w 180"/>
                    <a:gd name="T9" fmla="*/ 61 h 166"/>
                    <a:gd name="T10" fmla="*/ 138 w 180"/>
                    <a:gd name="T11" fmla="*/ 40 h 166"/>
                    <a:gd name="T12" fmla="*/ 118 w 180"/>
                    <a:gd name="T13" fmla="*/ 21 h 166"/>
                    <a:gd name="T14" fmla="*/ 93 w 180"/>
                    <a:gd name="T15" fmla="*/ 7 h 166"/>
                    <a:gd name="T16" fmla="*/ 61 w 180"/>
                    <a:gd name="T17" fmla="*/ 0 h 166"/>
                    <a:gd name="T18" fmla="*/ 33 w 180"/>
                    <a:gd name="T19" fmla="*/ 2 h 166"/>
                    <a:gd name="T20" fmla="*/ 13 w 180"/>
                    <a:gd name="T21" fmla="*/ 10 h 166"/>
                    <a:gd name="T22" fmla="*/ 1 w 180"/>
                    <a:gd name="T23" fmla="*/ 25 h 166"/>
                    <a:gd name="T24" fmla="*/ 0 w 180"/>
                    <a:gd name="T25" fmla="*/ 44 h 166"/>
                    <a:gd name="T26" fmla="*/ 6 w 180"/>
                    <a:gd name="T27" fmla="*/ 66 h 166"/>
                    <a:gd name="T28" fmla="*/ 21 w 180"/>
                    <a:gd name="T29" fmla="*/ 91 h 166"/>
                    <a:gd name="T30" fmla="*/ 44 w 180"/>
                    <a:gd name="T31" fmla="*/ 114 h 166"/>
                    <a:gd name="T32" fmla="*/ 74 w 180"/>
                    <a:gd name="T33" fmla="*/ 136 h 166"/>
                    <a:gd name="T34" fmla="*/ 105 w 180"/>
                    <a:gd name="T35" fmla="*/ 153 h 166"/>
                    <a:gd name="T36" fmla="*/ 129 w 180"/>
                    <a:gd name="T37" fmla="*/ 162 h 166"/>
                    <a:gd name="T38" fmla="*/ 149 w 180"/>
                    <a:gd name="T39" fmla="*/ 166 h 166"/>
                    <a:gd name="T40" fmla="*/ 164 w 180"/>
                    <a:gd name="T41" fmla="*/ 164 h 166"/>
                    <a:gd name="T42" fmla="*/ 173 w 180"/>
                    <a:gd name="T43" fmla="*/ 157 h 166"/>
                    <a:gd name="T44" fmla="*/ 179 w 180"/>
                    <a:gd name="T45" fmla="*/ 146 h 166"/>
                    <a:gd name="T46" fmla="*/ 180 w 180"/>
                    <a:gd name="T47" fmla="*/ 133 h 166"/>
                    <a:gd name="T48" fmla="*/ 177 w 180"/>
                    <a:gd name="T49" fmla="*/ 1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80" h="166">
                      <a:moveTo>
                        <a:pt x="177" y="117"/>
                      </a:moveTo>
                      <a:lnTo>
                        <a:pt x="176" y="112"/>
                      </a:lnTo>
                      <a:lnTo>
                        <a:pt x="171" y="100"/>
                      </a:lnTo>
                      <a:lnTo>
                        <a:pt x="164" y="81"/>
                      </a:lnTo>
                      <a:lnTo>
                        <a:pt x="154" y="61"/>
                      </a:lnTo>
                      <a:lnTo>
                        <a:pt x="138" y="40"/>
                      </a:lnTo>
                      <a:lnTo>
                        <a:pt x="118" y="21"/>
                      </a:lnTo>
                      <a:lnTo>
                        <a:pt x="93" y="7"/>
                      </a:lnTo>
                      <a:lnTo>
                        <a:pt x="61" y="0"/>
                      </a:lnTo>
                      <a:lnTo>
                        <a:pt x="33" y="2"/>
                      </a:lnTo>
                      <a:lnTo>
                        <a:pt x="13" y="10"/>
                      </a:lnTo>
                      <a:lnTo>
                        <a:pt x="1" y="25"/>
                      </a:lnTo>
                      <a:lnTo>
                        <a:pt x="0" y="44"/>
                      </a:lnTo>
                      <a:lnTo>
                        <a:pt x="6" y="66"/>
                      </a:lnTo>
                      <a:lnTo>
                        <a:pt x="21" y="91"/>
                      </a:lnTo>
                      <a:lnTo>
                        <a:pt x="44" y="114"/>
                      </a:lnTo>
                      <a:lnTo>
                        <a:pt x="74" y="136"/>
                      </a:lnTo>
                      <a:lnTo>
                        <a:pt x="105" y="153"/>
                      </a:lnTo>
                      <a:lnTo>
                        <a:pt x="129" y="162"/>
                      </a:lnTo>
                      <a:lnTo>
                        <a:pt x="149" y="166"/>
                      </a:lnTo>
                      <a:lnTo>
                        <a:pt x="164" y="164"/>
                      </a:lnTo>
                      <a:lnTo>
                        <a:pt x="173" y="157"/>
                      </a:lnTo>
                      <a:lnTo>
                        <a:pt x="179" y="146"/>
                      </a:lnTo>
                      <a:lnTo>
                        <a:pt x="180" y="133"/>
                      </a:lnTo>
                      <a:lnTo>
                        <a:pt x="177" y="117"/>
                      </a:lnTo>
                      <a:close/>
                    </a:path>
                  </a:pathLst>
                </a:custGeom>
                <a:solidFill>
                  <a:srgbClr val="FCE5E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82" name="Freeform 66"/>
                <p:cNvSpPr>
                  <a:spLocks/>
                </p:cNvSpPr>
                <p:nvPr/>
              </p:nvSpPr>
              <p:spPr bwMode="auto">
                <a:xfrm>
                  <a:off x="4810" y="1419"/>
                  <a:ext cx="45" cy="40"/>
                </a:xfrm>
                <a:custGeom>
                  <a:avLst/>
                  <a:gdLst>
                    <a:gd name="T0" fmla="*/ 176 w 179"/>
                    <a:gd name="T1" fmla="*/ 116 h 164"/>
                    <a:gd name="T2" fmla="*/ 174 w 179"/>
                    <a:gd name="T3" fmla="*/ 111 h 164"/>
                    <a:gd name="T4" fmla="*/ 171 w 179"/>
                    <a:gd name="T5" fmla="*/ 99 h 164"/>
                    <a:gd name="T6" fmla="*/ 163 w 179"/>
                    <a:gd name="T7" fmla="*/ 80 h 164"/>
                    <a:gd name="T8" fmla="*/ 153 w 179"/>
                    <a:gd name="T9" fmla="*/ 60 h 164"/>
                    <a:gd name="T10" fmla="*/ 138 w 179"/>
                    <a:gd name="T11" fmla="*/ 39 h 164"/>
                    <a:gd name="T12" fmla="*/ 117 w 179"/>
                    <a:gd name="T13" fmla="*/ 21 h 164"/>
                    <a:gd name="T14" fmla="*/ 93 w 179"/>
                    <a:gd name="T15" fmla="*/ 7 h 164"/>
                    <a:gd name="T16" fmla="*/ 61 w 179"/>
                    <a:gd name="T17" fmla="*/ 0 h 164"/>
                    <a:gd name="T18" fmla="*/ 33 w 179"/>
                    <a:gd name="T19" fmla="*/ 1 h 164"/>
                    <a:gd name="T20" fmla="*/ 13 w 179"/>
                    <a:gd name="T21" fmla="*/ 10 h 164"/>
                    <a:gd name="T22" fmla="*/ 3 w 179"/>
                    <a:gd name="T23" fmla="*/ 25 h 164"/>
                    <a:gd name="T24" fmla="*/ 0 w 179"/>
                    <a:gd name="T25" fmla="*/ 44 h 164"/>
                    <a:gd name="T26" fmla="*/ 7 w 179"/>
                    <a:gd name="T27" fmla="*/ 65 h 164"/>
                    <a:gd name="T28" fmla="*/ 22 w 179"/>
                    <a:gd name="T29" fmla="*/ 89 h 164"/>
                    <a:gd name="T30" fmla="*/ 44 w 179"/>
                    <a:gd name="T31" fmla="*/ 112 h 164"/>
                    <a:gd name="T32" fmla="*/ 74 w 179"/>
                    <a:gd name="T33" fmla="*/ 134 h 164"/>
                    <a:gd name="T34" fmla="*/ 105 w 179"/>
                    <a:gd name="T35" fmla="*/ 151 h 164"/>
                    <a:gd name="T36" fmla="*/ 129 w 179"/>
                    <a:gd name="T37" fmla="*/ 161 h 164"/>
                    <a:gd name="T38" fmla="*/ 149 w 179"/>
                    <a:gd name="T39" fmla="*/ 164 h 164"/>
                    <a:gd name="T40" fmla="*/ 163 w 179"/>
                    <a:gd name="T41" fmla="*/ 162 h 164"/>
                    <a:gd name="T42" fmla="*/ 173 w 179"/>
                    <a:gd name="T43" fmla="*/ 156 h 164"/>
                    <a:gd name="T44" fmla="*/ 178 w 179"/>
                    <a:gd name="T45" fmla="*/ 145 h 164"/>
                    <a:gd name="T46" fmla="*/ 179 w 179"/>
                    <a:gd name="T47" fmla="*/ 132 h 164"/>
                    <a:gd name="T48" fmla="*/ 176 w 179"/>
                    <a:gd name="T49" fmla="*/ 116 h 1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79" h="164">
                      <a:moveTo>
                        <a:pt x="176" y="116"/>
                      </a:moveTo>
                      <a:lnTo>
                        <a:pt x="174" y="111"/>
                      </a:lnTo>
                      <a:lnTo>
                        <a:pt x="171" y="99"/>
                      </a:lnTo>
                      <a:lnTo>
                        <a:pt x="163" y="80"/>
                      </a:lnTo>
                      <a:lnTo>
                        <a:pt x="153" y="60"/>
                      </a:lnTo>
                      <a:lnTo>
                        <a:pt x="138" y="39"/>
                      </a:lnTo>
                      <a:lnTo>
                        <a:pt x="117" y="21"/>
                      </a:lnTo>
                      <a:lnTo>
                        <a:pt x="93" y="7"/>
                      </a:lnTo>
                      <a:lnTo>
                        <a:pt x="61" y="0"/>
                      </a:lnTo>
                      <a:lnTo>
                        <a:pt x="33" y="1"/>
                      </a:lnTo>
                      <a:lnTo>
                        <a:pt x="13" y="10"/>
                      </a:lnTo>
                      <a:lnTo>
                        <a:pt x="3" y="25"/>
                      </a:lnTo>
                      <a:lnTo>
                        <a:pt x="0" y="44"/>
                      </a:lnTo>
                      <a:lnTo>
                        <a:pt x="7" y="65"/>
                      </a:lnTo>
                      <a:lnTo>
                        <a:pt x="22" y="89"/>
                      </a:lnTo>
                      <a:lnTo>
                        <a:pt x="44" y="112"/>
                      </a:lnTo>
                      <a:lnTo>
                        <a:pt x="74" y="134"/>
                      </a:lnTo>
                      <a:lnTo>
                        <a:pt x="105" y="151"/>
                      </a:lnTo>
                      <a:lnTo>
                        <a:pt x="129" y="161"/>
                      </a:lnTo>
                      <a:lnTo>
                        <a:pt x="149" y="164"/>
                      </a:lnTo>
                      <a:lnTo>
                        <a:pt x="163" y="162"/>
                      </a:lnTo>
                      <a:lnTo>
                        <a:pt x="173" y="156"/>
                      </a:lnTo>
                      <a:lnTo>
                        <a:pt x="178" y="145"/>
                      </a:lnTo>
                      <a:lnTo>
                        <a:pt x="179" y="132"/>
                      </a:lnTo>
                      <a:lnTo>
                        <a:pt x="176" y="116"/>
                      </a:lnTo>
                      <a:close/>
                    </a:path>
                  </a:pathLst>
                </a:custGeom>
                <a:solidFill>
                  <a:srgbClr val="FCE5D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83" name="Freeform 67"/>
                <p:cNvSpPr>
                  <a:spLocks/>
                </p:cNvSpPr>
                <p:nvPr/>
              </p:nvSpPr>
              <p:spPr bwMode="auto">
                <a:xfrm>
                  <a:off x="4810" y="1419"/>
                  <a:ext cx="44" cy="40"/>
                </a:xfrm>
                <a:custGeom>
                  <a:avLst/>
                  <a:gdLst>
                    <a:gd name="T0" fmla="*/ 175 w 177"/>
                    <a:gd name="T1" fmla="*/ 115 h 162"/>
                    <a:gd name="T2" fmla="*/ 173 w 177"/>
                    <a:gd name="T3" fmla="*/ 110 h 162"/>
                    <a:gd name="T4" fmla="*/ 170 w 177"/>
                    <a:gd name="T5" fmla="*/ 98 h 162"/>
                    <a:gd name="T6" fmla="*/ 162 w 177"/>
                    <a:gd name="T7" fmla="*/ 80 h 162"/>
                    <a:gd name="T8" fmla="*/ 152 w 177"/>
                    <a:gd name="T9" fmla="*/ 60 h 162"/>
                    <a:gd name="T10" fmla="*/ 137 w 177"/>
                    <a:gd name="T11" fmla="*/ 39 h 162"/>
                    <a:gd name="T12" fmla="*/ 117 w 177"/>
                    <a:gd name="T13" fmla="*/ 21 h 162"/>
                    <a:gd name="T14" fmla="*/ 92 w 177"/>
                    <a:gd name="T15" fmla="*/ 7 h 162"/>
                    <a:gd name="T16" fmla="*/ 62 w 177"/>
                    <a:gd name="T17" fmla="*/ 0 h 162"/>
                    <a:gd name="T18" fmla="*/ 33 w 177"/>
                    <a:gd name="T19" fmla="*/ 1 h 162"/>
                    <a:gd name="T20" fmla="*/ 13 w 177"/>
                    <a:gd name="T21" fmla="*/ 10 h 162"/>
                    <a:gd name="T22" fmla="*/ 3 w 177"/>
                    <a:gd name="T23" fmla="*/ 24 h 162"/>
                    <a:gd name="T24" fmla="*/ 0 w 177"/>
                    <a:gd name="T25" fmla="*/ 43 h 162"/>
                    <a:gd name="T26" fmla="*/ 7 w 177"/>
                    <a:gd name="T27" fmla="*/ 64 h 162"/>
                    <a:gd name="T28" fmla="*/ 21 w 177"/>
                    <a:gd name="T29" fmla="*/ 88 h 162"/>
                    <a:gd name="T30" fmla="*/ 43 w 177"/>
                    <a:gd name="T31" fmla="*/ 111 h 162"/>
                    <a:gd name="T32" fmla="*/ 73 w 177"/>
                    <a:gd name="T33" fmla="*/ 133 h 162"/>
                    <a:gd name="T34" fmla="*/ 103 w 177"/>
                    <a:gd name="T35" fmla="*/ 149 h 162"/>
                    <a:gd name="T36" fmla="*/ 128 w 177"/>
                    <a:gd name="T37" fmla="*/ 159 h 162"/>
                    <a:gd name="T38" fmla="*/ 147 w 177"/>
                    <a:gd name="T39" fmla="*/ 162 h 162"/>
                    <a:gd name="T40" fmla="*/ 162 w 177"/>
                    <a:gd name="T41" fmla="*/ 160 h 162"/>
                    <a:gd name="T42" fmla="*/ 171 w 177"/>
                    <a:gd name="T43" fmla="*/ 154 h 162"/>
                    <a:gd name="T44" fmla="*/ 176 w 177"/>
                    <a:gd name="T45" fmla="*/ 144 h 162"/>
                    <a:gd name="T46" fmla="*/ 177 w 177"/>
                    <a:gd name="T47" fmla="*/ 130 h 162"/>
                    <a:gd name="T48" fmla="*/ 175 w 177"/>
                    <a:gd name="T49" fmla="*/ 115 h 1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77" h="162">
                      <a:moveTo>
                        <a:pt x="175" y="115"/>
                      </a:moveTo>
                      <a:lnTo>
                        <a:pt x="173" y="110"/>
                      </a:lnTo>
                      <a:lnTo>
                        <a:pt x="170" y="98"/>
                      </a:lnTo>
                      <a:lnTo>
                        <a:pt x="162" y="80"/>
                      </a:lnTo>
                      <a:lnTo>
                        <a:pt x="152" y="60"/>
                      </a:lnTo>
                      <a:lnTo>
                        <a:pt x="137" y="39"/>
                      </a:lnTo>
                      <a:lnTo>
                        <a:pt x="117" y="21"/>
                      </a:lnTo>
                      <a:lnTo>
                        <a:pt x="92" y="7"/>
                      </a:lnTo>
                      <a:lnTo>
                        <a:pt x="62" y="0"/>
                      </a:lnTo>
                      <a:lnTo>
                        <a:pt x="33" y="1"/>
                      </a:lnTo>
                      <a:lnTo>
                        <a:pt x="13" y="10"/>
                      </a:lnTo>
                      <a:lnTo>
                        <a:pt x="3" y="24"/>
                      </a:lnTo>
                      <a:lnTo>
                        <a:pt x="0" y="43"/>
                      </a:lnTo>
                      <a:lnTo>
                        <a:pt x="7" y="64"/>
                      </a:lnTo>
                      <a:lnTo>
                        <a:pt x="21" y="88"/>
                      </a:lnTo>
                      <a:lnTo>
                        <a:pt x="43" y="111"/>
                      </a:lnTo>
                      <a:lnTo>
                        <a:pt x="73" y="133"/>
                      </a:lnTo>
                      <a:lnTo>
                        <a:pt x="103" y="149"/>
                      </a:lnTo>
                      <a:lnTo>
                        <a:pt x="128" y="159"/>
                      </a:lnTo>
                      <a:lnTo>
                        <a:pt x="147" y="162"/>
                      </a:lnTo>
                      <a:lnTo>
                        <a:pt x="162" y="160"/>
                      </a:lnTo>
                      <a:lnTo>
                        <a:pt x="171" y="154"/>
                      </a:lnTo>
                      <a:lnTo>
                        <a:pt x="176" y="144"/>
                      </a:lnTo>
                      <a:lnTo>
                        <a:pt x="177" y="130"/>
                      </a:lnTo>
                      <a:lnTo>
                        <a:pt x="175" y="115"/>
                      </a:lnTo>
                      <a:close/>
                    </a:path>
                  </a:pathLst>
                </a:custGeom>
                <a:solidFill>
                  <a:srgbClr val="FCE2D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84" name="Freeform 68"/>
                <p:cNvSpPr>
                  <a:spLocks/>
                </p:cNvSpPr>
                <p:nvPr/>
              </p:nvSpPr>
              <p:spPr bwMode="auto">
                <a:xfrm>
                  <a:off x="4810" y="1419"/>
                  <a:ext cx="44" cy="40"/>
                </a:xfrm>
                <a:custGeom>
                  <a:avLst/>
                  <a:gdLst>
                    <a:gd name="T0" fmla="*/ 172 w 176"/>
                    <a:gd name="T1" fmla="*/ 114 h 161"/>
                    <a:gd name="T2" fmla="*/ 171 w 176"/>
                    <a:gd name="T3" fmla="*/ 109 h 161"/>
                    <a:gd name="T4" fmla="*/ 168 w 176"/>
                    <a:gd name="T5" fmla="*/ 97 h 161"/>
                    <a:gd name="T6" fmla="*/ 160 w 176"/>
                    <a:gd name="T7" fmla="*/ 79 h 161"/>
                    <a:gd name="T8" fmla="*/ 149 w 176"/>
                    <a:gd name="T9" fmla="*/ 59 h 161"/>
                    <a:gd name="T10" fmla="*/ 134 w 176"/>
                    <a:gd name="T11" fmla="*/ 39 h 161"/>
                    <a:gd name="T12" fmla="*/ 115 w 176"/>
                    <a:gd name="T13" fmla="*/ 21 h 161"/>
                    <a:gd name="T14" fmla="*/ 90 w 176"/>
                    <a:gd name="T15" fmla="*/ 7 h 161"/>
                    <a:gd name="T16" fmla="*/ 60 w 176"/>
                    <a:gd name="T17" fmla="*/ 0 h 161"/>
                    <a:gd name="T18" fmla="*/ 32 w 176"/>
                    <a:gd name="T19" fmla="*/ 1 h 161"/>
                    <a:gd name="T20" fmla="*/ 13 w 176"/>
                    <a:gd name="T21" fmla="*/ 10 h 161"/>
                    <a:gd name="T22" fmla="*/ 3 w 176"/>
                    <a:gd name="T23" fmla="*/ 24 h 161"/>
                    <a:gd name="T24" fmla="*/ 0 w 176"/>
                    <a:gd name="T25" fmla="*/ 43 h 161"/>
                    <a:gd name="T26" fmla="*/ 6 w 176"/>
                    <a:gd name="T27" fmla="*/ 64 h 161"/>
                    <a:gd name="T28" fmla="*/ 21 w 176"/>
                    <a:gd name="T29" fmla="*/ 88 h 161"/>
                    <a:gd name="T30" fmla="*/ 43 w 176"/>
                    <a:gd name="T31" fmla="*/ 111 h 161"/>
                    <a:gd name="T32" fmla="*/ 72 w 176"/>
                    <a:gd name="T33" fmla="*/ 132 h 161"/>
                    <a:gd name="T34" fmla="*/ 102 w 176"/>
                    <a:gd name="T35" fmla="*/ 148 h 161"/>
                    <a:gd name="T36" fmla="*/ 127 w 176"/>
                    <a:gd name="T37" fmla="*/ 158 h 161"/>
                    <a:gd name="T38" fmla="*/ 146 w 176"/>
                    <a:gd name="T39" fmla="*/ 161 h 161"/>
                    <a:gd name="T40" fmla="*/ 161 w 176"/>
                    <a:gd name="T41" fmla="*/ 159 h 161"/>
                    <a:gd name="T42" fmla="*/ 170 w 176"/>
                    <a:gd name="T43" fmla="*/ 153 h 161"/>
                    <a:gd name="T44" fmla="*/ 175 w 176"/>
                    <a:gd name="T45" fmla="*/ 143 h 161"/>
                    <a:gd name="T46" fmla="*/ 176 w 176"/>
                    <a:gd name="T47" fmla="*/ 129 h 161"/>
                    <a:gd name="T48" fmla="*/ 172 w 176"/>
                    <a:gd name="T49" fmla="*/ 1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76" h="161">
                      <a:moveTo>
                        <a:pt x="172" y="114"/>
                      </a:moveTo>
                      <a:lnTo>
                        <a:pt x="171" y="109"/>
                      </a:lnTo>
                      <a:lnTo>
                        <a:pt x="168" y="97"/>
                      </a:lnTo>
                      <a:lnTo>
                        <a:pt x="160" y="79"/>
                      </a:lnTo>
                      <a:lnTo>
                        <a:pt x="149" y="59"/>
                      </a:lnTo>
                      <a:lnTo>
                        <a:pt x="134" y="39"/>
                      </a:lnTo>
                      <a:lnTo>
                        <a:pt x="115" y="21"/>
                      </a:lnTo>
                      <a:lnTo>
                        <a:pt x="90" y="7"/>
                      </a:lnTo>
                      <a:lnTo>
                        <a:pt x="60" y="0"/>
                      </a:lnTo>
                      <a:lnTo>
                        <a:pt x="32" y="1"/>
                      </a:lnTo>
                      <a:lnTo>
                        <a:pt x="13" y="10"/>
                      </a:lnTo>
                      <a:lnTo>
                        <a:pt x="3" y="24"/>
                      </a:lnTo>
                      <a:lnTo>
                        <a:pt x="0" y="43"/>
                      </a:lnTo>
                      <a:lnTo>
                        <a:pt x="6" y="64"/>
                      </a:lnTo>
                      <a:lnTo>
                        <a:pt x="21" y="88"/>
                      </a:lnTo>
                      <a:lnTo>
                        <a:pt x="43" y="111"/>
                      </a:lnTo>
                      <a:lnTo>
                        <a:pt x="72" y="132"/>
                      </a:lnTo>
                      <a:lnTo>
                        <a:pt x="102" y="148"/>
                      </a:lnTo>
                      <a:lnTo>
                        <a:pt x="127" y="158"/>
                      </a:lnTo>
                      <a:lnTo>
                        <a:pt x="146" y="161"/>
                      </a:lnTo>
                      <a:lnTo>
                        <a:pt x="161" y="159"/>
                      </a:lnTo>
                      <a:lnTo>
                        <a:pt x="170" y="153"/>
                      </a:lnTo>
                      <a:lnTo>
                        <a:pt x="175" y="143"/>
                      </a:lnTo>
                      <a:lnTo>
                        <a:pt x="176" y="129"/>
                      </a:lnTo>
                      <a:lnTo>
                        <a:pt x="172" y="114"/>
                      </a:lnTo>
                      <a:close/>
                    </a:path>
                  </a:pathLst>
                </a:custGeom>
                <a:solidFill>
                  <a:srgbClr val="FCE2D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85" name="Freeform 69"/>
                <p:cNvSpPr>
                  <a:spLocks/>
                </p:cNvSpPr>
                <p:nvPr/>
              </p:nvSpPr>
              <p:spPr bwMode="auto">
                <a:xfrm>
                  <a:off x="4810" y="1419"/>
                  <a:ext cx="44" cy="40"/>
                </a:xfrm>
                <a:custGeom>
                  <a:avLst/>
                  <a:gdLst>
                    <a:gd name="T0" fmla="*/ 170 w 173"/>
                    <a:gd name="T1" fmla="*/ 113 h 160"/>
                    <a:gd name="T2" fmla="*/ 169 w 173"/>
                    <a:gd name="T3" fmla="*/ 108 h 160"/>
                    <a:gd name="T4" fmla="*/ 166 w 173"/>
                    <a:gd name="T5" fmla="*/ 96 h 160"/>
                    <a:gd name="T6" fmla="*/ 158 w 173"/>
                    <a:gd name="T7" fmla="*/ 78 h 160"/>
                    <a:gd name="T8" fmla="*/ 147 w 173"/>
                    <a:gd name="T9" fmla="*/ 59 h 160"/>
                    <a:gd name="T10" fmla="*/ 132 w 173"/>
                    <a:gd name="T11" fmla="*/ 39 h 160"/>
                    <a:gd name="T12" fmla="*/ 113 w 173"/>
                    <a:gd name="T13" fmla="*/ 20 h 160"/>
                    <a:gd name="T14" fmla="*/ 88 w 173"/>
                    <a:gd name="T15" fmla="*/ 7 h 160"/>
                    <a:gd name="T16" fmla="*/ 58 w 173"/>
                    <a:gd name="T17" fmla="*/ 0 h 160"/>
                    <a:gd name="T18" fmla="*/ 31 w 173"/>
                    <a:gd name="T19" fmla="*/ 1 h 160"/>
                    <a:gd name="T20" fmla="*/ 11 w 173"/>
                    <a:gd name="T21" fmla="*/ 10 h 160"/>
                    <a:gd name="T22" fmla="*/ 1 w 173"/>
                    <a:gd name="T23" fmla="*/ 24 h 160"/>
                    <a:gd name="T24" fmla="*/ 0 w 173"/>
                    <a:gd name="T25" fmla="*/ 42 h 160"/>
                    <a:gd name="T26" fmla="*/ 5 w 173"/>
                    <a:gd name="T27" fmla="*/ 64 h 160"/>
                    <a:gd name="T28" fmla="*/ 20 w 173"/>
                    <a:gd name="T29" fmla="*/ 87 h 160"/>
                    <a:gd name="T30" fmla="*/ 42 w 173"/>
                    <a:gd name="T31" fmla="*/ 110 h 160"/>
                    <a:gd name="T32" fmla="*/ 71 w 173"/>
                    <a:gd name="T33" fmla="*/ 131 h 160"/>
                    <a:gd name="T34" fmla="*/ 101 w 173"/>
                    <a:gd name="T35" fmla="*/ 147 h 160"/>
                    <a:gd name="T36" fmla="*/ 124 w 173"/>
                    <a:gd name="T37" fmla="*/ 157 h 160"/>
                    <a:gd name="T38" fmla="*/ 144 w 173"/>
                    <a:gd name="T39" fmla="*/ 160 h 160"/>
                    <a:gd name="T40" fmla="*/ 158 w 173"/>
                    <a:gd name="T41" fmla="*/ 158 h 160"/>
                    <a:gd name="T42" fmla="*/ 167 w 173"/>
                    <a:gd name="T43" fmla="*/ 152 h 160"/>
                    <a:gd name="T44" fmla="*/ 171 w 173"/>
                    <a:gd name="T45" fmla="*/ 141 h 160"/>
                    <a:gd name="T46" fmla="*/ 173 w 173"/>
                    <a:gd name="T47" fmla="*/ 128 h 160"/>
                    <a:gd name="T48" fmla="*/ 170 w 173"/>
                    <a:gd name="T49" fmla="*/ 113 h 1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73" h="160">
                      <a:moveTo>
                        <a:pt x="170" y="113"/>
                      </a:moveTo>
                      <a:lnTo>
                        <a:pt x="169" y="108"/>
                      </a:lnTo>
                      <a:lnTo>
                        <a:pt x="166" y="96"/>
                      </a:lnTo>
                      <a:lnTo>
                        <a:pt x="158" y="78"/>
                      </a:lnTo>
                      <a:lnTo>
                        <a:pt x="147" y="59"/>
                      </a:lnTo>
                      <a:lnTo>
                        <a:pt x="132" y="39"/>
                      </a:lnTo>
                      <a:lnTo>
                        <a:pt x="113" y="20"/>
                      </a:lnTo>
                      <a:lnTo>
                        <a:pt x="88" y="7"/>
                      </a:lnTo>
                      <a:lnTo>
                        <a:pt x="58" y="0"/>
                      </a:lnTo>
                      <a:lnTo>
                        <a:pt x="31" y="1"/>
                      </a:lnTo>
                      <a:lnTo>
                        <a:pt x="11" y="10"/>
                      </a:lnTo>
                      <a:lnTo>
                        <a:pt x="1" y="24"/>
                      </a:lnTo>
                      <a:lnTo>
                        <a:pt x="0" y="42"/>
                      </a:lnTo>
                      <a:lnTo>
                        <a:pt x="5" y="64"/>
                      </a:lnTo>
                      <a:lnTo>
                        <a:pt x="20" y="87"/>
                      </a:lnTo>
                      <a:lnTo>
                        <a:pt x="42" y="110"/>
                      </a:lnTo>
                      <a:lnTo>
                        <a:pt x="71" y="131"/>
                      </a:lnTo>
                      <a:lnTo>
                        <a:pt x="101" y="147"/>
                      </a:lnTo>
                      <a:lnTo>
                        <a:pt x="124" y="157"/>
                      </a:lnTo>
                      <a:lnTo>
                        <a:pt x="144" y="160"/>
                      </a:lnTo>
                      <a:lnTo>
                        <a:pt x="158" y="158"/>
                      </a:lnTo>
                      <a:lnTo>
                        <a:pt x="167" y="152"/>
                      </a:lnTo>
                      <a:lnTo>
                        <a:pt x="171" y="141"/>
                      </a:lnTo>
                      <a:lnTo>
                        <a:pt x="173" y="128"/>
                      </a:lnTo>
                      <a:lnTo>
                        <a:pt x="170" y="113"/>
                      </a:lnTo>
                      <a:close/>
                    </a:path>
                  </a:pathLst>
                </a:custGeom>
                <a:solidFill>
                  <a:srgbClr val="FCE2D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86" name="Freeform 70"/>
                <p:cNvSpPr>
                  <a:spLocks/>
                </p:cNvSpPr>
                <p:nvPr/>
              </p:nvSpPr>
              <p:spPr bwMode="auto">
                <a:xfrm>
                  <a:off x="4810" y="1419"/>
                  <a:ext cx="43" cy="40"/>
                </a:xfrm>
                <a:custGeom>
                  <a:avLst/>
                  <a:gdLst>
                    <a:gd name="T0" fmla="*/ 169 w 171"/>
                    <a:gd name="T1" fmla="*/ 113 h 159"/>
                    <a:gd name="T2" fmla="*/ 168 w 171"/>
                    <a:gd name="T3" fmla="*/ 108 h 159"/>
                    <a:gd name="T4" fmla="*/ 164 w 171"/>
                    <a:gd name="T5" fmla="*/ 96 h 159"/>
                    <a:gd name="T6" fmla="*/ 156 w 171"/>
                    <a:gd name="T7" fmla="*/ 78 h 159"/>
                    <a:gd name="T8" fmla="*/ 146 w 171"/>
                    <a:gd name="T9" fmla="*/ 59 h 159"/>
                    <a:gd name="T10" fmla="*/ 131 w 171"/>
                    <a:gd name="T11" fmla="*/ 39 h 159"/>
                    <a:gd name="T12" fmla="*/ 113 w 171"/>
                    <a:gd name="T13" fmla="*/ 20 h 159"/>
                    <a:gd name="T14" fmla="*/ 88 w 171"/>
                    <a:gd name="T15" fmla="*/ 7 h 159"/>
                    <a:gd name="T16" fmla="*/ 58 w 171"/>
                    <a:gd name="T17" fmla="*/ 0 h 159"/>
                    <a:gd name="T18" fmla="*/ 31 w 171"/>
                    <a:gd name="T19" fmla="*/ 1 h 159"/>
                    <a:gd name="T20" fmla="*/ 12 w 171"/>
                    <a:gd name="T21" fmla="*/ 10 h 159"/>
                    <a:gd name="T22" fmla="*/ 2 w 171"/>
                    <a:gd name="T23" fmla="*/ 24 h 159"/>
                    <a:gd name="T24" fmla="*/ 0 w 171"/>
                    <a:gd name="T25" fmla="*/ 42 h 159"/>
                    <a:gd name="T26" fmla="*/ 6 w 171"/>
                    <a:gd name="T27" fmla="*/ 63 h 159"/>
                    <a:gd name="T28" fmla="*/ 20 w 171"/>
                    <a:gd name="T29" fmla="*/ 87 h 159"/>
                    <a:gd name="T30" fmla="*/ 42 w 171"/>
                    <a:gd name="T31" fmla="*/ 109 h 159"/>
                    <a:gd name="T32" fmla="*/ 71 w 171"/>
                    <a:gd name="T33" fmla="*/ 130 h 159"/>
                    <a:gd name="T34" fmla="*/ 101 w 171"/>
                    <a:gd name="T35" fmla="*/ 146 h 159"/>
                    <a:gd name="T36" fmla="*/ 124 w 171"/>
                    <a:gd name="T37" fmla="*/ 156 h 159"/>
                    <a:gd name="T38" fmla="*/ 143 w 171"/>
                    <a:gd name="T39" fmla="*/ 159 h 159"/>
                    <a:gd name="T40" fmla="*/ 156 w 171"/>
                    <a:gd name="T41" fmla="*/ 157 h 159"/>
                    <a:gd name="T42" fmla="*/ 166 w 171"/>
                    <a:gd name="T43" fmla="*/ 151 h 159"/>
                    <a:gd name="T44" fmla="*/ 170 w 171"/>
                    <a:gd name="T45" fmla="*/ 141 h 159"/>
                    <a:gd name="T46" fmla="*/ 171 w 171"/>
                    <a:gd name="T47" fmla="*/ 128 h 159"/>
                    <a:gd name="T48" fmla="*/ 169 w 171"/>
                    <a:gd name="T49" fmla="*/ 113 h 1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71" h="159">
                      <a:moveTo>
                        <a:pt x="169" y="113"/>
                      </a:moveTo>
                      <a:lnTo>
                        <a:pt x="168" y="108"/>
                      </a:lnTo>
                      <a:lnTo>
                        <a:pt x="164" y="96"/>
                      </a:lnTo>
                      <a:lnTo>
                        <a:pt x="156" y="78"/>
                      </a:lnTo>
                      <a:lnTo>
                        <a:pt x="146" y="59"/>
                      </a:lnTo>
                      <a:lnTo>
                        <a:pt x="131" y="39"/>
                      </a:lnTo>
                      <a:lnTo>
                        <a:pt x="113" y="20"/>
                      </a:lnTo>
                      <a:lnTo>
                        <a:pt x="88" y="7"/>
                      </a:lnTo>
                      <a:lnTo>
                        <a:pt x="58" y="0"/>
                      </a:lnTo>
                      <a:lnTo>
                        <a:pt x="31" y="1"/>
                      </a:lnTo>
                      <a:lnTo>
                        <a:pt x="12" y="10"/>
                      </a:lnTo>
                      <a:lnTo>
                        <a:pt x="2" y="24"/>
                      </a:lnTo>
                      <a:lnTo>
                        <a:pt x="0" y="42"/>
                      </a:lnTo>
                      <a:lnTo>
                        <a:pt x="6" y="63"/>
                      </a:lnTo>
                      <a:lnTo>
                        <a:pt x="20" y="87"/>
                      </a:lnTo>
                      <a:lnTo>
                        <a:pt x="42" y="109"/>
                      </a:lnTo>
                      <a:lnTo>
                        <a:pt x="71" y="130"/>
                      </a:lnTo>
                      <a:lnTo>
                        <a:pt x="101" y="146"/>
                      </a:lnTo>
                      <a:lnTo>
                        <a:pt x="124" y="156"/>
                      </a:lnTo>
                      <a:lnTo>
                        <a:pt x="143" y="159"/>
                      </a:lnTo>
                      <a:lnTo>
                        <a:pt x="156" y="157"/>
                      </a:lnTo>
                      <a:lnTo>
                        <a:pt x="166" y="151"/>
                      </a:lnTo>
                      <a:lnTo>
                        <a:pt x="170" y="141"/>
                      </a:lnTo>
                      <a:lnTo>
                        <a:pt x="171" y="128"/>
                      </a:lnTo>
                      <a:lnTo>
                        <a:pt x="169" y="113"/>
                      </a:lnTo>
                      <a:close/>
                    </a:path>
                  </a:pathLst>
                </a:custGeom>
                <a:solidFill>
                  <a:srgbClr val="FCE0D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87" name="Freeform 71"/>
                <p:cNvSpPr>
                  <a:spLocks/>
                </p:cNvSpPr>
                <p:nvPr/>
              </p:nvSpPr>
              <p:spPr bwMode="auto">
                <a:xfrm>
                  <a:off x="4811" y="1419"/>
                  <a:ext cx="42" cy="39"/>
                </a:xfrm>
                <a:custGeom>
                  <a:avLst/>
                  <a:gdLst>
                    <a:gd name="T0" fmla="*/ 167 w 169"/>
                    <a:gd name="T1" fmla="*/ 112 h 157"/>
                    <a:gd name="T2" fmla="*/ 166 w 169"/>
                    <a:gd name="T3" fmla="*/ 108 h 157"/>
                    <a:gd name="T4" fmla="*/ 162 w 169"/>
                    <a:gd name="T5" fmla="*/ 96 h 157"/>
                    <a:gd name="T6" fmla="*/ 155 w 169"/>
                    <a:gd name="T7" fmla="*/ 78 h 157"/>
                    <a:gd name="T8" fmla="*/ 145 w 169"/>
                    <a:gd name="T9" fmla="*/ 58 h 157"/>
                    <a:gd name="T10" fmla="*/ 130 w 169"/>
                    <a:gd name="T11" fmla="*/ 38 h 157"/>
                    <a:gd name="T12" fmla="*/ 112 w 169"/>
                    <a:gd name="T13" fmla="*/ 20 h 157"/>
                    <a:gd name="T14" fmla="*/ 87 w 169"/>
                    <a:gd name="T15" fmla="*/ 7 h 157"/>
                    <a:gd name="T16" fmla="*/ 59 w 169"/>
                    <a:gd name="T17" fmla="*/ 0 h 157"/>
                    <a:gd name="T18" fmla="*/ 31 w 169"/>
                    <a:gd name="T19" fmla="*/ 1 h 157"/>
                    <a:gd name="T20" fmla="*/ 11 w 169"/>
                    <a:gd name="T21" fmla="*/ 10 h 157"/>
                    <a:gd name="T22" fmla="*/ 1 w 169"/>
                    <a:gd name="T23" fmla="*/ 24 h 157"/>
                    <a:gd name="T24" fmla="*/ 0 w 169"/>
                    <a:gd name="T25" fmla="*/ 42 h 157"/>
                    <a:gd name="T26" fmla="*/ 5 w 169"/>
                    <a:gd name="T27" fmla="*/ 63 h 157"/>
                    <a:gd name="T28" fmla="*/ 19 w 169"/>
                    <a:gd name="T29" fmla="*/ 86 h 157"/>
                    <a:gd name="T30" fmla="*/ 41 w 169"/>
                    <a:gd name="T31" fmla="*/ 108 h 157"/>
                    <a:gd name="T32" fmla="*/ 70 w 169"/>
                    <a:gd name="T33" fmla="*/ 129 h 157"/>
                    <a:gd name="T34" fmla="*/ 99 w 169"/>
                    <a:gd name="T35" fmla="*/ 145 h 157"/>
                    <a:gd name="T36" fmla="*/ 123 w 169"/>
                    <a:gd name="T37" fmla="*/ 154 h 157"/>
                    <a:gd name="T38" fmla="*/ 142 w 169"/>
                    <a:gd name="T39" fmla="*/ 157 h 157"/>
                    <a:gd name="T40" fmla="*/ 155 w 169"/>
                    <a:gd name="T41" fmla="*/ 155 h 157"/>
                    <a:gd name="T42" fmla="*/ 163 w 169"/>
                    <a:gd name="T43" fmla="*/ 149 h 157"/>
                    <a:gd name="T44" fmla="*/ 169 w 169"/>
                    <a:gd name="T45" fmla="*/ 139 h 157"/>
                    <a:gd name="T46" fmla="*/ 169 w 169"/>
                    <a:gd name="T47" fmla="*/ 127 h 157"/>
                    <a:gd name="T48" fmla="*/ 167 w 169"/>
                    <a:gd name="T49" fmla="*/ 112 h 1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69" h="157">
                      <a:moveTo>
                        <a:pt x="167" y="112"/>
                      </a:moveTo>
                      <a:lnTo>
                        <a:pt x="166" y="108"/>
                      </a:lnTo>
                      <a:lnTo>
                        <a:pt x="162" y="96"/>
                      </a:lnTo>
                      <a:lnTo>
                        <a:pt x="155" y="78"/>
                      </a:lnTo>
                      <a:lnTo>
                        <a:pt x="145" y="58"/>
                      </a:lnTo>
                      <a:lnTo>
                        <a:pt x="130" y="38"/>
                      </a:lnTo>
                      <a:lnTo>
                        <a:pt x="112" y="20"/>
                      </a:lnTo>
                      <a:lnTo>
                        <a:pt x="87" y="7"/>
                      </a:lnTo>
                      <a:lnTo>
                        <a:pt x="59" y="0"/>
                      </a:lnTo>
                      <a:lnTo>
                        <a:pt x="31" y="1"/>
                      </a:lnTo>
                      <a:lnTo>
                        <a:pt x="11" y="10"/>
                      </a:lnTo>
                      <a:lnTo>
                        <a:pt x="1" y="24"/>
                      </a:lnTo>
                      <a:lnTo>
                        <a:pt x="0" y="42"/>
                      </a:lnTo>
                      <a:lnTo>
                        <a:pt x="5" y="63"/>
                      </a:lnTo>
                      <a:lnTo>
                        <a:pt x="19" y="86"/>
                      </a:lnTo>
                      <a:lnTo>
                        <a:pt x="41" y="108"/>
                      </a:lnTo>
                      <a:lnTo>
                        <a:pt x="70" y="129"/>
                      </a:lnTo>
                      <a:lnTo>
                        <a:pt x="99" y="145"/>
                      </a:lnTo>
                      <a:lnTo>
                        <a:pt x="123" y="154"/>
                      </a:lnTo>
                      <a:lnTo>
                        <a:pt x="142" y="157"/>
                      </a:lnTo>
                      <a:lnTo>
                        <a:pt x="155" y="155"/>
                      </a:lnTo>
                      <a:lnTo>
                        <a:pt x="163" y="149"/>
                      </a:lnTo>
                      <a:lnTo>
                        <a:pt x="169" y="139"/>
                      </a:lnTo>
                      <a:lnTo>
                        <a:pt x="169" y="127"/>
                      </a:lnTo>
                      <a:lnTo>
                        <a:pt x="167" y="112"/>
                      </a:lnTo>
                      <a:close/>
                    </a:path>
                  </a:pathLst>
                </a:custGeom>
                <a:solidFill>
                  <a:srgbClr val="FCE0D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88" name="Freeform 72"/>
                <p:cNvSpPr>
                  <a:spLocks/>
                </p:cNvSpPr>
                <p:nvPr/>
              </p:nvSpPr>
              <p:spPr bwMode="auto">
                <a:xfrm>
                  <a:off x="4811" y="1420"/>
                  <a:ext cx="42" cy="38"/>
                </a:xfrm>
                <a:custGeom>
                  <a:avLst/>
                  <a:gdLst>
                    <a:gd name="T0" fmla="*/ 166 w 168"/>
                    <a:gd name="T1" fmla="*/ 110 h 156"/>
                    <a:gd name="T2" fmla="*/ 165 w 168"/>
                    <a:gd name="T3" fmla="*/ 106 h 156"/>
                    <a:gd name="T4" fmla="*/ 161 w 168"/>
                    <a:gd name="T5" fmla="*/ 94 h 156"/>
                    <a:gd name="T6" fmla="*/ 154 w 168"/>
                    <a:gd name="T7" fmla="*/ 76 h 156"/>
                    <a:gd name="T8" fmla="*/ 143 w 168"/>
                    <a:gd name="T9" fmla="*/ 57 h 156"/>
                    <a:gd name="T10" fmla="*/ 129 w 168"/>
                    <a:gd name="T11" fmla="*/ 38 h 156"/>
                    <a:gd name="T12" fmla="*/ 109 w 168"/>
                    <a:gd name="T13" fmla="*/ 20 h 156"/>
                    <a:gd name="T14" fmla="*/ 86 w 168"/>
                    <a:gd name="T15" fmla="*/ 7 h 156"/>
                    <a:gd name="T16" fmla="*/ 58 w 168"/>
                    <a:gd name="T17" fmla="*/ 0 h 156"/>
                    <a:gd name="T18" fmla="*/ 30 w 168"/>
                    <a:gd name="T19" fmla="*/ 1 h 156"/>
                    <a:gd name="T20" fmla="*/ 11 w 168"/>
                    <a:gd name="T21" fmla="*/ 10 h 156"/>
                    <a:gd name="T22" fmla="*/ 1 w 168"/>
                    <a:gd name="T23" fmla="*/ 23 h 156"/>
                    <a:gd name="T24" fmla="*/ 0 w 168"/>
                    <a:gd name="T25" fmla="*/ 41 h 156"/>
                    <a:gd name="T26" fmla="*/ 6 w 168"/>
                    <a:gd name="T27" fmla="*/ 62 h 156"/>
                    <a:gd name="T28" fmla="*/ 19 w 168"/>
                    <a:gd name="T29" fmla="*/ 85 h 156"/>
                    <a:gd name="T30" fmla="*/ 40 w 168"/>
                    <a:gd name="T31" fmla="*/ 107 h 156"/>
                    <a:gd name="T32" fmla="*/ 69 w 168"/>
                    <a:gd name="T33" fmla="*/ 128 h 156"/>
                    <a:gd name="T34" fmla="*/ 98 w 168"/>
                    <a:gd name="T35" fmla="*/ 144 h 156"/>
                    <a:gd name="T36" fmla="*/ 122 w 168"/>
                    <a:gd name="T37" fmla="*/ 153 h 156"/>
                    <a:gd name="T38" fmla="*/ 141 w 168"/>
                    <a:gd name="T39" fmla="*/ 156 h 156"/>
                    <a:gd name="T40" fmla="*/ 154 w 168"/>
                    <a:gd name="T41" fmla="*/ 154 h 156"/>
                    <a:gd name="T42" fmla="*/ 162 w 168"/>
                    <a:gd name="T43" fmla="*/ 148 h 156"/>
                    <a:gd name="T44" fmla="*/ 168 w 168"/>
                    <a:gd name="T45" fmla="*/ 138 h 156"/>
                    <a:gd name="T46" fmla="*/ 168 w 168"/>
                    <a:gd name="T47" fmla="*/ 125 h 156"/>
                    <a:gd name="T48" fmla="*/ 166 w 168"/>
                    <a:gd name="T49" fmla="*/ 110 h 1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68" h="156">
                      <a:moveTo>
                        <a:pt x="166" y="110"/>
                      </a:moveTo>
                      <a:lnTo>
                        <a:pt x="165" y="106"/>
                      </a:lnTo>
                      <a:lnTo>
                        <a:pt x="161" y="94"/>
                      </a:lnTo>
                      <a:lnTo>
                        <a:pt x="154" y="76"/>
                      </a:lnTo>
                      <a:lnTo>
                        <a:pt x="143" y="57"/>
                      </a:lnTo>
                      <a:lnTo>
                        <a:pt x="129" y="38"/>
                      </a:lnTo>
                      <a:lnTo>
                        <a:pt x="109" y="20"/>
                      </a:lnTo>
                      <a:lnTo>
                        <a:pt x="86" y="7"/>
                      </a:lnTo>
                      <a:lnTo>
                        <a:pt x="58" y="0"/>
                      </a:lnTo>
                      <a:lnTo>
                        <a:pt x="30" y="1"/>
                      </a:lnTo>
                      <a:lnTo>
                        <a:pt x="11" y="10"/>
                      </a:lnTo>
                      <a:lnTo>
                        <a:pt x="1" y="23"/>
                      </a:lnTo>
                      <a:lnTo>
                        <a:pt x="0" y="41"/>
                      </a:lnTo>
                      <a:lnTo>
                        <a:pt x="6" y="62"/>
                      </a:lnTo>
                      <a:lnTo>
                        <a:pt x="19" y="85"/>
                      </a:lnTo>
                      <a:lnTo>
                        <a:pt x="40" y="107"/>
                      </a:lnTo>
                      <a:lnTo>
                        <a:pt x="69" y="128"/>
                      </a:lnTo>
                      <a:lnTo>
                        <a:pt x="98" y="144"/>
                      </a:lnTo>
                      <a:lnTo>
                        <a:pt x="122" y="153"/>
                      </a:lnTo>
                      <a:lnTo>
                        <a:pt x="141" y="156"/>
                      </a:lnTo>
                      <a:lnTo>
                        <a:pt x="154" y="154"/>
                      </a:lnTo>
                      <a:lnTo>
                        <a:pt x="162" y="148"/>
                      </a:lnTo>
                      <a:lnTo>
                        <a:pt x="168" y="138"/>
                      </a:lnTo>
                      <a:lnTo>
                        <a:pt x="168" y="125"/>
                      </a:lnTo>
                      <a:lnTo>
                        <a:pt x="166" y="110"/>
                      </a:lnTo>
                      <a:close/>
                    </a:path>
                  </a:pathLst>
                </a:custGeom>
                <a:solidFill>
                  <a:srgbClr val="FCE0D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89" name="Freeform 73"/>
                <p:cNvSpPr>
                  <a:spLocks/>
                </p:cNvSpPr>
                <p:nvPr/>
              </p:nvSpPr>
              <p:spPr bwMode="auto">
                <a:xfrm>
                  <a:off x="4811" y="1420"/>
                  <a:ext cx="42" cy="38"/>
                </a:xfrm>
                <a:custGeom>
                  <a:avLst/>
                  <a:gdLst>
                    <a:gd name="T0" fmla="*/ 165 w 167"/>
                    <a:gd name="T1" fmla="*/ 110 h 155"/>
                    <a:gd name="T2" fmla="*/ 164 w 167"/>
                    <a:gd name="T3" fmla="*/ 106 h 155"/>
                    <a:gd name="T4" fmla="*/ 160 w 167"/>
                    <a:gd name="T5" fmla="*/ 94 h 155"/>
                    <a:gd name="T6" fmla="*/ 153 w 167"/>
                    <a:gd name="T7" fmla="*/ 76 h 155"/>
                    <a:gd name="T8" fmla="*/ 143 w 167"/>
                    <a:gd name="T9" fmla="*/ 57 h 155"/>
                    <a:gd name="T10" fmla="*/ 129 w 167"/>
                    <a:gd name="T11" fmla="*/ 38 h 155"/>
                    <a:gd name="T12" fmla="*/ 109 w 167"/>
                    <a:gd name="T13" fmla="*/ 20 h 155"/>
                    <a:gd name="T14" fmla="*/ 86 w 167"/>
                    <a:gd name="T15" fmla="*/ 7 h 155"/>
                    <a:gd name="T16" fmla="*/ 58 w 167"/>
                    <a:gd name="T17" fmla="*/ 0 h 155"/>
                    <a:gd name="T18" fmla="*/ 30 w 167"/>
                    <a:gd name="T19" fmla="*/ 1 h 155"/>
                    <a:gd name="T20" fmla="*/ 13 w 167"/>
                    <a:gd name="T21" fmla="*/ 10 h 155"/>
                    <a:gd name="T22" fmla="*/ 2 w 167"/>
                    <a:gd name="T23" fmla="*/ 23 h 155"/>
                    <a:gd name="T24" fmla="*/ 0 w 167"/>
                    <a:gd name="T25" fmla="*/ 41 h 155"/>
                    <a:gd name="T26" fmla="*/ 7 w 167"/>
                    <a:gd name="T27" fmla="*/ 62 h 155"/>
                    <a:gd name="T28" fmla="*/ 19 w 167"/>
                    <a:gd name="T29" fmla="*/ 85 h 155"/>
                    <a:gd name="T30" fmla="*/ 41 w 167"/>
                    <a:gd name="T31" fmla="*/ 107 h 155"/>
                    <a:gd name="T32" fmla="*/ 69 w 167"/>
                    <a:gd name="T33" fmla="*/ 127 h 155"/>
                    <a:gd name="T34" fmla="*/ 98 w 167"/>
                    <a:gd name="T35" fmla="*/ 143 h 155"/>
                    <a:gd name="T36" fmla="*/ 121 w 167"/>
                    <a:gd name="T37" fmla="*/ 152 h 155"/>
                    <a:gd name="T38" fmla="*/ 139 w 167"/>
                    <a:gd name="T39" fmla="*/ 155 h 155"/>
                    <a:gd name="T40" fmla="*/ 153 w 167"/>
                    <a:gd name="T41" fmla="*/ 153 h 155"/>
                    <a:gd name="T42" fmla="*/ 161 w 167"/>
                    <a:gd name="T43" fmla="*/ 147 h 155"/>
                    <a:gd name="T44" fmla="*/ 167 w 167"/>
                    <a:gd name="T45" fmla="*/ 137 h 155"/>
                    <a:gd name="T46" fmla="*/ 167 w 167"/>
                    <a:gd name="T47" fmla="*/ 125 h 155"/>
                    <a:gd name="T48" fmla="*/ 165 w 167"/>
                    <a:gd name="T49" fmla="*/ 110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67" h="155">
                      <a:moveTo>
                        <a:pt x="165" y="110"/>
                      </a:moveTo>
                      <a:lnTo>
                        <a:pt x="164" y="106"/>
                      </a:lnTo>
                      <a:lnTo>
                        <a:pt x="160" y="94"/>
                      </a:lnTo>
                      <a:lnTo>
                        <a:pt x="153" y="76"/>
                      </a:lnTo>
                      <a:lnTo>
                        <a:pt x="143" y="57"/>
                      </a:lnTo>
                      <a:lnTo>
                        <a:pt x="129" y="38"/>
                      </a:lnTo>
                      <a:lnTo>
                        <a:pt x="109" y="20"/>
                      </a:lnTo>
                      <a:lnTo>
                        <a:pt x="86" y="7"/>
                      </a:lnTo>
                      <a:lnTo>
                        <a:pt x="58" y="0"/>
                      </a:lnTo>
                      <a:lnTo>
                        <a:pt x="30" y="1"/>
                      </a:lnTo>
                      <a:lnTo>
                        <a:pt x="13" y="10"/>
                      </a:lnTo>
                      <a:lnTo>
                        <a:pt x="2" y="23"/>
                      </a:lnTo>
                      <a:lnTo>
                        <a:pt x="0" y="41"/>
                      </a:lnTo>
                      <a:lnTo>
                        <a:pt x="7" y="62"/>
                      </a:lnTo>
                      <a:lnTo>
                        <a:pt x="19" y="85"/>
                      </a:lnTo>
                      <a:lnTo>
                        <a:pt x="41" y="107"/>
                      </a:lnTo>
                      <a:lnTo>
                        <a:pt x="69" y="127"/>
                      </a:lnTo>
                      <a:lnTo>
                        <a:pt x="98" y="143"/>
                      </a:lnTo>
                      <a:lnTo>
                        <a:pt x="121" y="152"/>
                      </a:lnTo>
                      <a:lnTo>
                        <a:pt x="139" y="155"/>
                      </a:lnTo>
                      <a:lnTo>
                        <a:pt x="153" y="153"/>
                      </a:lnTo>
                      <a:lnTo>
                        <a:pt x="161" y="147"/>
                      </a:lnTo>
                      <a:lnTo>
                        <a:pt x="167" y="137"/>
                      </a:lnTo>
                      <a:lnTo>
                        <a:pt x="167" y="125"/>
                      </a:lnTo>
                      <a:lnTo>
                        <a:pt x="165" y="110"/>
                      </a:lnTo>
                      <a:close/>
                    </a:path>
                  </a:pathLst>
                </a:custGeom>
                <a:solidFill>
                  <a:srgbClr val="FCDDD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90" name="Freeform 74"/>
                <p:cNvSpPr>
                  <a:spLocks/>
                </p:cNvSpPr>
                <p:nvPr/>
              </p:nvSpPr>
              <p:spPr bwMode="auto">
                <a:xfrm>
                  <a:off x="4811" y="1420"/>
                  <a:ext cx="41" cy="38"/>
                </a:xfrm>
                <a:custGeom>
                  <a:avLst/>
                  <a:gdLst>
                    <a:gd name="T0" fmla="*/ 163 w 165"/>
                    <a:gd name="T1" fmla="*/ 109 h 154"/>
                    <a:gd name="T2" fmla="*/ 161 w 165"/>
                    <a:gd name="T3" fmla="*/ 105 h 154"/>
                    <a:gd name="T4" fmla="*/ 158 w 165"/>
                    <a:gd name="T5" fmla="*/ 93 h 154"/>
                    <a:gd name="T6" fmla="*/ 151 w 165"/>
                    <a:gd name="T7" fmla="*/ 76 h 154"/>
                    <a:gd name="T8" fmla="*/ 141 w 165"/>
                    <a:gd name="T9" fmla="*/ 57 h 154"/>
                    <a:gd name="T10" fmla="*/ 127 w 165"/>
                    <a:gd name="T11" fmla="*/ 37 h 154"/>
                    <a:gd name="T12" fmla="*/ 108 w 165"/>
                    <a:gd name="T13" fmla="*/ 20 h 154"/>
                    <a:gd name="T14" fmla="*/ 85 w 165"/>
                    <a:gd name="T15" fmla="*/ 7 h 154"/>
                    <a:gd name="T16" fmla="*/ 57 w 165"/>
                    <a:gd name="T17" fmla="*/ 0 h 154"/>
                    <a:gd name="T18" fmla="*/ 30 w 165"/>
                    <a:gd name="T19" fmla="*/ 1 h 154"/>
                    <a:gd name="T20" fmla="*/ 12 w 165"/>
                    <a:gd name="T21" fmla="*/ 9 h 154"/>
                    <a:gd name="T22" fmla="*/ 2 w 165"/>
                    <a:gd name="T23" fmla="*/ 23 h 154"/>
                    <a:gd name="T24" fmla="*/ 0 w 165"/>
                    <a:gd name="T25" fmla="*/ 41 h 154"/>
                    <a:gd name="T26" fmla="*/ 6 w 165"/>
                    <a:gd name="T27" fmla="*/ 61 h 154"/>
                    <a:gd name="T28" fmla="*/ 20 w 165"/>
                    <a:gd name="T29" fmla="*/ 84 h 154"/>
                    <a:gd name="T30" fmla="*/ 40 w 165"/>
                    <a:gd name="T31" fmla="*/ 106 h 154"/>
                    <a:gd name="T32" fmla="*/ 68 w 165"/>
                    <a:gd name="T33" fmla="*/ 126 h 154"/>
                    <a:gd name="T34" fmla="*/ 97 w 165"/>
                    <a:gd name="T35" fmla="*/ 142 h 154"/>
                    <a:gd name="T36" fmla="*/ 120 w 165"/>
                    <a:gd name="T37" fmla="*/ 150 h 154"/>
                    <a:gd name="T38" fmla="*/ 137 w 165"/>
                    <a:gd name="T39" fmla="*/ 154 h 154"/>
                    <a:gd name="T40" fmla="*/ 151 w 165"/>
                    <a:gd name="T41" fmla="*/ 152 h 154"/>
                    <a:gd name="T42" fmla="*/ 159 w 165"/>
                    <a:gd name="T43" fmla="*/ 145 h 154"/>
                    <a:gd name="T44" fmla="*/ 165 w 165"/>
                    <a:gd name="T45" fmla="*/ 136 h 154"/>
                    <a:gd name="T46" fmla="*/ 165 w 165"/>
                    <a:gd name="T47" fmla="*/ 123 h 154"/>
                    <a:gd name="T48" fmla="*/ 163 w 165"/>
                    <a:gd name="T49" fmla="*/ 109 h 1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65" h="154">
                      <a:moveTo>
                        <a:pt x="163" y="109"/>
                      </a:moveTo>
                      <a:lnTo>
                        <a:pt x="161" y="105"/>
                      </a:lnTo>
                      <a:lnTo>
                        <a:pt x="158" y="93"/>
                      </a:lnTo>
                      <a:lnTo>
                        <a:pt x="151" y="76"/>
                      </a:lnTo>
                      <a:lnTo>
                        <a:pt x="141" y="57"/>
                      </a:lnTo>
                      <a:lnTo>
                        <a:pt x="127" y="37"/>
                      </a:lnTo>
                      <a:lnTo>
                        <a:pt x="108" y="20"/>
                      </a:lnTo>
                      <a:lnTo>
                        <a:pt x="85" y="7"/>
                      </a:lnTo>
                      <a:lnTo>
                        <a:pt x="57" y="0"/>
                      </a:lnTo>
                      <a:lnTo>
                        <a:pt x="30" y="1"/>
                      </a:lnTo>
                      <a:lnTo>
                        <a:pt x="12" y="9"/>
                      </a:lnTo>
                      <a:lnTo>
                        <a:pt x="2" y="23"/>
                      </a:lnTo>
                      <a:lnTo>
                        <a:pt x="0" y="41"/>
                      </a:lnTo>
                      <a:lnTo>
                        <a:pt x="6" y="61"/>
                      </a:lnTo>
                      <a:lnTo>
                        <a:pt x="20" y="84"/>
                      </a:lnTo>
                      <a:lnTo>
                        <a:pt x="40" y="106"/>
                      </a:lnTo>
                      <a:lnTo>
                        <a:pt x="68" y="126"/>
                      </a:lnTo>
                      <a:lnTo>
                        <a:pt x="97" y="142"/>
                      </a:lnTo>
                      <a:lnTo>
                        <a:pt x="120" y="150"/>
                      </a:lnTo>
                      <a:lnTo>
                        <a:pt x="137" y="154"/>
                      </a:lnTo>
                      <a:lnTo>
                        <a:pt x="151" y="152"/>
                      </a:lnTo>
                      <a:lnTo>
                        <a:pt x="159" y="145"/>
                      </a:lnTo>
                      <a:lnTo>
                        <a:pt x="165" y="136"/>
                      </a:lnTo>
                      <a:lnTo>
                        <a:pt x="165" y="123"/>
                      </a:lnTo>
                      <a:lnTo>
                        <a:pt x="163" y="109"/>
                      </a:lnTo>
                      <a:close/>
                    </a:path>
                  </a:pathLst>
                </a:custGeom>
                <a:solidFill>
                  <a:srgbClr val="FCDDD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91" name="Freeform 75"/>
                <p:cNvSpPr>
                  <a:spLocks/>
                </p:cNvSpPr>
                <p:nvPr/>
              </p:nvSpPr>
              <p:spPr bwMode="auto">
                <a:xfrm>
                  <a:off x="4812" y="1420"/>
                  <a:ext cx="40" cy="38"/>
                </a:xfrm>
                <a:custGeom>
                  <a:avLst/>
                  <a:gdLst>
                    <a:gd name="T0" fmla="*/ 162 w 164"/>
                    <a:gd name="T1" fmla="*/ 107 h 152"/>
                    <a:gd name="T2" fmla="*/ 160 w 164"/>
                    <a:gd name="T3" fmla="*/ 103 h 152"/>
                    <a:gd name="T4" fmla="*/ 157 w 164"/>
                    <a:gd name="T5" fmla="*/ 91 h 152"/>
                    <a:gd name="T6" fmla="*/ 150 w 164"/>
                    <a:gd name="T7" fmla="*/ 74 h 152"/>
                    <a:gd name="T8" fmla="*/ 140 w 164"/>
                    <a:gd name="T9" fmla="*/ 55 h 152"/>
                    <a:gd name="T10" fmla="*/ 126 w 164"/>
                    <a:gd name="T11" fmla="*/ 36 h 152"/>
                    <a:gd name="T12" fmla="*/ 107 w 164"/>
                    <a:gd name="T13" fmla="*/ 19 h 152"/>
                    <a:gd name="T14" fmla="*/ 84 w 164"/>
                    <a:gd name="T15" fmla="*/ 6 h 152"/>
                    <a:gd name="T16" fmla="*/ 56 w 164"/>
                    <a:gd name="T17" fmla="*/ 0 h 152"/>
                    <a:gd name="T18" fmla="*/ 29 w 164"/>
                    <a:gd name="T19" fmla="*/ 1 h 152"/>
                    <a:gd name="T20" fmla="*/ 12 w 164"/>
                    <a:gd name="T21" fmla="*/ 9 h 152"/>
                    <a:gd name="T22" fmla="*/ 1 w 164"/>
                    <a:gd name="T23" fmla="*/ 23 h 152"/>
                    <a:gd name="T24" fmla="*/ 0 w 164"/>
                    <a:gd name="T25" fmla="*/ 40 h 152"/>
                    <a:gd name="T26" fmla="*/ 6 w 164"/>
                    <a:gd name="T27" fmla="*/ 60 h 152"/>
                    <a:gd name="T28" fmla="*/ 20 w 164"/>
                    <a:gd name="T29" fmla="*/ 83 h 152"/>
                    <a:gd name="T30" fmla="*/ 39 w 164"/>
                    <a:gd name="T31" fmla="*/ 104 h 152"/>
                    <a:gd name="T32" fmla="*/ 67 w 164"/>
                    <a:gd name="T33" fmla="*/ 124 h 152"/>
                    <a:gd name="T34" fmla="*/ 96 w 164"/>
                    <a:gd name="T35" fmla="*/ 140 h 152"/>
                    <a:gd name="T36" fmla="*/ 118 w 164"/>
                    <a:gd name="T37" fmla="*/ 149 h 152"/>
                    <a:gd name="T38" fmla="*/ 136 w 164"/>
                    <a:gd name="T39" fmla="*/ 152 h 152"/>
                    <a:gd name="T40" fmla="*/ 149 w 164"/>
                    <a:gd name="T41" fmla="*/ 150 h 152"/>
                    <a:gd name="T42" fmla="*/ 158 w 164"/>
                    <a:gd name="T43" fmla="*/ 144 h 152"/>
                    <a:gd name="T44" fmla="*/ 163 w 164"/>
                    <a:gd name="T45" fmla="*/ 134 h 152"/>
                    <a:gd name="T46" fmla="*/ 164 w 164"/>
                    <a:gd name="T47" fmla="*/ 122 h 152"/>
                    <a:gd name="T48" fmla="*/ 162 w 164"/>
                    <a:gd name="T49" fmla="*/ 107 h 1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64" h="152">
                      <a:moveTo>
                        <a:pt x="162" y="107"/>
                      </a:moveTo>
                      <a:lnTo>
                        <a:pt x="160" y="103"/>
                      </a:lnTo>
                      <a:lnTo>
                        <a:pt x="157" y="91"/>
                      </a:lnTo>
                      <a:lnTo>
                        <a:pt x="150" y="74"/>
                      </a:lnTo>
                      <a:lnTo>
                        <a:pt x="140" y="55"/>
                      </a:lnTo>
                      <a:lnTo>
                        <a:pt x="126" y="36"/>
                      </a:lnTo>
                      <a:lnTo>
                        <a:pt x="107" y="19"/>
                      </a:lnTo>
                      <a:lnTo>
                        <a:pt x="84" y="6"/>
                      </a:lnTo>
                      <a:lnTo>
                        <a:pt x="56" y="0"/>
                      </a:lnTo>
                      <a:lnTo>
                        <a:pt x="29" y="1"/>
                      </a:lnTo>
                      <a:lnTo>
                        <a:pt x="12" y="9"/>
                      </a:lnTo>
                      <a:lnTo>
                        <a:pt x="1" y="23"/>
                      </a:lnTo>
                      <a:lnTo>
                        <a:pt x="0" y="40"/>
                      </a:lnTo>
                      <a:lnTo>
                        <a:pt x="6" y="60"/>
                      </a:lnTo>
                      <a:lnTo>
                        <a:pt x="20" y="83"/>
                      </a:lnTo>
                      <a:lnTo>
                        <a:pt x="39" y="104"/>
                      </a:lnTo>
                      <a:lnTo>
                        <a:pt x="67" y="124"/>
                      </a:lnTo>
                      <a:lnTo>
                        <a:pt x="96" y="140"/>
                      </a:lnTo>
                      <a:lnTo>
                        <a:pt x="118" y="149"/>
                      </a:lnTo>
                      <a:lnTo>
                        <a:pt x="136" y="152"/>
                      </a:lnTo>
                      <a:lnTo>
                        <a:pt x="149" y="150"/>
                      </a:lnTo>
                      <a:lnTo>
                        <a:pt x="158" y="144"/>
                      </a:lnTo>
                      <a:lnTo>
                        <a:pt x="163" y="134"/>
                      </a:lnTo>
                      <a:lnTo>
                        <a:pt x="164" y="122"/>
                      </a:lnTo>
                      <a:lnTo>
                        <a:pt x="162" y="107"/>
                      </a:lnTo>
                      <a:close/>
                    </a:path>
                  </a:pathLst>
                </a:custGeom>
                <a:solidFill>
                  <a:srgbClr val="F9DDD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92" name="Freeform 76"/>
                <p:cNvSpPr>
                  <a:spLocks/>
                </p:cNvSpPr>
                <p:nvPr/>
              </p:nvSpPr>
              <p:spPr bwMode="auto">
                <a:xfrm>
                  <a:off x="4812" y="1420"/>
                  <a:ext cx="40" cy="38"/>
                </a:xfrm>
                <a:custGeom>
                  <a:avLst/>
                  <a:gdLst>
                    <a:gd name="T0" fmla="*/ 161 w 163"/>
                    <a:gd name="T1" fmla="*/ 107 h 151"/>
                    <a:gd name="T2" fmla="*/ 159 w 163"/>
                    <a:gd name="T3" fmla="*/ 103 h 151"/>
                    <a:gd name="T4" fmla="*/ 156 w 163"/>
                    <a:gd name="T5" fmla="*/ 91 h 151"/>
                    <a:gd name="T6" fmla="*/ 149 w 163"/>
                    <a:gd name="T7" fmla="*/ 74 h 151"/>
                    <a:gd name="T8" fmla="*/ 139 w 163"/>
                    <a:gd name="T9" fmla="*/ 56 h 151"/>
                    <a:gd name="T10" fmla="*/ 125 w 163"/>
                    <a:gd name="T11" fmla="*/ 37 h 151"/>
                    <a:gd name="T12" fmla="*/ 106 w 163"/>
                    <a:gd name="T13" fmla="*/ 20 h 151"/>
                    <a:gd name="T14" fmla="*/ 83 w 163"/>
                    <a:gd name="T15" fmla="*/ 7 h 151"/>
                    <a:gd name="T16" fmla="*/ 56 w 163"/>
                    <a:gd name="T17" fmla="*/ 0 h 151"/>
                    <a:gd name="T18" fmla="*/ 29 w 163"/>
                    <a:gd name="T19" fmla="*/ 2 h 151"/>
                    <a:gd name="T20" fmla="*/ 12 w 163"/>
                    <a:gd name="T21" fmla="*/ 10 h 151"/>
                    <a:gd name="T22" fmla="*/ 1 w 163"/>
                    <a:gd name="T23" fmla="*/ 23 h 151"/>
                    <a:gd name="T24" fmla="*/ 0 w 163"/>
                    <a:gd name="T25" fmla="*/ 40 h 151"/>
                    <a:gd name="T26" fmla="*/ 6 w 163"/>
                    <a:gd name="T27" fmla="*/ 61 h 151"/>
                    <a:gd name="T28" fmla="*/ 20 w 163"/>
                    <a:gd name="T29" fmla="*/ 83 h 151"/>
                    <a:gd name="T30" fmla="*/ 40 w 163"/>
                    <a:gd name="T31" fmla="*/ 104 h 151"/>
                    <a:gd name="T32" fmla="*/ 67 w 163"/>
                    <a:gd name="T33" fmla="*/ 124 h 151"/>
                    <a:gd name="T34" fmla="*/ 95 w 163"/>
                    <a:gd name="T35" fmla="*/ 139 h 151"/>
                    <a:gd name="T36" fmla="*/ 118 w 163"/>
                    <a:gd name="T37" fmla="*/ 148 h 151"/>
                    <a:gd name="T38" fmla="*/ 135 w 163"/>
                    <a:gd name="T39" fmla="*/ 151 h 151"/>
                    <a:gd name="T40" fmla="*/ 149 w 163"/>
                    <a:gd name="T41" fmla="*/ 149 h 151"/>
                    <a:gd name="T42" fmla="*/ 157 w 163"/>
                    <a:gd name="T43" fmla="*/ 143 h 151"/>
                    <a:gd name="T44" fmla="*/ 162 w 163"/>
                    <a:gd name="T45" fmla="*/ 134 h 151"/>
                    <a:gd name="T46" fmla="*/ 163 w 163"/>
                    <a:gd name="T47" fmla="*/ 121 h 151"/>
                    <a:gd name="T48" fmla="*/ 161 w 163"/>
                    <a:gd name="T49" fmla="*/ 107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63" h="151">
                      <a:moveTo>
                        <a:pt x="161" y="107"/>
                      </a:moveTo>
                      <a:lnTo>
                        <a:pt x="159" y="103"/>
                      </a:lnTo>
                      <a:lnTo>
                        <a:pt x="156" y="91"/>
                      </a:lnTo>
                      <a:lnTo>
                        <a:pt x="149" y="74"/>
                      </a:lnTo>
                      <a:lnTo>
                        <a:pt x="139" y="56"/>
                      </a:lnTo>
                      <a:lnTo>
                        <a:pt x="125" y="37"/>
                      </a:lnTo>
                      <a:lnTo>
                        <a:pt x="106" y="20"/>
                      </a:lnTo>
                      <a:lnTo>
                        <a:pt x="83" y="7"/>
                      </a:lnTo>
                      <a:lnTo>
                        <a:pt x="56" y="0"/>
                      </a:lnTo>
                      <a:lnTo>
                        <a:pt x="29" y="2"/>
                      </a:lnTo>
                      <a:lnTo>
                        <a:pt x="12" y="10"/>
                      </a:lnTo>
                      <a:lnTo>
                        <a:pt x="1" y="23"/>
                      </a:lnTo>
                      <a:lnTo>
                        <a:pt x="0" y="40"/>
                      </a:lnTo>
                      <a:lnTo>
                        <a:pt x="6" y="61"/>
                      </a:lnTo>
                      <a:lnTo>
                        <a:pt x="20" y="83"/>
                      </a:lnTo>
                      <a:lnTo>
                        <a:pt x="40" y="104"/>
                      </a:lnTo>
                      <a:lnTo>
                        <a:pt x="67" y="124"/>
                      </a:lnTo>
                      <a:lnTo>
                        <a:pt x="95" y="139"/>
                      </a:lnTo>
                      <a:lnTo>
                        <a:pt x="118" y="148"/>
                      </a:lnTo>
                      <a:lnTo>
                        <a:pt x="135" y="151"/>
                      </a:lnTo>
                      <a:lnTo>
                        <a:pt x="149" y="149"/>
                      </a:lnTo>
                      <a:lnTo>
                        <a:pt x="157" y="143"/>
                      </a:lnTo>
                      <a:lnTo>
                        <a:pt x="162" y="134"/>
                      </a:lnTo>
                      <a:lnTo>
                        <a:pt x="163" y="121"/>
                      </a:lnTo>
                      <a:lnTo>
                        <a:pt x="161" y="107"/>
                      </a:lnTo>
                      <a:close/>
                    </a:path>
                  </a:pathLst>
                </a:custGeom>
                <a:solidFill>
                  <a:srgbClr val="F9DBD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93" name="Freeform 77"/>
                <p:cNvSpPr>
                  <a:spLocks/>
                </p:cNvSpPr>
                <p:nvPr/>
              </p:nvSpPr>
              <p:spPr bwMode="auto">
                <a:xfrm>
                  <a:off x="4812" y="1420"/>
                  <a:ext cx="40" cy="37"/>
                </a:xfrm>
                <a:custGeom>
                  <a:avLst/>
                  <a:gdLst>
                    <a:gd name="T0" fmla="*/ 158 w 161"/>
                    <a:gd name="T1" fmla="*/ 106 h 149"/>
                    <a:gd name="T2" fmla="*/ 157 w 161"/>
                    <a:gd name="T3" fmla="*/ 102 h 149"/>
                    <a:gd name="T4" fmla="*/ 154 w 161"/>
                    <a:gd name="T5" fmla="*/ 90 h 149"/>
                    <a:gd name="T6" fmla="*/ 147 w 161"/>
                    <a:gd name="T7" fmla="*/ 73 h 149"/>
                    <a:gd name="T8" fmla="*/ 138 w 161"/>
                    <a:gd name="T9" fmla="*/ 55 h 149"/>
                    <a:gd name="T10" fmla="*/ 124 w 161"/>
                    <a:gd name="T11" fmla="*/ 36 h 149"/>
                    <a:gd name="T12" fmla="*/ 105 w 161"/>
                    <a:gd name="T13" fmla="*/ 19 h 149"/>
                    <a:gd name="T14" fmla="*/ 84 w 161"/>
                    <a:gd name="T15" fmla="*/ 6 h 149"/>
                    <a:gd name="T16" fmla="*/ 56 w 161"/>
                    <a:gd name="T17" fmla="*/ 0 h 149"/>
                    <a:gd name="T18" fmla="*/ 29 w 161"/>
                    <a:gd name="T19" fmla="*/ 1 h 149"/>
                    <a:gd name="T20" fmla="*/ 12 w 161"/>
                    <a:gd name="T21" fmla="*/ 9 h 149"/>
                    <a:gd name="T22" fmla="*/ 2 w 161"/>
                    <a:gd name="T23" fmla="*/ 22 h 149"/>
                    <a:gd name="T24" fmla="*/ 0 w 161"/>
                    <a:gd name="T25" fmla="*/ 39 h 149"/>
                    <a:gd name="T26" fmla="*/ 6 w 161"/>
                    <a:gd name="T27" fmla="*/ 59 h 149"/>
                    <a:gd name="T28" fmla="*/ 19 w 161"/>
                    <a:gd name="T29" fmla="*/ 81 h 149"/>
                    <a:gd name="T30" fmla="*/ 40 w 161"/>
                    <a:gd name="T31" fmla="*/ 102 h 149"/>
                    <a:gd name="T32" fmla="*/ 66 w 161"/>
                    <a:gd name="T33" fmla="*/ 122 h 149"/>
                    <a:gd name="T34" fmla="*/ 94 w 161"/>
                    <a:gd name="T35" fmla="*/ 137 h 149"/>
                    <a:gd name="T36" fmla="*/ 116 w 161"/>
                    <a:gd name="T37" fmla="*/ 146 h 149"/>
                    <a:gd name="T38" fmla="*/ 134 w 161"/>
                    <a:gd name="T39" fmla="*/ 149 h 149"/>
                    <a:gd name="T40" fmla="*/ 147 w 161"/>
                    <a:gd name="T41" fmla="*/ 148 h 149"/>
                    <a:gd name="T42" fmla="*/ 156 w 161"/>
                    <a:gd name="T43" fmla="*/ 142 h 149"/>
                    <a:gd name="T44" fmla="*/ 161 w 161"/>
                    <a:gd name="T45" fmla="*/ 132 h 149"/>
                    <a:gd name="T46" fmla="*/ 161 w 161"/>
                    <a:gd name="T47" fmla="*/ 120 h 149"/>
                    <a:gd name="T48" fmla="*/ 158 w 161"/>
                    <a:gd name="T49" fmla="*/ 106 h 1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61" h="149">
                      <a:moveTo>
                        <a:pt x="158" y="106"/>
                      </a:moveTo>
                      <a:lnTo>
                        <a:pt x="157" y="102"/>
                      </a:lnTo>
                      <a:lnTo>
                        <a:pt x="154" y="90"/>
                      </a:lnTo>
                      <a:lnTo>
                        <a:pt x="147" y="73"/>
                      </a:lnTo>
                      <a:lnTo>
                        <a:pt x="138" y="55"/>
                      </a:lnTo>
                      <a:lnTo>
                        <a:pt x="124" y="36"/>
                      </a:lnTo>
                      <a:lnTo>
                        <a:pt x="105" y="19"/>
                      </a:lnTo>
                      <a:lnTo>
                        <a:pt x="84" y="6"/>
                      </a:lnTo>
                      <a:lnTo>
                        <a:pt x="56" y="0"/>
                      </a:lnTo>
                      <a:lnTo>
                        <a:pt x="29" y="1"/>
                      </a:lnTo>
                      <a:lnTo>
                        <a:pt x="12" y="9"/>
                      </a:lnTo>
                      <a:lnTo>
                        <a:pt x="2" y="22"/>
                      </a:lnTo>
                      <a:lnTo>
                        <a:pt x="0" y="39"/>
                      </a:lnTo>
                      <a:lnTo>
                        <a:pt x="6" y="59"/>
                      </a:lnTo>
                      <a:lnTo>
                        <a:pt x="19" y="81"/>
                      </a:lnTo>
                      <a:lnTo>
                        <a:pt x="40" y="102"/>
                      </a:lnTo>
                      <a:lnTo>
                        <a:pt x="66" y="122"/>
                      </a:lnTo>
                      <a:lnTo>
                        <a:pt x="94" y="137"/>
                      </a:lnTo>
                      <a:lnTo>
                        <a:pt x="116" y="146"/>
                      </a:lnTo>
                      <a:lnTo>
                        <a:pt x="134" y="149"/>
                      </a:lnTo>
                      <a:lnTo>
                        <a:pt x="147" y="148"/>
                      </a:lnTo>
                      <a:lnTo>
                        <a:pt x="156" y="142"/>
                      </a:lnTo>
                      <a:lnTo>
                        <a:pt x="161" y="132"/>
                      </a:lnTo>
                      <a:lnTo>
                        <a:pt x="161" y="120"/>
                      </a:lnTo>
                      <a:lnTo>
                        <a:pt x="158" y="106"/>
                      </a:lnTo>
                      <a:close/>
                    </a:path>
                  </a:pathLst>
                </a:custGeom>
                <a:solidFill>
                  <a:srgbClr val="F9DBD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94" name="Freeform 78"/>
                <p:cNvSpPr>
                  <a:spLocks/>
                </p:cNvSpPr>
                <p:nvPr/>
              </p:nvSpPr>
              <p:spPr bwMode="auto">
                <a:xfrm>
                  <a:off x="4812" y="1420"/>
                  <a:ext cx="40" cy="37"/>
                </a:xfrm>
                <a:custGeom>
                  <a:avLst/>
                  <a:gdLst>
                    <a:gd name="T0" fmla="*/ 157 w 160"/>
                    <a:gd name="T1" fmla="*/ 106 h 149"/>
                    <a:gd name="T2" fmla="*/ 156 w 160"/>
                    <a:gd name="T3" fmla="*/ 102 h 149"/>
                    <a:gd name="T4" fmla="*/ 153 w 160"/>
                    <a:gd name="T5" fmla="*/ 91 h 149"/>
                    <a:gd name="T6" fmla="*/ 146 w 160"/>
                    <a:gd name="T7" fmla="*/ 74 h 149"/>
                    <a:gd name="T8" fmla="*/ 137 w 160"/>
                    <a:gd name="T9" fmla="*/ 55 h 149"/>
                    <a:gd name="T10" fmla="*/ 123 w 160"/>
                    <a:gd name="T11" fmla="*/ 36 h 149"/>
                    <a:gd name="T12" fmla="*/ 105 w 160"/>
                    <a:gd name="T13" fmla="*/ 19 h 149"/>
                    <a:gd name="T14" fmla="*/ 84 w 160"/>
                    <a:gd name="T15" fmla="*/ 7 h 149"/>
                    <a:gd name="T16" fmla="*/ 56 w 160"/>
                    <a:gd name="T17" fmla="*/ 0 h 149"/>
                    <a:gd name="T18" fmla="*/ 29 w 160"/>
                    <a:gd name="T19" fmla="*/ 1 h 149"/>
                    <a:gd name="T20" fmla="*/ 12 w 160"/>
                    <a:gd name="T21" fmla="*/ 9 h 149"/>
                    <a:gd name="T22" fmla="*/ 3 w 160"/>
                    <a:gd name="T23" fmla="*/ 23 h 149"/>
                    <a:gd name="T24" fmla="*/ 0 w 160"/>
                    <a:gd name="T25" fmla="*/ 40 h 149"/>
                    <a:gd name="T26" fmla="*/ 6 w 160"/>
                    <a:gd name="T27" fmla="*/ 60 h 149"/>
                    <a:gd name="T28" fmla="*/ 20 w 160"/>
                    <a:gd name="T29" fmla="*/ 82 h 149"/>
                    <a:gd name="T30" fmla="*/ 40 w 160"/>
                    <a:gd name="T31" fmla="*/ 102 h 149"/>
                    <a:gd name="T32" fmla="*/ 66 w 160"/>
                    <a:gd name="T33" fmla="*/ 122 h 149"/>
                    <a:gd name="T34" fmla="*/ 94 w 160"/>
                    <a:gd name="T35" fmla="*/ 137 h 149"/>
                    <a:gd name="T36" fmla="*/ 116 w 160"/>
                    <a:gd name="T37" fmla="*/ 146 h 149"/>
                    <a:gd name="T38" fmla="*/ 133 w 160"/>
                    <a:gd name="T39" fmla="*/ 149 h 149"/>
                    <a:gd name="T40" fmla="*/ 147 w 160"/>
                    <a:gd name="T41" fmla="*/ 147 h 149"/>
                    <a:gd name="T42" fmla="*/ 155 w 160"/>
                    <a:gd name="T43" fmla="*/ 141 h 149"/>
                    <a:gd name="T44" fmla="*/ 160 w 160"/>
                    <a:gd name="T45" fmla="*/ 132 h 149"/>
                    <a:gd name="T46" fmla="*/ 160 w 160"/>
                    <a:gd name="T47" fmla="*/ 120 h 149"/>
                    <a:gd name="T48" fmla="*/ 157 w 160"/>
                    <a:gd name="T49" fmla="*/ 106 h 1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60" h="149">
                      <a:moveTo>
                        <a:pt x="157" y="106"/>
                      </a:moveTo>
                      <a:lnTo>
                        <a:pt x="156" y="102"/>
                      </a:lnTo>
                      <a:lnTo>
                        <a:pt x="153" y="91"/>
                      </a:lnTo>
                      <a:lnTo>
                        <a:pt x="146" y="74"/>
                      </a:lnTo>
                      <a:lnTo>
                        <a:pt x="137" y="55"/>
                      </a:lnTo>
                      <a:lnTo>
                        <a:pt x="123" y="36"/>
                      </a:lnTo>
                      <a:lnTo>
                        <a:pt x="105" y="19"/>
                      </a:lnTo>
                      <a:lnTo>
                        <a:pt x="84" y="7"/>
                      </a:lnTo>
                      <a:lnTo>
                        <a:pt x="56" y="0"/>
                      </a:lnTo>
                      <a:lnTo>
                        <a:pt x="29" y="1"/>
                      </a:lnTo>
                      <a:lnTo>
                        <a:pt x="12" y="9"/>
                      </a:lnTo>
                      <a:lnTo>
                        <a:pt x="3" y="23"/>
                      </a:lnTo>
                      <a:lnTo>
                        <a:pt x="0" y="40"/>
                      </a:lnTo>
                      <a:lnTo>
                        <a:pt x="6" y="60"/>
                      </a:lnTo>
                      <a:lnTo>
                        <a:pt x="20" y="82"/>
                      </a:lnTo>
                      <a:lnTo>
                        <a:pt x="40" y="102"/>
                      </a:lnTo>
                      <a:lnTo>
                        <a:pt x="66" y="122"/>
                      </a:lnTo>
                      <a:lnTo>
                        <a:pt x="94" y="137"/>
                      </a:lnTo>
                      <a:lnTo>
                        <a:pt x="116" y="146"/>
                      </a:lnTo>
                      <a:lnTo>
                        <a:pt x="133" y="149"/>
                      </a:lnTo>
                      <a:lnTo>
                        <a:pt x="147" y="147"/>
                      </a:lnTo>
                      <a:lnTo>
                        <a:pt x="155" y="141"/>
                      </a:lnTo>
                      <a:lnTo>
                        <a:pt x="160" y="132"/>
                      </a:lnTo>
                      <a:lnTo>
                        <a:pt x="160" y="120"/>
                      </a:lnTo>
                      <a:lnTo>
                        <a:pt x="157" y="106"/>
                      </a:lnTo>
                      <a:close/>
                    </a:path>
                  </a:pathLst>
                </a:custGeom>
                <a:solidFill>
                  <a:srgbClr val="F9DBD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95" name="Freeform 79"/>
                <p:cNvSpPr>
                  <a:spLocks/>
                </p:cNvSpPr>
                <p:nvPr/>
              </p:nvSpPr>
              <p:spPr bwMode="auto">
                <a:xfrm>
                  <a:off x="4812" y="1421"/>
                  <a:ext cx="40" cy="36"/>
                </a:xfrm>
                <a:custGeom>
                  <a:avLst/>
                  <a:gdLst>
                    <a:gd name="T0" fmla="*/ 155 w 158"/>
                    <a:gd name="T1" fmla="*/ 104 h 147"/>
                    <a:gd name="T2" fmla="*/ 154 w 158"/>
                    <a:gd name="T3" fmla="*/ 100 h 147"/>
                    <a:gd name="T4" fmla="*/ 151 w 158"/>
                    <a:gd name="T5" fmla="*/ 89 h 147"/>
                    <a:gd name="T6" fmla="*/ 144 w 158"/>
                    <a:gd name="T7" fmla="*/ 72 h 147"/>
                    <a:gd name="T8" fmla="*/ 135 w 158"/>
                    <a:gd name="T9" fmla="*/ 54 h 147"/>
                    <a:gd name="T10" fmla="*/ 121 w 158"/>
                    <a:gd name="T11" fmla="*/ 36 h 147"/>
                    <a:gd name="T12" fmla="*/ 103 w 158"/>
                    <a:gd name="T13" fmla="*/ 19 h 147"/>
                    <a:gd name="T14" fmla="*/ 82 w 158"/>
                    <a:gd name="T15" fmla="*/ 6 h 147"/>
                    <a:gd name="T16" fmla="*/ 54 w 158"/>
                    <a:gd name="T17" fmla="*/ 0 h 147"/>
                    <a:gd name="T18" fmla="*/ 28 w 158"/>
                    <a:gd name="T19" fmla="*/ 1 h 147"/>
                    <a:gd name="T20" fmla="*/ 11 w 158"/>
                    <a:gd name="T21" fmla="*/ 9 h 147"/>
                    <a:gd name="T22" fmla="*/ 2 w 158"/>
                    <a:gd name="T23" fmla="*/ 22 h 147"/>
                    <a:gd name="T24" fmla="*/ 0 w 158"/>
                    <a:gd name="T25" fmla="*/ 39 h 147"/>
                    <a:gd name="T26" fmla="*/ 5 w 158"/>
                    <a:gd name="T27" fmla="*/ 59 h 147"/>
                    <a:gd name="T28" fmla="*/ 18 w 158"/>
                    <a:gd name="T29" fmla="*/ 81 h 147"/>
                    <a:gd name="T30" fmla="*/ 38 w 158"/>
                    <a:gd name="T31" fmla="*/ 102 h 147"/>
                    <a:gd name="T32" fmla="*/ 64 w 158"/>
                    <a:gd name="T33" fmla="*/ 121 h 147"/>
                    <a:gd name="T34" fmla="*/ 92 w 158"/>
                    <a:gd name="T35" fmla="*/ 136 h 147"/>
                    <a:gd name="T36" fmla="*/ 114 w 158"/>
                    <a:gd name="T37" fmla="*/ 144 h 147"/>
                    <a:gd name="T38" fmla="*/ 131 w 158"/>
                    <a:gd name="T39" fmla="*/ 147 h 147"/>
                    <a:gd name="T40" fmla="*/ 144 w 158"/>
                    <a:gd name="T41" fmla="*/ 145 h 147"/>
                    <a:gd name="T42" fmla="*/ 152 w 158"/>
                    <a:gd name="T43" fmla="*/ 139 h 147"/>
                    <a:gd name="T44" fmla="*/ 156 w 158"/>
                    <a:gd name="T45" fmla="*/ 130 h 147"/>
                    <a:gd name="T46" fmla="*/ 158 w 158"/>
                    <a:gd name="T47" fmla="*/ 118 h 147"/>
                    <a:gd name="T48" fmla="*/ 155 w 158"/>
                    <a:gd name="T49" fmla="*/ 104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58" h="147">
                      <a:moveTo>
                        <a:pt x="155" y="104"/>
                      </a:moveTo>
                      <a:lnTo>
                        <a:pt x="154" y="100"/>
                      </a:lnTo>
                      <a:lnTo>
                        <a:pt x="151" y="89"/>
                      </a:lnTo>
                      <a:lnTo>
                        <a:pt x="144" y="72"/>
                      </a:lnTo>
                      <a:lnTo>
                        <a:pt x="135" y="54"/>
                      </a:lnTo>
                      <a:lnTo>
                        <a:pt x="121" y="36"/>
                      </a:lnTo>
                      <a:lnTo>
                        <a:pt x="103" y="19"/>
                      </a:lnTo>
                      <a:lnTo>
                        <a:pt x="82" y="6"/>
                      </a:lnTo>
                      <a:lnTo>
                        <a:pt x="54" y="0"/>
                      </a:lnTo>
                      <a:lnTo>
                        <a:pt x="28" y="1"/>
                      </a:lnTo>
                      <a:lnTo>
                        <a:pt x="11" y="9"/>
                      </a:lnTo>
                      <a:lnTo>
                        <a:pt x="2" y="22"/>
                      </a:lnTo>
                      <a:lnTo>
                        <a:pt x="0" y="39"/>
                      </a:lnTo>
                      <a:lnTo>
                        <a:pt x="5" y="59"/>
                      </a:lnTo>
                      <a:lnTo>
                        <a:pt x="18" y="81"/>
                      </a:lnTo>
                      <a:lnTo>
                        <a:pt x="38" y="102"/>
                      </a:lnTo>
                      <a:lnTo>
                        <a:pt x="64" y="121"/>
                      </a:lnTo>
                      <a:lnTo>
                        <a:pt x="92" y="136"/>
                      </a:lnTo>
                      <a:lnTo>
                        <a:pt x="114" y="144"/>
                      </a:lnTo>
                      <a:lnTo>
                        <a:pt x="131" y="147"/>
                      </a:lnTo>
                      <a:lnTo>
                        <a:pt x="144" y="145"/>
                      </a:lnTo>
                      <a:lnTo>
                        <a:pt x="152" y="139"/>
                      </a:lnTo>
                      <a:lnTo>
                        <a:pt x="156" y="130"/>
                      </a:lnTo>
                      <a:lnTo>
                        <a:pt x="158" y="118"/>
                      </a:lnTo>
                      <a:lnTo>
                        <a:pt x="155" y="104"/>
                      </a:lnTo>
                      <a:close/>
                    </a:path>
                  </a:pathLst>
                </a:custGeom>
                <a:solidFill>
                  <a:srgbClr val="F9D8D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96" name="Freeform 80"/>
                <p:cNvSpPr>
                  <a:spLocks/>
                </p:cNvSpPr>
                <p:nvPr/>
              </p:nvSpPr>
              <p:spPr bwMode="auto">
                <a:xfrm>
                  <a:off x="4813" y="1421"/>
                  <a:ext cx="39" cy="36"/>
                </a:xfrm>
                <a:custGeom>
                  <a:avLst/>
                  <a:gdLst>
                    <a:gd name="T0" fmla="*/ 153 w 155"/>
                    <a:gd name="T1" fmla="*/ 103 h 145"/>
                    <a:gd name="T2" fmla="*/ 152 w 155"/>
                    <a:gd name="T3" fmla="*/ 99 h 145"/>
                    <a:gd name="T4" fmla="*/ 149 w 155"/>
                    <a:gd name="T5" fmla="*/ 88 h 145"/>
                    <a:gd name="T6" fmla="*/ 142 w 155"/>
                    <a:gd name="T7" fmla="*/ 71 h 145"/>
                    <a:gd name="T8" fmla="*/ 132 w 155"/>
                    <a:gd name="T9" fmla="*/ 53 h 145"/>
                    <a:gd name="T10" fmla="*/ 119 w 155"/>
                    <a:gd name="T11" fmla="*/ 35 h 145"/>
                    <a:gd name="T12" fmla="*/ 101 w 155"/>
                    <a:gd name="T13" fmla="*/ 18 h 145"/>
                    <a:gd name="T14" fmla="*/ 79 w 155"/>
                    <a:gd name="T15" fmla="*/ 6 h 145"/>
                    <a:gd name="T16" fmla="*/ 53 w 155"/>
                    <a:gd name="T17" fmla="*/ 0 h 145"/>
                    <a:gd name="T18" fmla="*/ 27 w 155"/>
                    <a:gd name="T19" fmla="*/ 1 h 145"/>
                    <a:gd name="T20" fmla="*/ 10 w 155"/>
                    <a:gd name="T21" fmla="*/ 9 h 145"/>
                    <a:gd name="T22" fmla="*/ 1 w 155"/>
                    <a:gd name="T23" fmla="*/ 22 h 145"/>
                    <a:gd name="T24" fmla="*/ 0 w 155"/>
                    <a:gd name="T25" fmla="*/ 38 h 145"/>
                    <a:gd name="T26" fmla="*/ 4 w 155"/>
                    <a:gd name="T27" fmla="*/ 58 h 145"/>
                    <a:gd name="T28" fmla="*/ 17 w 155"/>
                    <a:gd name="T29" fmla="*/ 79 h 145"/>
                    <a:gd name="T30" fmla="*/ 37 w 155"/>
                    <a:gd name="T31" fmla="*/ 100 h 145"/>
                    <a:gd name="T32" fmla="*/ 63 w 155"/>
                    <a:gd name="T33" fmla="*/ 119 h 145"/>
                    <a:gd name="T34" fmla="*/ 91 w 155"/>
                    <a:gd name="T35" fmla="*/ 134 h 145"/>
                    <a:gd name="T36" fmla="*/ 113 w 155"/>
                    <a:gd name="T37" fmla="*/ 142 h 145"/>
                    <a:gd name="T38" fmla="*/ 129 w 155"/>
                    <a:gd name="T39" fmla="*/ 145 h 145"/>
                    <a:gd name="T40" fmla="*/ 142 w 155"/>
                    <a:gd name="T41" fmla="*/ 144 h 145"/>
                    <a:gd name="T42" fmla="*/ 150 w 155"/>
                    <a:gd name="T43" fmla="*/ 138 h 145"/>
                    <a:gd name="T44" fmla="*/ 154 w 155"/>
                    <a:gd name="T45" fmla="*/ 129 h 145"/>
                    <a:gd name="T46" fmla="*/ 155 w 155"/>
                    <a:gd name="T47" fmla="*/ 117 h 145"/>
                    <a:gd name="T48" fmla="*/ 153 w 155"/>
                    <a:gd name="T49" fmla="*/ 103 h 1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55" h="145">
                      <a:moveTo>
                        <a:pt x="153" y="103"/>
                      </a:moveTo>
                      <a:lnTo>
                        <a:pt x="152" y="99"/>
                      </a:lnTo>
                      <a:lnTo>
                        <a:pt x="149" y="88"/>
                      </a:lnTo>
                      <a:lnTo>
                        <a:pt x="142" y="71"/>
                      </a:lnTo>
                      <a:lnTo>
                        <a:pt x="132" y="53"/>
                      </a:lnTo>
                      <a:lnTo>
                        <a:pt x="119" y="35"/>
                      </a:lnTo>
                      <a:lnTo>
                        <a:pt x="101" y="18"/>
                      </a:lnTo>
                      <a:lnTo>
                        <a:pt x="79" y="6"/>
                      </a:lnTo>
                      <a:lnTo>
                        <a:pt x="53" y="0"/>
                      </a:lnTo>
                      <a:lnTo>
                        <a:pt x="27" y="1"/>
                      </a:lnTo>
                      <a:lnTo>
                        <a:pt x="10" y="9"/>
                      </a:lnTo>
                      <a:lnTo>
                        <a:pt x="1" y="22"/>
                      </a:lnTo>
                      <a:lnTo>
                        <a:pt x="0" y="38"/>
                      </a:lnTo>
                      <a:lnTo>
                        <a:pt x="4" y="58"/>
                      </a:lnTo>
                      <a:lnTo>
                        <a:pt x="17" y="79"/>
                      </a:lnTo>
                      <a:lnTo>
                        <a:pt x="37" y="100"/>
                      </a:lnTo>
                      <a:lnTo>
                        <a:pt x="63" y="119"/>
                      </a:lnTo>
                      <a:lnTo>
                        <a:pt x="91" y="134"/>
                      </a:lnTo>
                      <a:lnTo>
                        <a:pt x="113" y="142"/>
                      </a:lnTo>
                      <a:lnTo>
                        <a:pt x="129" y="145"/>
                      </a:lnTo>
                      <a:lnTo>
                        <a:pt x="142" y="144"/>
                      </a:lnTo>
                      <a:lnTo>
                        <a:pt x="150" y="138"/>
                      </a:lnTo>
                      <a:lnTo>
                        <a:pt x="154" y="129"/>
                      </a:lnTo>
                      <a:lnTo>
                        <a:pt x="155" y="117"/>
                      </a:lnTo>
                      <a:lnTo>
                        <a:pt x="153" y="103"/>
                      </a:lnTo>
                      <a:close/>
                    </a:path>
                  </a:pathLst>
                </a:custGeom>
                <a:solidFill>
                  <a:srgbClr val="F9D8D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97" name="Freeform 81"/>
                <p:cNvSpPr>
                  <a:spLocks/>
                </p:cNvSpPr>
                <p:nvPr/>
              </p:nvSpPr>
              <p:spPr bwMode="auto">
                <a:xfrm>
                  <a:off x="4813" y="1421"/>
                  <a:ext cx="38" cy="36"/>
                </a:xfrm>
                <a:custGeom>
                  <a:avLst/>
                  <a:gdLst>
                    <a:gd name="T0" fmla="*/ 152 w 154"/>
                    <a:gd name="T1" fmla="*/ 103 h 145"/>
                    <a:gd name="T2" fmla="*/ 151 w 154"/>
                    <a:gd name="T3" fmla="*/ 99 h 145"/>
                    <a:gd name="T4" fmla="*/ 147 w 154"/>
                    <a:gd name="T5" fmla="*/ 88 h 145"/>
                    <a:gd name="T6" fmla="*/ 142 w 154"/>
                    <a:gd name="T7" fmla="*/ 71 h 145"/>
                    <a:gd name="T8" fmla="*/ 132 w 154"/>
                    <a:gd name="T9" fmla="*/ 53 h 145"/>
                    <a:gd name="T10" fmla="*/ 119 w 154"/>
                    <a:gd name="T11" fmla="*/ 35 h 145"/>
                    <a:gd name="T12" fmla="*/ 101 w 154"/>
                    <a:gd name="T13" fmla="*/ 18 h 145"/>
                    <a:gd name="T14" fmla="*/ 79 w 154"/>
                    <a:gd name="T15" fmla="*/ 6 h 145"/>
                    <a:gd name="T16" fmla="*/ 53 w 154"/>
                    <a:gd name="T17" fmla="*/ 0 h 145"/>
                    <a:gd name="T18" fmla="*/ 27 w 154"/>
                    <a:gd name="T19" fmla="*/ 1 h 145"/>
                    <a:gd name="T20" fmla="*/ 11 w 154"/>
                    <a:gd name="T21" fmla="*/ 9 h 145"/>
                    <a:gd name="T22" fmla="*/ 2 w 154"/>
                    <a:gd name="T23" fmla="*/ 22 h 145"/>
                    <a:gd name="T24" fmla="*/ 0 w 154"/>
                    <a:gd name="T25" fmla="*/ 39 h 145"/>
                    <a:gd name="T26" fmla="*/ 6 w 154"/>
                    <a:gd name="T27" fmla="*/ 58 h 145"/>
                    <a:gd name="T28" fmla="*/ 18 w 154"/>
                    <a:gd name="T29" fmla="*/ 79 h 145"/>
                    <a:gd name="T30" fmla="*/ 38 w 154"/>
                    <a:gd name="T31" fmla="*/ 100 h 145"/>
                    <a:gd name="T32" fmla="*/ 64 w 154"/>
                    <a:gd name="T33" fmla="*/ 119 h 145"/>
                    <a:gd name="T34" fmla="*/ 91 w 154"/>
                    <a:gd name="T35" fmla="*/ 134 h 145"/>
                    <a:gd name="T36" fmla="*/ 113 w 154"/>
                    <a:gd name="T37" fmla="*/ 142 h 145"/>
                    <a:gd name="T38" fmla="*/ 129 w 154"/>
                    <a:gd name="T39" fmla="*/ 145 h 145"/>
                    <a:gd name="T40" fmla="*/ 142 w 154"/>
                    <a:gd name="T41" fmla="*/ 143 h 145"/>
                    <a:gd name="T42" fmla="*/ 150 w 154"/>
                    <a:gd name="T43" fmla="*/ 137 h 145"/>
                    <a:gd name="T44" fmla="*/ 154 w 154"/>
                    <a:gd name="T45" fmla="*/ 128 h 145"/>
                    <a:gd name="T46" fmla="*/ 154 w 154"/>
                    <a:gd name="T47" fmla="*/ 117 h 145"/>
                    <a:gd name="T48" fmla="*/ 152 w 154"/>
                    <a:gd name="T49" fmla="*/ 103 h 1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54" h="145">
                      <a:moveTo>
                        <a:pt x="152" y="103"/>
                      </a:moveTo>
                      <a:lnTo>
                        <a:pt x="151" y="99"/>
                      </a:lnTo>
                      <a:lnTo>
                        <a:pt x="147" y="88"/>
                      </a:lnTo>
                      <a:lnTo>
                        <a:pt x="142" y="71"/>
                      </a:lnTo>
                      <a:lnTo>
                        <a:pt x="132" y="53"/>
                      </a:lnTo>
                      <a:lnTo>
                        <a:pt x="119" y="35"/>
                      </a:lnTo>
                      <a:lnTo>
                        <a:pt x="101" y="18"/>
                      </a:lnTo>
                      <a:lnTo>
                        <a:pt x="79" y="6"/>
                      </a:lnTo>
                      <a:lnTo>
                        <a:pt x="53" y="0"/>
                      </a:lnTo>
                      <a:lnTo>
                        <a:pt x="27" y="1"/>
                      </a:lnTo>
                      <a:lnTo>
                        <a:pt x="11" y="9"/>
                      </a:lnTo>
                      <a:lnTo>
                        <a:pt x="2" y="22"/>
                      </a:lnTo>
                      <a:lnTo>
                        <a:pt x="0" y="39"/>
                      </a:lnTo>
                      <a:lnTo>
                        <a:pt x="6" y="58"/>
                      </a:lnTo>
                      <a:lnTo>
                        <a:pt x="18" y="79"/>
                      </a:lnTo>
                      <a:lnTo>
                        <a:pt x="38" y="100"/>
                      </a:lnTo>
                      <a:lnTo>
                        <a:pt x="64" y="119"/>
                      </a:lnTo>
                      <a:lnTo>
                        <a:pt x="91" y="134"/>
                      </a:lnTo>
                      <a:lnTo>
                        <a:pt x="113" y="142"/>
                      </a:lnTo>
                      <a:lnTo>
                        <a:pt x="129" y="145"/>
                      </a:lnTo>
                      <a:lnTo>
                        <a:pt x="142" y="143"/>
                      </a:lnTo>
                      <a:lnTo>
                        <a:pt x="150" y="137"/>
                      </a:lnTo>
                      <a:lnTo>
                        <a:pt x="154" y="128"/>
                      </a:lnTo>
                      <a:lnTo>
                        <a:pt x="154" y="117"/>
                      </a:lnTo>
                      <a:lnTo>
                        <a:pt x="152" y="103"/>
                      </a:lnTo>
                      <a:close/>
                    </a:path>
                  </a:pathLst>
                </a:custGeom>
                <a:solidFill>
                  <a:srgbClr val="F9D8D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98" name="Freeform 82"/>
                <p:cNvSpPr>
                  <a:spLocks/>
                </p:cNvSpPr>
                <p:nvPr/>
              </p:nvSpPr>
              <p:spPr bwMode="auto">
                <a:xfrm>
                  <a:off x="4813" y="1421"/>
                  <a:ext cx="38" cy="36"/>
                </a:xfrm>
                <a:custGeom>
                  <a:avLst/>
                  <a:gdLst>
                    <a:gd name="T0" fmla="*/ 151 w 153"/>
                    <a:gd name="T1" fmla="*/ 101 h 143"/>
                    <a:gd name="T2" fmla="*/ 150 w 153"/>
                    <a:gd name="T3" fmla="*/ 97 h 143"/>
                    <a:gd name="T4" fmla="*/ 146 w 153"/>
                    <a:gd name="T5" fmla="*/ 86 h 143"/>
                    <a:gd name="T6" fmla="*/ 141 w 153"/>
                    <a:gd name="T7" fmla="*/ 70 h 143"/>
                    <a:gd name="T8" fmla="*/ 130 w 153"/>
                    <a:gd name="T9" fmla="*/ 52 h 143"/>
                    <a:gd name="T10" fmla="*/ 118 w 153"/>
                    <a:gd name="T11" fmla="*/ 34 h 143"/>
                    <a:gd name="T12" fmla="*/ 100 w 153"/>
                    <a:gd name="T13" fmla="*/ 18 h 143"/>
                    <a:gd name="T14" fmla="*/ 80 w 153"/>
                    <a:gd name="T15" fmla="*/ 6 h 143"/>
                    <a:gd name="T16" fmla="*/ 53 w 153"/>
                    <a:gd name="T17" fmla="*/ 0 h 143"/>
                    <a:gd name="T18" fmla="*/ 28 w 153"/>
                    <a:gd name="T19" fmla="*/ 1 h 143"/>
                    <a:gd name="T20" fmla="*/ 11 w 153"/>
                    <a:gd name="T21" fmla="*/ 9 h 143"/>
                    <a:gd name="T22" fmla="*/ 2 w 153"/>
                    <a:gd name="T23" fmla="*/ 22 h 143"/>
                    <a:gd name="T24" fmla="*/ 0 w 153"/>
                    <a:gd name="T25" fmla="*/ 38 h 143"/>
                    <a:gd name="T26" fmla="*/ 6 w 153"/>
                    <a:gd name="T27" fmla="*/ 57 h 143"/>
                    <a:gd name="T28" fmla="*/ 18 w 153"/>
                    <a:gd name="T29" fmla="*/ 78 h 143"/>
                    <a:gd name="T30" fmla="*/ 38 w 153"/>
                    <a:gd name="T31" fmla="*/ 98 h 143"/>
                    <a:gd name="T32" fmla="*/ 63 w 153"/>
                    <a:gd name="T33" fmla="*/ 117 h 143"/>
                    <a:gd name="T34" fmla="*/ 90 w 153"/>
                    <a:gd name="T35" fmla="*/ 132 h 143"/>
                    <a:gd name="T36" fmla="*/ 111 w 153"/>
                    <a:gd name="T37" fmla="*/ 140 h 143"/>
                    <a:gd name="T38" fmla="*/ 128 w 153"/>
                    <a:gd name="T39" fmla="*/ 143 h 143"/>
                    <a:gd name="T40" fmla="*/ 141 w 153"/>
                    <a:gd name="T41" fmla="*/ 141 h 143"/>
                    <a:gd name="T42" fmla="*/ 149 w 153"/>
                    <a:gd name="T43" fmla="*/ 135 h 143"/>
                    <a:gd name="T44" fmla="*/ 152 w 153"/>
                    <a:gd name="T45" fmla="*/ 126 h 143"/>
                    <a:gd name="T46" fmla="*/ 153 w 153"/>
                    <a:gd name="T47" fmla="*/ 115 h 143"/>
                    <a:gd name="T48" fmla="*/ 151 w 153"/>
                    <a:gd name="T49" fmla="*/ 101 h 1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53" h="143">
                      <a:moveTo>
                        <a:pt x="151" y="101"/>
                      </a:moveTo>
                      <a:lnTo>
                        <a:pt x="150" y="97"/>
                      </a:lnTo>
                      <a:lnTo>
                        <a:pt x="146" y="86"/>
                      </a:lnTo>
                      <a:lnTo>
                        <a:pt x="141" y="70"/>
                      </a:lnTo>
                      <a:lnTo>
                        <a:pt x="130" y="52"/>
                      </a:lnTo>
                      <a:lnTo>
                        <a:pt x="118" y="34"/>
                      </a:lnTo>
                      <a:lnTo>
                        <a:pt x="100" y="18"/>
                      </a:lnTo>
                      <a:lnTo>
                        <a:pt x="80" y="6"/>
                      </a:lnTo>
                      <a:lnTo>
                        <a:pt x="53" y="0"/>
                      </a:lnTo>
                      <a:lnTo>
                        <a:pt x="28" y="1"/>
                      </a:lnTo>
                      <a:lnTo>
                        <a:pt x="11" y="9"/>
                      </a:lnTo>
                      <a:lnTo>
                        <a:pt x="2" y="22"/>
                      </a:lnTo>
                      <a:lnTo>
                        <a:pt x="0" y="38"/>
                      </a:lnTo>
                      <a:lnTo>
                        <a:pt x="6" y="57"/>
                      </a:lnTo>
                      <a:lnTo>
                        <a:pt x="18" y="78"/>
                      </a:lnTo>
                      <a:lnTo>
                        <a:pt x="38" y="98"/>
                      </a:lnTo>
                      <a:lnTo>
                        <a:pt x="63" y="117"/>
                      </a:lnTo>
                      <a:lnTo>
                        <a:pt x="90" y="132"/>
                      </a:lnTo>
                      <a:lnTo>
                        <a:pt x="111" y="140"/>
                      </a:lnTo>
                      <a:lnTo>
                        <a:pt x="128" y="143"/>
                      </a:lnTo>
                      <a:lnTo>
                        <a:pt x="141" y="141"/>
                      </a:lnTo>
                      <a:lnTo>
                        <a:pt x="149" y="135"/>
                      </a:lnTo>
                      <a:lnTo>
                        <a:pt x="152" y="126"/>
                      </a:lnTo>
                      <a:lnTo>
                        <a:pt x="153" y="115"/>
                      </a:lnTo>
                      <a:lnTo>
                        <a:pt x="151" y="101"/>
                      </a:lnTo>
                      <a:close/>
                    </a:path>
                  </a:pathLst>
                </a:custGeom>
                <a:solidFill>
                  <a:srgbClr val="F9D8C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199" name="Freeform 83"/>
                <p:cNvSpPr>
                  <a:spLocks/>
                </p:cNvSpPr>
                <p:nvPr/>
              </p:nvSpPr>
              <p:spPr bwMode="auto">
                <a:xfrm>
                  <a:off x="4813" y="1421"/>
                  <a:ext cx="38" cy="36"/>
                </a:xfrm>
                <a:custGeom>
                  <a:avLst/>
                  <a:gdLst>
                    <a:gd name="T0" fmla="*/ 149 w 151"/>
                    <a:gd name="T1" fmla="*/ 100 h 142"/>
                    <a:gd name="T2" fmla="*/ 148 w 151"/>
                    <a:gd name="T3" fmla="*/ 96 h 142"/>
                    <a:gd name="T4" fmla="*/ 144 w 151"/>
                    <a:gd name="T5" fmla="*/ 85 h 142"/>
                    <a:gd name="T6" fmla="*/ 139 w 151"/>
                    <a:gd name="T7" fmla="*/ 69 h 142"/>
                    <a:gd name="T8" fmla="*/ 129 w 151"/>
                    <a:gd name="T9" fmla="*/ 51 h 142"/>
                    <a:gd name="T10" fmla="*/ 117 w 151"/>
                    <a:gd name="T11" fmla="*/ 34 h 142"/>
                    <a:gd name="T12" fmla="*/ 99 w 151"/>
                    <a:gd name="T13" fmla="*/ 18 h 142"/>
                    <a:gd name="T14" fmla="*/ 79 w 151"/>
                    <a:gd name="T15" fmla="*/ 6 h 142"/>
                    <a:gd name="T16" fmla="*/ 52 w 151"/>
                    <a:gd name="T17" fmla="*/ 0 h 142"/>
                    <a:gd name="T18" fmla="*/ 28 w 151"/>
                    <a:gd name="T19" fmla="*/ 1 h 142"/>
                    <a:gd name="T20" fmla="*/ 10 w 151"/>
                    <a:gd name="T21" fmla="*/ 8 h 142"/>
                    <a:gd name="T22" fmla="*/ 1 w 151"/>
                    <a:gd name="T23" fmla="*/ 21 h 142"/>
                    <a:gd name="T24" fmla="*/ 0 w 151"/>
                    <a:gd name="T25" fmla="*/ 37 h 142"/>
                    <a:gd name="T26" fmla="*/ 6 w 151"/>
                    <a:gd name="T27" fmla="*/ 56 h 142"/>
                    <a:gd name="T28" fmla="*/ 17 w 151"/>
                    <a:gd name="T29" fmla="*/ 77 h 142"/>
                    <a:gd name="T30" fmla="*/ 37 w 151"/>
                    <a:gd name="T31" fmla="*/ 97 h 142"/>
                    <a:gd name="T32" fmla="*/ 62 w 151"/>
                    <a:gd name="T33" fmla="*/ 116 h 142"/>
                    <a:gd name="T34" fmla="*/ 89 w 151"/>
                    <a:gd name="T35" fmla="*/ 130 h 142"/>
                    <a:gd name="T36" fmla="*/ 110 w 151"/>
                    <a:gd name="T37" fmla="*/ 139 h 142"/>
                    <a:gd name="T38" fmla="*/ 126 w 151"/>
                    <a:gd name="T39" fmla="*/ 142 h 142"/>
                    <a:gd name="T40" fmla="*/ 139 w 151"/>
                    <a:gd name="T41" fmla="*/ 140 h 142"/>
                    <a:gd name="T42" fmla="*/ 147 w 151"/>
                    <a:gd name="T43" fmla="*/ 134 h 142"/>
                    <a:gd name="T44" fmla="*/ 150 w 151"/>
                    <a:gd name="T45" fmla="*/ 125 h 142"/>
                    <a:gd name="T46" fmla="*/ 151 w 151"/>
                    <a:gd name="T47" fmla="*/ 114 h 142"/>
                    <a:gd name="T48" fmla="*/ 149 w 151"/>
                    <a:gd name="T49" fmla="*/ 100 h 1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51" h="142">
                      <a:moveTo>
                        <a:pt x="149" y="100"/>
                      </a:moveTo>
                      <a:lnTo>
                        <a:pt x="148" y="96"/>
                      </a:lnTo>
                      <a:lnTo>
                        <a:pt x="144" y="85"/>
                      </a:lnTo>
                      <a:lnTo>
                        <a:pt x="139" y="69"/>
                      </a:lnTo>
                      <a:lnTo>
                        <a:pt x="129" y="51"/>
                      </a:lnTo>
                      <a:lnTo>
                        <a:pt x="117" y="34"/>
                      </a:lnTo>
                      <a:lnTo>
                        <a:pt x="99" y="18"/>
                      </a:lnTo>
                      <a:lnTo>
                        <a:pt x="79" y="6"/>
                      </a:lnTo>
                      <a:lnTo>
                        <a:pt x="52" y="0"/>
                      </a:lnTo>
                      <a:lnTo>
                        <a:pt x="28" y="1"/>
                      </a:lnTo>
                      <a:lnTo>
                        <a:pt x="10" y="8"/>
                      </a:lnTo>
                      <a:lnTo>
                        <a:pt x="1" y="21"/>
                      </a:lnTo>
                      <a:lnTo>
                        <a:pt x="0" y="37"/>
                      </a:lnTo>
                      <a:lnTo>
                        <a:pt x="6" y="56"/>
                      </a:lnTo>
                      <a:lnTo>
                        <a:pt x="17" y="77"/>
                      </a:lnTo>
                      <a:lnTo>
                        <a:pt x="37" y="97"/>
                      </a:lnTo>
                      <a:lnTo>
                        <a:pt x="62" y="116"/>
                      </a:lnTo>
                      <a:lnTo>
                        <a:pt x="89" y="130"/>
                      </a:lnTo>
                      <a:lnTo>
                        <a:pt x="110" y="139"/>
                      </a:lnTo>
                      <a:lnTo>
                        <a:pt x="126" y="142"/>
                      </a:lnTo>
                      <a:lnTo>
                        <a:pt x="139" y="140"/>
                      </a:lnTo>
                      <a:lnTo>
                        <a:pt x="147" y="134"/>
                      </a:lnTo>
                      <a:lnTo>
                        <a:pt x="150" y="125"/>
                      </a:lnTo>
                      <a:lnTo>
                        <a:pt x="151" y="114"/>
                      </a:lnTo>
                      <a:lnTo>
                        <a:pt x="149" y="100"/>
                      </a:lnTo>
                      <a:close/>
                    </a:path>
                  </a:pathLst>
                </a:custGeom>
                <a:solidFill>
                  <a:srgbClr val="F9D6C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00" name="Freeform 84"/>
                <p:cNvSpPr>
                  <a:spLocks/>
                </p:cNvSpPr>
                <p:nvPr/>
              </p:nvSpPr>
              <p:spPr bwMode="auto">
                <a:xfrm>
                  <a:off x="4813" y="1421"/>
                  <a:ext cx="38" cy="35"/>
                </a:xfrm>
                <a:custGeom>
                  <a:avLst/>
                  <a:gdLst>
                    <a:gd name="T0" fmla="*/ 148 w 150"/>
                    <a:gd name="T1" fmla="*/ 100 h 141"/>
                    <a:gd name="T2" fmla="*/ 147 w 150"/>
                    <a:gd name="T3" fmla="*/ 96 h 141"/>
                    <a:gd name="T4" fmla="*/ 143 w 150"/>
                    <a:gd name="T5" fmla="*/ 85 h 141"/>
                    <a:gd name="T6" fmla="*/ 137 w 150"/>
                    <a:gd name="T7" fmla="*/ 69 h 141"/>
                    <a:gd name="T8" fmla="*/ 128 w 150"/>
                    <a:gd name="T9" fmla="*/ 51 h 141"/>
                    <a:gd name="T10" fmla="*/ 115 w 150"/>
                    <a:gd name="T11" fmla="*/ 34 h 141"/>
                    <a:gd name="T12" fmla="*/ 98 w 150"/>
                    <a:gd name="T13" fmla="*/ 18 h 141"/>
                    <a:gd name="T14" fmla="*/ 77 w 150"/>
                    <a:gd name="T15" fmla="*/ 6 h 141"/>
                    <a:gd name="T16" fmla="*/ 52 w 150"/>
                    <a:gd name="T17" fmla="*/ 0 h 141"/>
                    <a:gd name="T18" fmla="*/ 28 w 150"/>
                    <a:gd name="T19" fmla="*/ 1 h 141"/>
                    <a:gd name="T20" fmla="*/ 12 w 150"/>
                    <a:gd name="T21" fmla="*/ 9 h 141"/>
                    <a:gd name="T22" fmla="*/ 2 w 150"/>
                    <a:gd name="T23" fmla="*/ 21 h 141"/>
                    <a:gd name="T24" fmla="*/ 0 w 150"/>
                    <a:gd name="T25" fmla="*/ 37 h 141"/>
                    <a:gd name="T26" fmla="*/ 6 w 150"/>
                    <a:gd name="T27" fmla="*/ 56 h 141"/>
                    <a:gd name="T28" fmla="*/ 19 w 150"/>
                    <a:gd name="T29" fmla="*/ 77 h 141"/>
                    <a:gd name="T30" fmla="*/ 37 w 150"/>
                    <a:gd name="T31" fmla="*/ 97 h 141"/>
                    <a:gd name="T32" fmla="*/ 62 w 150"/>
                    <a:gd name="T33" fmla="*/ 115 h 141"/>
                    <a:gd name="T34" fmla="*/ 88 w 150"/>
                    <a:gd name="T35" fmla="*/ 129 h 141"/>
                    <a:gd name="T36" fmla="*/ 109 w 150"/>
                    <a:gd name="T37" fmla="*/ 138 h 141"/>
                    <a:gd name="T38" fmla="*/ 125 w 150"/>
                    <a:gd name="T39" fmla="*/ 141 h 141"/>
                    <a:gd name="T40" fmla="*/ 137 w 150"/>
                    <a:gd name="T41" fmla="*/ 139 h 141"/>
                    <a:gd name="T42" fmla="*/ 145 w 150"/>
                    <a:gd name="T43" fmla="*/ 133 h 141"/>
                    <a:gd name="T44" fmla="*/ 149 w 150"/>
                    <a:gd name="T45" fmla="*/ 125 h 141"/>
                    <a:gd name="T46" fmla="*/ 150 w 150"/>
                    <a:gd name="T47" fmla="*/ 113 h 141"/>
                    <a:gd name="T48" fmla="*/ 148 w 150"/>
                    <a:gd name="T49" fmla="*/ 100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50" h="141">
                      <a:moveTo>
                        <a:pt x="148" y="100"/>
                      </a:moveTo>
                      <a:lnTo>
                        <a:pt x="147" y="96"/>
                      </a:lnTo>
                      <a:lnTo>
                        <a:pt x="143" y="85"/>
                      </a:lnTo>
                      <a:lnTo>
                        <a:pt x="137" y="69"/>
                      </a:lnTo>
                      <a:lnTo>
                        <a:pt x="128" y="51"/>
                      </a:lnTo>
                      <a:lnTo>
                        <a:pt x="115" y="34"/>
                      </a:lnTo>
                      <a:lnTo>
                        <a:pt x="98" y="18"/>
                      </a:lnTo>
                      <a:lnTo>
                        <a:pt x="77" y="6"/>
                      </a:lnTo>
                      <a:lnTo>
                        <a:pt x="52" y="0"/>
                      </a:lnTo>
                      <a:lnTo>
                        <a:pt x="28" y="1"/>
                      </a:lnTo>
                      <a:lnTo>
                        <a:pt x="12" y="9"/>
                      </a:lnTo>
                      <a:lnTo>
                        <a:pt x="2" y="21"/>
                      </a:lnTo>
                      <a:lnTo>
                        <a:pt x="0" y="37"/>
                      </a:lnTo>
                      <a:lnTo>
                        <a:pt x="6" y="56"/>
                      </a:lnTo>
                      <a:lnTo>
                        <a:pt x="19" y="77"/>
                      </a:lnTo>
                      <a:lnTo>
                        <a:pt x="37" y="97"/>
                      </a:lnTo>
                      <a:lnTo>
                        <a:pt x="62" y="115"/>
                      </a:lnTo>
                      <a:lnTo>
                        <a:pt x="88" y="129"/>
                      </a:lnTo>
                      <a:lnTo>
                        <a:pt x="109" y="138"/>
                      </a:lnTo>
                      <a:lnTo>
                        <a:pt x="125" y="141"/>
                      </a:lnTo>
                      <a:lnTo>
                        <a:pt x="137" y="139"/>
                      </a:lnTo>
                      <a:lnTo>
                        <a:pt x="145" y="133"/>
                      </a:lnTo>
                      <a:lnTo>
                        <a:pt x="149" y="125"/>
                      </a:lnTo>
                      <a:lnTo>
                        <a:pt x="150" y="113"/>
                      </a:lnTo>
                      <a:lnTo>
                        <a:pt x="148" y="100"/>
                      </a:lnTo>
                      <a:close/>
                    </a:path>
                  </a:pathLst>
                </a:custGeom>
                <a:solidFill>
                  <a:srgbClr val="F9D6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01" name="Freeform 85"/>
                <p:cNvSpPr>
                  <a:spLocks/>
                </p:cNvSpPr>
                <p:nvPr/>
              </p:nvSpPr>
              <p:spPr bwMode="auto">
                <a:xfrm>
                  <a:off x="4814" y="1422"/>
                  <a:ext cx="37" cy="34"/>
                </a:xfrm>
                <a:custGeom>
                  <a:avLst/>
                  <a:gdLst>
                    <a:gd name="T0" fmla="*/ 147 w 149"/>
                    <a:gd name="T1" fmla="*/ 98 h 139"/>
                    <a:gd name="T2" fmla="*/ 146 w 149"/>
                    <a:gd name="T3" fmla="*/ 94 h 139"/>
                    <a:gd name="T4" fmla="*/ 142 w 149"/>
                    <a:gd name="T5" fmla="*/ 84 h 139"/>
                    <a:gd name="T6" fmla="*/ 136 w 149"/>
                    <a:gd name="T7" fmla="*/ 68 h 139"/>
                    <a:gd name="T8" fmla="*/ 127 w 149"/>
                    <a:gd name="T9" fmla="*/ 50 h 139"/>
                    <a:gd name="T10" fmla="*/ 114 w 149"/>
                    <a:gd name="T11" fmla="*/ 33 h 139"/>
                    <a:gd name="T12" fmla="*/ 97 w 149"/>
                    <a:gd name="T13" fmla="*/ 17 h 139"/>
                    <a:gd name="T14" fmla="*/ 76 w 149"/>
                    <a:gd name="T15" fmla="*/ 6 h 139"/>
                    <a:gd name="T16" fmla="*/ 51 w 149"/>
                    <a:gd name="T17" fmla="*/ 0 h 139"/>
                    <a:gd name="T18" fmla="*/ 27 w 149"/>
                    <a:gd name="T19" fmla="*/ 1 h 139"/>
                    <a:gd name="T20" fmla="*/ 11 w 149"/>
                    <a:gd name="T21" fmla="*/ 9 h 139"/>
                    <a:gd name="T22" fmla="*/ 1 w 149"/>
                    <a:gd name="T23" fmla="*/ 21 h 139"/>
                    <a:gd name="T24" fmla="*/ 0 w 149"/>
                    <a:gd name="T25" fmla="*/ 37 h 139"/>
                    <a:gd name="T26" fmla="*/ 5 w 149"/>
                    <a:gd name="T27" fmla="*/ 55 h 139"/>
                    <a:gd name="T28" fmla="*/ 18 w 149"/>
                    <a:gd name="T29" fmla="*/ 76 h 139"/>
                    <a:gd name="T30" fmla="*/ 36 w 149"/>
                    <a:gd name="T31" fmla="*/ 96 h 139"/>
                    <a:gd name="T32" fmla="*/ 61 w 149"/>
                    <a:gd name="T33" fmla="*/ 114 h 139"/>
                    <a:gd name="T34" fmla="*/ 87 w 149"/>
                    <a:gd name="T35" fmla="*/ 128 h 139"/>
                    <a:gd name="T36" fmla="*/ 108 w 149"/>
                    <a:gd name="T37" fmla="*/ 136 h 139"/>
                    <a:gd name="T38" fmla="*/ 124 w 149"/>
                    <a:gd name="T39" fmla="*/ 139 h 139"/>
                    <a:gd name="T40" fmla="*/ 136 w 149"/>
                    <a:gd name="T41" fmla="*/ 137 h 139"/>
                    <a:gd name="T42" fmla="*/ 144 w 149"/>
                    <a:gd name="T43" fmla="*/ 131 h 139"/>
                    <a:gd name="T44" fmla="*/ 148 w 149"/>
                    <a:gd name="T45" fmla="*/ 123 h 139"/>
                    <a:gd name="T46" fmla="*/ 149 w 149"/>
                    <a:gd name="T47" fmla="*/ 111 h 139"/>
                    <a:gd name="T48" fmla="*/ 147 w 149"/>
                    <a:gd name="T49" fmla="*/ 98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49" h="139">
                      <a:moveTo>
                        <a:pt x="147" y="98"/>
                      </a:moveTo>
                      <a:lnTo>
                        <a:pt x="146" y="94"/>
                      </a:lnTo>
                      <a:lnTo>
                        <a:pt x="142" y="84"/>
                      </a:lnTo>
                      <a:lnTo>
                        <a:pt x="136" y="68"/>
                      </a:lnTo>
                      <a:lnTo>
                        <a:pt x="127" y="50"/>
                      </a:lnTo>
                      <a:lnTo>
                        <a:pt x="114" y="33"/>
                      </a:lnTo>
                      <a:lnTo>
                        <a:pt x="97" y="17"/>
                      </a:lnTo>
                      <a:lnTo>
                        <a:pt x="76" y="6"/>
                      </a:lnTo>
                      <a:lnTo>
                        <a:pt x="51" y="0"/>
                      </a:lnTo>
                      <a:lnTo>
                        <a:pt x="27" y="1"/>
                      </a:lnTo>
                      <a:lnTo>
                        <a:pt x="11" y="9"/>
                      </a:lnTo>
                      <a:lnTo>
                        <a:pt x="1" y="21"/>
                      </a:lnTo>
                      <a:lnTo>
                        <a:pt x="0" y="37"/>
                      </a:lnTo>
                      <a:lnTo>
                        <a:pt x="5" y="55"/>
                      </a:lnTo>
                      <a:lnTo>
                        <a:pt x="18" y="76"/>
                      </a:lnTo>
                      <a:lnTo>
                        <a:pt x="36" y="96"/>
                      </a:lnTo>
                      <a:lnTo>
                        <a:pt x="61" y="114"/>
                      </a:lnTo>
                      <a:lnTo>
                        <a:pt x="87" y="128"/>
                      </a:lnTo>
                      <a:lnTo>
                        <a:pt x="108" y="136"/>
                      </a:lnTo>
                      <a:lnTo>
                        <a:pt x="124" y="139"/>
                      </a:lnTo>
                      <a:lnTo>
                        <a:pt x="136" y="137"/>
                      </a:lnTo>
                      <a:lnTo>
                        <a:pt x="144" y="131"/>
                      </a:lnTo>
                      <a:lnTo>
                        <a:pt x="148" y="123"/>
                      </a:lnTo>
                      <a:lnTo>
                        <a:pt x="149" y="111"/>
                      </a:lnTo>
                      <a:lnTo>
                        <a:pt x="147" y="98"/>
                      </a:lnTo>
                      <a:close/>
                    </a:path>
                  </a:pathLst>
                </a:custGeom>
                <a:solidFill>
                  <a:srgbClr val="F9D6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02" name="Freeform 86"/>
                <p:cNvSpPr>
                  <a:spLocks/>
                </p:cNvSpPr>
                <p:nvPr/>
              </p:nvSpPr>
              <p:spPr bwMode="auto">
                <a:xfrm>
                  <a:off x="4814" y="1422"/>
                  <a:ext cx="36" cy="34"/>
                </a:xfrm>
                <a:custGeom>
                  <a:avLst/>
                  <a:gdLst>
                    <a:gd name="T0" fmla="*/ 145 w 147"/>
                    <a:gd name="T1" fmla="*/ 97 h 137"/>
                    <a:gd name="T2" fmla="*/ 143 w 147"/>
                    <a:gd name="T3" fmla="*/ 93 h 137"/>
                    <a:gd name="T4" fmla="*/ 140 w 147"/>
                    <a:gd name="T5" fmla="*/ 83 h 137"/>
                    <a:gd name="T6" fmla="*/ 134 w 147"/>
                    <a:gd name="T7" fmla="*/ 67 h 137"/>
                    <a:gd name="T8" fmla="*/ 125 w 147"/>
                    <a:gd name="T9" fmla="*/ 50 h 137"/>
                    <a:gd name="T10" fmla="*/ 113 w 147"/>
                    <a:gd name="T11" fmla="*/ 33 h 137"/>
                    <a:gd name="T12" fmla="*/ 96 w 147"/>
                    <a:gd name="T13" fmla="*/ 17 h 137"/>
                    <a:gd name="T14" fmla="*/ 75 w 147"/>
                    <a:gd name="T15" fmla="*/ 6 h 137"/>
                    <a:gd name="T16" fmla="*/ 50 w 147"/>
                    <a:gd name="T17" fmla="*/ 0 h 137"/>
                    <a:gd name="T18" fmla="*/ 26 w 147"/>
                    <a:gd name="T19" fmla="*/ 1 h 137"/>
                    <a:gd name="T20" fmla="*/ 10 w 147"/>
                    <a:gd name="T21" fmla="*/ 8 h 137"/>
                    <a:gd name="T22" fmla="*/ 2 w 147"/>
                    <a:gd name="T23" fmla="*/ 20 h 137"/>
                    <a:gd name="T24" fmla="*/ 0 w 147"/>
                    <a:gd name="T25" fmla="*/ 36 h 137"/>
                    <a:gd name="T26" fmla="*/ 5 w 147"/>
                    <a:gd name="T27" fmla="*/ 54 h 137"/>
                    <a:gd name="T28" fmla="*/ 18 w 147"/>
                    <a:gd name="T29" fmla="*/ 75 h 137"/>
                    <a:gd name="T30" fmla="*/ 36 w 147"/>
                    <a:gd name="T31" fmla="*/ 94 h 137"/>
                    <a:gd name="T32" fmla="*/ 60 w 147"/>
                    <a:gd name="T33" fmla="*/ 112 h 137"/>
                    <a:gd name="T34" fmla="*/ 86 w 147"/>
                    <a:gd name="T35" fmla="*/ 126 h 137"/>
                    <a:gd name="T36" fmla="*/ 107 w 147"/>
                    <a:gd name="T37" fmla="*/ 134 h 137"/>
                    <a:gd name="T38" fmla="*/ 123 w 147"/>
                    <a:gd name="T39" fmla="*/ 137 h 137"/>
                    <a:gd name="T40" fmla="*/ 134 w 147"/>
                    <a:gd name="T41" fmla="*/ 136 h 137"/>
                    <a:gd name="T42" fmla="*/ 142 w 147"/>
                    <a:gd name="T43" fmla="*/ 130 h 137"/>
                    <a:gd name="T44" fmla="*/ 146 w 147"/>
                    <a:gd name="T45" fmla="*/ 121 h 137"/>
                    <a:gd name="T46" fmla="*/ 147 w 147"/>
                    <a:gd name="T47" fmla="*/ 110 h 137"/>
                    <a:gd name="T48" fmla="*/ 145 w 147"/>
                    <a:gd name="T49" fmla="*/ 97 h 1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47" h="137">
                      <a:moveTo>
                        <a:pt x="145" y="97"/>
                      </a:moveTo>
                      <a:lnTo>
                        <a:pt x="143" y="93"/>
                      </a:lnTo>
                      <a:lnTo>
                        <a:pt x="140" y="83"/>
                      </a:lnTo>
                      <a:lnTo>
                        <a:pt x="134" y="67"/>
                      </a:lnTo>
                      <a:lnTo>
                        <a:pt x="125" y="50"/>
                      </a:lnTo>
                      <a:lnTo>
                        <a:pt x="113" y="33"/>
                      </a:lnTo>
                      <a:lnTo>
                        <a:pt x="96" y="17"/>
                      </a:lnTo>
                      <a:lnTo>
                        <a:pt x="75" y="6"/>
                      </a:lnTo>
                      <a:lnTo>
                        <a:pt x="50" y="0"/>
                      </a:lnTo>
                      <a:lnTo>
                        <a:pt x="26" y="1"/>
                      </a:lnTo>
                      <a:lnTo>
                        <a:pt x="10" y="8"/>
                      </a:lnTo>
                      <a:lnTo>
                        <a:pt x="2" y="20"/>
                      </a:lnTo>
                      <a:lnTo>
                        <a:pt x="0" y="36"/>
                      </a:lnTo>
                      <a:lnTo>
                        <a:pt x="5" y="54"/>
                      </a:lnTo>
                      <a:lnTo>
                        <a:pt x="18" y="75"/>
                      </a:lnTo>
                      <a:lnTo>
                        <a:pt x="36" y="94"/>
                      </a:lnTo>
                      <a:lnTo>
                        <a:pt x="60" y="112"/>
                      </a:lnTo>
                      <a:lnTo>
                        <a:pt x="86" y="126"/>
                      </a:lnTo>
                      <a:lnTo>
                        <a:pt x="107" y="134"/>
                      </a:lnTo>
                      <a:lnTo>
                        <a:pt x="123" y="137"/>
                      </a:lnTo>
                      <a:lnTo>
                        <a:pt x="134" y="136"/>
                      </a:lnTo>
                      <a:lnTo>
                        <a:pt x="142" y="130"/>
                      </a:lnTo>
                      <a:lnTo>
                        <a:pt x="146" y="121"/>
                      </a:lnTo>
                      <a:lnTo>
                        <a:pt x="147" y="110"/>
                      </a:lnTo>
                      <a:lnTo>
                        <a:pt x="145" y="97"/>
                      </a:lnTo>
                      <a:close/>
                    </a:path>
                  </a:pathLst>
                </a:custGeom>
                <a:solidFill>
                  <a:srgbClr val="F9D3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03" name="Freeform 87"/>
                <p:cNvSpPr>
                  <a:spLocks/>
                </p:cNvSpPr>
                <p:nvPr/>
              </p:nvSpPr>
              <p:spPr bwMode="auto">
                <a:xfrm>
                  <a:off x="4814" y="1422"/>
                  <a:ext cx="36" cy="34"/>
                </a:xfrm>
                <a:custGeom>
                  <a:avLst/>
                  <a:gdLst>
                    <a:gd name="T0" fmla="*/ 143 w 146"/>
                    <a:gd name="T1" fmla="*/ 97 h 137"/>
                    <a:gd name="T2" fmla="*/ 142 w 146"/>
                    <a:gd name="T3" fmla="*/ 93 h 137"/>
                    <a:gd name="T4" fmla="*/ 139 w 146"/>
                    <a:gd name="T5" fmla="*/ 83 h 137"/>
                    <a:gd name="T6" fmla="*/ 133 w 146"/>
                    <a:gd name="T7" fmla="*/ 67 h 137"/>
                    <a:gd name="T8" fmla="*/ 125 w 146"/>
                    <a:gd name="T9" fmla="*/ 50 h 137"/>
                    <a:gd name="T10" fmla="*/ 112 w 146"/>
                    <a:gd name="T11" fmla="*/ 33 h 137"/>
                    <a:gd name="T12" fmla="*/ 96 w 146"/>
                    <a:gd name="T13" fmla="*/ 17 h 137"/>
                    <a:gd name="T14" fmla="*/ 77 w 146"/>
                    <a:gd name="T15" fmla="*/ 6 h 137"/>
                    <a:gd name="T16" fmla="*/ 51 w 146"/>
                    <a:gd name="T17" fmla="*/ 0 h 137"/>
                    <a:gd name="T18" fmla="*/ 27 w 146"/>
                    <a:gd name="T19" fmla="*/ 1 h 137"/>
                    <a:gd name="T20" fmla="*/ 11 w 146"/>
                    <a:gd name="T21" fmla="*/ 8 h 137"/>
                    <a:gd name="T22" fmla="*/ 3 w 146"/>
                    <a:gd name="T23" fmla="*/ 21 h 137"/>
                    <a:gd name="T24" fmla="*/ 0 w 146"/>
                    <a:gd name="T25" fmla="*/ 36 h 137"/>
                    <a:gd name="T26" fmla="*/ 6 w 146"/>
                    <a:gd name="T27" fmla="*/ 55 h 137"/>
                    <a:gd name="T28" fmla="*/ 18 w 146"/>
                    <a:gd name="T29" fmla="*/ 75 h 137"/>
                    <a:gd name="T30" fmla="*/ 36 w 146"/>
                    <a:gd name="T31" fmla="*/ 94 h 137"/>
                    <a:gd name="T32" fmla="*/ 60 w 146"/>
                    <a:gd name="T33" fmla="*/ 112 h 137"/>
                    <a:gd name="T34" fmla="*/ 86 w 146"/>
                    <a:gd name="T35" fmla="*/ 126 h 137"/>
                    <a:gd name="T36" fmla="*/ 107 w 146"/>
                    <a:gd name="T37" fmla="*/ 134 h 137"/>
                    <a:gd name="T38" fmla="*/ 122 w 146"/>
                    <a:gd name="T39" fmla="*/ 137 h 137"/>
                    <a:gd name="T40" fmla="*/ 133 w 146"/>
                    <a:gd name="T41" fmla="*/ 135 h 137"/>
                    <a:gd name="T42" fmla="*/ 141 w 146"/>
                    <a:gd name="T43" fmla="*/ 129 h 137"/>
                    <a:gd name="T44" fmla="*/ 146 w 146"/>
                    <a:gd name="T45" fmla="*/ 121 h 137"/>
                    <a:gd name="T46" fmla="*/ 146 w 146"/>
                    <a:gd name="T47" fmla="*/ 110 h 137"/>
                    <a:gd name="T48" fmla="*/ 143 w 146"/>
                    <a:gd name="T49" fmla="*/ 97 h 1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46" h="137">
                      <a:moveTo>
                        <a:pt x="143" y="97"/>
                      </a:moveTo>
                      <a:lnTo>
                        <a:pt x="142" y="93"/>
                      </a:lnTo>
                      <a:lnTo>
                        <a:pt x="139" y="83"/>
                      </a:lnTo>
                      <a:lnTo>
                        <a:pt x="133" y="67"/>
                      </a:lnTo>
                      <a:lnTo>
                        <a:pt x="125" y="50"/>
                      </a:lnTo>
                      <a:lnTo>
                        <a:pt x="112" y="33"/>
                      </a:lnTo>
                      <a:lnTo>
                        <a:pt x="96" y="17"/>
                      </a:lnTo>
                      <a:lnTo>
                        <a:pt x="77" y="6"/>
                      </a:lnTo>
                      <a:lnTo>
                        <a:pt x="51" y="0"/>
                      </a:lnTo>
                      <a:lnTo>
                        <a:pt x="27" y="1"/>
                      </a:lnTo>
                      <a:lnTo>
                        <a:pt x="11" y="8"/>
                      </a:lnTo>
                      <a:lnTo>
                        <a:pt x="3" y="21"/>
                      </a:lnTo>
                      <a:lnTo>
                        <a:pt x="0" y="36"/>
                      </a:lnTo>
                      <a:lnTo>
                        <a:pt x="6" y="55"/>
                      </a:lnTo>
                      <a:lnTo>
                        <a:pt x="18" y="75"/>
                      </a:lnTo>
                      <a:lnTo>
                        <a:pt x="36" y="94"/>
                      </a:lnTo>
                      <a:lnTo>
                        <a:pt x="60" y="112"/>
                      </a:lnTo>
                      <a:lnTo>
                        <a:pt x="86" y="126"/>
                      </a:lnTo>
                      <a:lnTo>
                        <a:pt x="107" y="134"/>
                      </a:lnTo>
                      <a:lnTo>
                        <a:pt x="122" y="137"/>
                      </a:lnTo>
                      <a:lnTo>
                        <a:pt x="133" y="135"/>
                      </a:lnTo>
                      <a:lnTo>
                        <a:pt x="141" y="129"/>
                      </a:lnTo>
                      <a:lnTo>
                        <a:pt x="146" y="121"/>
                      </a:lnTo>
                      <a:lnTo>
                        <a:pt x="146" y="110"/>
                      </a:lnTo>
                      <a:lnTo>
                        <a:pt x="143" y="97"/>
                      </a:lnTo>
                      <a:close/>
                    </a:path>
                  </a:pathLst>
                </a:custGeom>
                <a:solidFill>
                  <a:srgbClr val="F9D3C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04" name="Freeform 88"/>
                <p:cNvSpPr>
                  <a:spLocks/>
                </p:cNvSpPr>
                <p:nvPr/>
              </p:nvSpPr>
              <p:spPr bwMode="auto">
                <a:xfrm>
                  <a:off x="4814" y="1422"/>
                  <a:ext cx="36" cy="34"/>
                </a:xfrm>
                <a:custGeom>
                  <a:avLst/>
                  <a:gdLst>
                    <a:gd name="T0" fmla="*/ 141 w 144"/>
                    <a:gd name="T1" fmla="*/ 96 h 135"/>
                    <a:gd name="T2" fmla="*/ 140 w 144"/>
                    <a:gd name="T3" fmla="*/ 92 h 135"/>
                    <a:gd name="T4" fmla="*/ 137 w 144"/>
                    <a:gd name="T5" fmla="*/ 82 h 135"/>
                    <a:gd name="T6" fmla="*/ 131 w 144"/>
                    <a:gd name="T7" fmla="*/ 66 h 135"/>
                    <a:gd name="T8" fmla="*/ 123 w 144"/>
                    <a:gd name="T9" fmla="*/ 49 h 135"/>
                    <a:gd name="T10" fmla="*/ 110 w 144"/>
                    <a:gd name="T11" fmla="*/ 32 h 135"/>
                    <a:gd name="T12" fmla="*/ 94 w 144"/>
                    <a:gd name="T13" fmla="*/ 17 h 135"/>
                    <a:gd name="T14" fmla="*/ 75 w 144"/>
                    <a:gd name="T15" fmla="*/ 6 h 135"/>
                    <a:gd name="T16" fmla="*/ 49 w 144"/>
                    <a:gd name="T17" fmla="*/ 0 h 135"/>
                    <a:gd name="T18" fmla="*/ 26 w 144"/>
                    <a:gd name="T19" fmla="*/ 1 h 135"/>
                    <a:gd name="T20" fmla="*/ 10 w 144"/>
                    <a:gd name="T21" fmla="*/ 8 h 135"/>
                    <a:gd name="T22" fmla="*/ 1 w 144"/>
                    <a:gd name="T23" fmla="*/ 20 h 135"/>
                    <a:gd name="T24" fmla="*/ 0 w 144"/>
                    <a:gd name="T25" fmla="*/ 36 h 135"/>
                    <a:gd name="T26" fmla="*/ 5 w 144"/>
                    <a:gd name="T27" fmla="*/ 54 h 135"/>
                    <a:gd name="T28" fmla="*/ 17 w 144"/>
                    <a:gd name="T29" fmla="*/ 74 h 135"/>
                    <a:gd name="T30" fmla="*/ 34 w 144"/>
                    <a:gd name="T31" fmla="*/ 93 h 135"/>
                    <a:gd name="T32" fmla="*/ 58 w 144"/>
                    <a:gd name="T33" fmla="*/ 111 h 135"/>
                    <a:gd name="T34" fmla="*/ 84 w 144"/>
                    <a:gd name="T35" fmla="*/ 124 h 135"/>
                    <a:gd name="T36" fmla="*/ 103 w 144"/>
                    <a:gd name="T37" fmla="*/ 132 h 135"/>
                    <a:gd name="T38" fmla="*/ 120 w 144"/>
                    <a:gd name="T39" fmla="*/ 135 h 135"/>
                    <a:gd name="T40" fmla="*/ 131 w 144"/>
                    <a:gd name="T41" fmla="*/ 133 h 135"/>
                    <a:gd name="T42" fmla="*/ 138 w 144"/>
                    <a:gd name="T43" fmla="*/ 128 h 135"/>
                    <a:gd name="T44" fmla="*/ 143 w 144"/>
                    <a:gd name="T45" fmla="*/ 120 h 135"/>
                    <a:gd name="T46" fmla="*/ 144 w 144"/>
                    <a:gd name="T47" fmla="*/ 109 h 135"/>
                    <a:gd name="T48" fmla="*/ 141 w 144"/>
                    <a:gd name="T49" fmla="*/ 96 h 1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44" h="135">
                      <a:moveTo>
                        <a:pt x="141" y="96"/>
                      </a:moveTo>
                      <a:lnTo>
                        <a:pt x="140" y="92"/>
                      </a:lnTo>
                      <a:lnTo>
                        <a:pt x="137" y="82"/>
                      </a:lnTo>
                      <a:lnTo>
                        <a:pt x="131" y="66"/>
                      </a:lnTo>
                      <a:lnTo>
                        <a:pt x="123" y="49"/>
                      </a:lnTo>
                      <a:lnTo>
                        <a:pt x="110" y="32"/>
                      </a:lnTo>
                      <a:lnTo>
                        <a:pt x="94" y="17"/>
                      </a:lnTo>
                      <a:lnTo>
                        <a:pt x="75" y="6"/>
                      </a:lnTo>
                      <a:lnTo>
                        <a:pt x="49" y="0"/>
                      </a:lnTo>
                      <a:lnTo>
                        <a:pt x="26" y="1"/>
                      </a:lnTo>
                      <a:lnTo>
                        <a:pt x="10" y="8"/>
                      </a:lnTo>
                      <a:lnTo>
                        <a:pt x="1" y="20"/>
                      </a:lnTo>
                      <a:lnTo>
                        <a:pt x="0" y="36"/>
                      </a:lnTo>
                      <a:lnTo>
                        <a:pt x="5" y="54"/>
                      </a:lnTo>
                      <a:lnTo>
                        <a:pt x="17" y="74"/>
                      </a:lnTo>
                      <a:lnTo>
                        <a:pt x="34" y="93"/>
                      </a:lnTo>
                      <a:lnTo>
                        <a:pt x="58" y="111"/>
                      </a:lnTo>
                      <a:lnTo>
                        <a:pt x="84" y="124"/>
                      </a:lnTo>
                      <a:lnTo>
                        <a:pt x="103" y="132"/>
                      </a:lnTo>
                      <a:lnTo>
                        <a:pt x="120" y="135"/>
                      </a:lnTo>
                      <a:lnTo>
                        <a:pt x="131" y="133"/>
                      </a:lnTo>
                      <a:lnTo>
                        <a:pt x="138" y="128"/>
                      </a:lnTo>
                      <a:lnTo>
                        <a:pt x="143" y="120"/>
                      </a:lnTo>
                      <a:lnTo>
                        <a:pt x="144" y="109"/>
                      </a:lnTo>
                      <a:lnTo>
                        <a:pt x="141" y="96"/>
                      </a:lnTo>
                      <a:close/>
                    </a:path>
                  </a:pathLst>
                </a:custGeom>
                <a:solidFill>
                  <a:srgbClr val="F9D3C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05" name="Freeform 89"/>
                <p:cNvSpPr>
                  <a:spLocks/>
                </p:cNvSpPr>
                <p:nvPr/>
              </p:nvSpPr>
              <p:spPr bwMode="auto">
                <a:xfrm>
                  <a:off x="4814" y="1422"/>
                  <a:ext cx="36" cy="34"/>
                </a:xfrm>
                <a:custGeom>
                  <a:avLst/>
                  <a:gdLst>
                    <a:gd name="T0" fmla="*/ 139 w 142"/>
                    <a:gd name="T1" fmla="*/ 95 h 135"/>
                    <a:gd name="T2" fmla="*/ 138 w 142"/>
                    <a:gd name="T3" fmla="*/ 91 h 135"/>
                    <a:gd name="T4" fmla="*/ 135 w 142"/>
                    <a:gd name="T5" fmla="*/ 81 h 135"/>
                    <a:gd name="T6" fmla="*/ 129 w 142"/>
                    <a:gd name="T7" fmla="*/ 66 h 135"/>
                    <a:gd name="T8" fmla="*/ 121 w 142"/>
                    <a:gd name="T9" fmla="*/ 49 h 135"/>
                    <a:gd name="T10" fmla="*/ 108 w 142"/>
                    <a:gd name="T11" fmla="*/ 32 h 135"/>
                    <a:gd name="T12" fmla="*/ 93 w 142"/>
                    <a:gd name="T13" fmla="*/ 17 h 135"/>
                    <a:gd name="T14" fmla="*/ 72 w 142"/>
                    <a:gd name="T15" fmla="*/ 5 h 135"/>
                    <a:gd name="T16" fmla="*/ 48 w 142"/>
                    <a:gd name="T17" fmla="*/ 0 h 135"/>
                    <a:gd name="T18" fmla="*/ 25 w 142"/>
                    <a:gd name="T19" fmla="*/ 1 h 135"/>
                    <a:gd name="T20" fmla="*/ 9 w 142"/>
                    <a:gd name="T21" fmla="*/ 8 h 135"/>
                    <a:gd name="T22" fmla="*/ 1 w 142"/>
                    <a:gd name="T23" fmla="*/ 20 h 135"/>
                    <a:gd name="T24" fmla="*/ 0 w 142"/>
                    <a:gd name="T25" fmla="*/ 36 h 135"/>
                    <a:gd name="T26" fmla="*/ 4 w 142"/>
                    <a:gd name="T27" fmla="*/ 54 h 135"/>
                    <a:gd name="T28" fmla="*/ 16 w 142"/>
                    <a:gd name="T29" fmla="*/ 74 h 135"/>
                    <a:gd name="T30" fmla="*/ 33 w 142"/>
                    <a:gd name="T31" fmla="*/ 92 h 135"/>
                    <a:gd name="T32" fmla="*/ 57 w 142"/>
                    <a:gd name="T33" fmla="*/ 110 h 135"/>
                    <a:gd name="T34" fmla="*/ 82 w 142"/>
                    <a:gd name="T35" fmla="*/ 124 h 135"/>
                    <a:gd name="T36" fmla="*/ 102 w 142"/>
                    <a:gd name="T37" fmla="*/ 132 h 135"/>
                    <a:gd name="T38" fmla="*/ 117 w 142"/>
                    <a:gd name="T39" fmla="*/ 135 h 135"/>
                    <a:gd name="T40" fmla="*/ 129 w 142"/>
                    <a:gd name="T41" fmla="*/ 133 h 135"/>
                    <a:gd name="T42" fmla="*/ 137 w 142"/>
                    <a:gd name="T43" fmla="*/ 127 h 135"/>
                    <a:gd name="T44" fmla="*/ 140 w 142"/>
                    <a:gd name="T45" fmla="*/ 119 h 135"/>
                    <a:gd name="T46" fmla="*/ 142 w 142"/>
                    <a:gd name="T47" fmla="*/ 108 h 135"/>
                    <a:gd name="T48" fmla="*/ 139 w 142"/>
                    <a:gd name="T49" fmla="*/ 95 h 1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42" h="135">
                      <a:moveTo>
                        <a:pt x="139" y="95"/>
                      </a:moveTo>
                      <a:lnTo>
                        <a:pt x="138" y="91"/>
                      </a:lnTo>
                      <a:lnTo>
                        <a:pt x="135" y="81"/>
                      </a:lnTo>
                      <a:lnTo>
                        <a:pt x="129" y="66"/>
                      </a:lnTo>
                      <a:lnTo>
                        <a:pt x="121" y="49"/>
                      </a:lnTo>
                      <a:lnTo>
                        <a:pt x="108" y="32"/>
                      </a:lnTo>
                      <a:lnTo>
                        <a:pt x="93" y="17"/>
                      </a:lnTo>
                      <a:lnTo>
                        <a:pt x="72" y="5"/>
                      </a:lnTo>
                      <a:lnTo>
                        <a:pt x="48" y="0"/>
                      </a:lnTo>
                      <a:lnTo>
                        <a:pt x="25" y="1"/>
                      </a:lnTo>
                      <a:lnTo>
                        <a:pt x="9" y="8"/>
                      </a:lnTo>
                      <a:lnTo>
                        <a:pt x="1" y="20"/>
                      </a:lnTo>
                      <a:lnTo>
                        <a:pt x="0" y="36"/>
                      </a:lnTo>
                      <a:lnTo>
                        <a:pt x="4" y="54"/>
                      </a:lnTo>
                      <a:lnTo>
                        <a:pt x="16" y="74"/>
                      </a:lnTo>
                      <a:lnTo>
                        <a:pt x="33" y="92"/>
                      </a:lnTo>
                      <a:lnTo>
                        <a:pt x="57" y="110"/>
                      </a:lnTo>
                      <a:lnTo>
                        <a:pt x="82" y="124"/>
                      </a:lnTo>
                      <a:lnTo>
                        <a:pt x="102" y="132"/>
                      </a:lnTo>
                      <a:lnTo>
                        <a:pt x="117" y="135"/>
                      </a:lnTo>
                      <a:lnTo>
                        <a:pt x="129" y="133"/>
                      </a:lnTo>
                      <a:lnTo>
                        <a:pt x="137" y="127"/>
                      </a:lnTo>
                      <a:lnTo>
                        <a:pt x="140" y="119"/>
                      </a:lnTo>
                      <a:lnTo>
                        <a:pt x="142" y="108"/>
                      </a:lnTo>
                      <a:lnTo>
                        <a:pt x="139" y="95"/>
                      </a:lnTo>
                      <a:close/>
                    </a:path>
                  </a:pathLst>
                </a:custGeom>
                <a:solidFill>
                  <a:srgbClr val="F9D1C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06" name="Freeform 90"/>
                <p:cNvSpPr>
                  <a:spLocks/>
                </p:cNvSpPr>
                <p:nvPr/>
              </p:nvSpPr>
              <p:spPr bwMode="auto">
                <a:xfrm>
                  <a:off x="4814" y="1422"/>
                  <a:ext cx="36" cy="33"/>
                </a:xfrm>
                <a:custGeom>
                  <a:avLst/>
                  <a:gdLst>
                    <a:gd name="T0" fmla="*/ 138 w 140"/>
                    <a:gd name="T1" fmla="*/ 94 h 133"/>
                    <a:gd name="T2" fmla="*/ 137 w 140"/>
                    <a:gd name="T3" fmla="*/ 90 h 133"/>
                    <a:gd name="T4" fmla="*/ 135 w 140"/>
                    <a:gd name="T5" fmla="*/ 80 h 133"/>
                    <a:gd name="T6" fmla="*/ 129 w 140"/>
                    <a:gd name="T7" fmla="*/ 65 h 133"/>
                    <a:gd name="T8" fmla="*/ 120 w 140"/>
                    <a:gd name="T9" fmla="*/ 48 h 133"/>
                    <a:gd name="T10" fmla="*/ 108 w 140"/>
                    <a:gd name="T11" fmla="*/ 32 h 133"/>
                    <a:gd name="T12" fmla="*/ 92 w 140"/>
                    <a:gd name="T13" fmla="*/ 17 h 133"/>
                    <a:gd name="T14" fmla="*/ 72 w 140"/>
                    <a:gd name="T15" fmla="*/ 5 h 133"/>
                    <a:gd name="T16" fmla="*/ 48 w 140"/>
                    <a:gd name="T17" fmla="*/ 0 h 133"/>
                    <a:gd name="T18" fmla="*/ 25 w 140"/>
                    <a:gd name="T19" fmla="*/ 1 h 133"/>
                    <a:gd name="T20" fmla="*/ 10 w 140"/>
                    <a:gd name="T21" fmla="*/ 8 h 133"/>
                    <a:gd name="T22" fmla="*/ 2 w 140"/>
                    <a:gd name="T23" fmla="*/ 20 h 133"/>
                    <a:gd name="T24" fmla="*/ 0 w 140"/>
                    <a:gd name="T25" fmla="*/ 35 h 133"/>
                    <a:gd name="T26" fmla="*/ 5 w 140"/>
                    <a:gd name="T27" fmla="*/ 53 h 133"/>
                    <a:gd name="T28" fmla="*/ 17 w 140"/>
                    <a:gd name="T29" fmla="*/ 73 h 133"/>
                    <a:gd name="T30" fmla="*/ 34 w 140"/>
                    <a:gd name="T31" fmla="*/ 91 h 133"/>
                    <a:gd name="T32" fmla="*/ 59 w 140"/>
                    <a:gd name="T33" fmla="*/ 109 h 133"/>
                    <a:gd name="T34" fmla="*/ 83 w 140"/>
                    <a:gd name="T35" fmla="*/ 122 h 133"/>
                    <a:gd name="T36" fmla="*/ 102 w 140"/>
                    <a:gd name="T37" fmla="*/ 130 h 133"/>
                    <a:gd name="T38" fmla="*/ 117 w 140"/>
                    <a:gd name="T39" fmla="*/ 133 h 133"/>
                    <a:gd name="T40" fmla="*/ 129 w 140"/>
                    <a:gd name="T41" fmla="*/ 131 h 133"/>
                    <a:gd name="T42" fmla="*/ 136 w 140"/>
                    <a:gd name="T43" fmla="*/ 126 h 133"/>
                    <a:gd name="T44" fmla="*/ 140 w 140"/>
                    <a:gd name="T45" fmla="*/ 117 h 133"/>
                    <a:gd name="T46" fmla="*/ 140 w 140"/>
                    <a:gd name="T47" fmla="*/ 106 h 133"/>
                    <a:gd name="T48" fmla="*/ 138 w 140"/>
                    <a:gd name="T49" fmla="*/ 94 h 1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40" h="133">
                      <a:moveTo>
                        <a:pt x="138" y="94"/>
                      </a:moveTo>
                      <a:lnTo>
                        <a:pt x="137" y="90"/>
                      </a:lnTo>
                      <a:lnTo>
                        <a:pt x="135" y="80"/>
                      </a:lnTo>
                      <a:lnTo>
                        <a:pt x="129" y="65"/>
                      </a:lnTo>
                      <a:lnTo>
                        <a:pt x="120" y="48"/>
                      </a:lnTo>
                      <a:lnTo>
                        <a:pt x="108" y="32"/>
                      </a:lnTo>
                      <a:lnTo>
                        <a:pt x="92" y="17"/>
                      </a:lnTo>
                      <a:lnTo>
                        <a:pt x="72" y="5"/>
                      </a:lnTo>
                      <a:lnTo>
                        <a:pt x="48" y="0"/>
                      </a:lnTo>
                      <a:lnTo>
                        <a:pt x="25" y="1"/>
                      </a:lnTo>
                      <a:lnTo>
                        <a:pt x="10" y="8"/>
                      </a:lnTo>
                      <a:lnTo>
                        <a:pt x="2" y="20"/>
                      </a:lnTo>
                      <a:lnTo>
                        <a:pt x="0" y="35"/>
                      </a:lnTo>
                      <a:lnTo>
                        <a:pt x="5" y="53"/>
                      </a:lnTo>
                      <a:lnTo>
                        <a:pt x="17" y="73"/>
                      </a:lnTo>
                      <a:lnTo>
                        <a:pt x="34" y="91"/>
                      </a:lnTo>
                      <a:lnTo>
                        <a:pt x="59" y="109"/>
                      </a:lnTo>
                      <a:lnTo>
                        <a:pt x="83" y="122"/>
                      </a:lnTo>
                      <a:lnTo>
                        <a:pt x="102" y="130"/>
                      </a:lnTo>
                      <a:lnTo>
                        <a:pt x="117" y="133"/>
                      </a:lnTo>
                      <a:lnTo>
                        <a:pt x="129" y="131"/>
                      </a:lnTo>
                      <a:lnTo>
                        <a:pt x="136" y="126"/>
                      </a:lnTo>
                      <a:lnTo>
                        <a:pt x="140" y="117"/>
                      </a:lnTo>
                      <a:lnTo>
                        <a:pt x="140" y="106"/>
                      </a:lnTo>
                      <a:lnTo>
                        <a:pt x="138" y="94"/>
                      </a:lnTo>
                      <a:close/>
                    </a:path>
                  </a:pathLst>
                </a:custGeom>
                <a:solidFill>
                  <a:srgbClr val="F9D1C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07" name="Freeform 91"/>
                <p:cNvSpPr>
                  <a:spLocks/>
                </p:cNvSpPr>
                <p:nvPr/>
              </p:nvSpPr>
              <p:spPr bwMode="auto">
                <a:xfrm>
                  <a:off x="4815" y="1422"/>
                  <a:ext cx="35" cy="33"/>
                </a:xfrm>
                <a:custGeom>
                  <a:avLst/>
                  <a:gdLst>
                    <a:gd name="T0" fmla="*/ 137 w 139"/>
                    <a:gd name="T1" fmla="*/ 94 h 132"/>
                    <a:gd name="T2" fmla="*/ 136 w 139"/>
                    <a:gd name="T3" fmla="*/ 90 h 132"/>
                    <a:gd name="T4" fmla="*/ 133 w 139"/>
                    <a:gd name="T5" fmla="*/ 80 h 132"/>
                    <a:gd name="T6" fmla="*/ 127 w 139"/>
                    <a:gd name="T7" fmla="*/ 65 h 132"/>
                    <a:gd name="T8" fmla="*/ 119 w 139"/>
                    <a:gd name="T9" fmla="*/ 48 h 132"/>
                    <a:gd name="T10" fmla="*/ 106 w 139"/>
                    <a:gd name="T11" fmla="*/ 32 h 132"/>
                    <a:gd name="T12" fmla="*/ 91 w 139"/>
                    <a:gd name="T13" fmla="*/ 17 h 132"/>
                    <a:gd name="T14" fmla="*/ 71 w 139"/>
                    <a:gd name="T15" fmla="*/ 5 h 132"/>
                    <a:gd name="T16" fmla="*/ 47 w 139"/>
                    <a:gd name="T17" fmla="*/ 0 h 132"/>
                    <a:gd name="T18" fmla="*/ 25 w 139"/>
                    <a:gd name="T19" fmla="*/ 1 h 132"/>
                    <a:gd name="T20" fmla="*/ 10 w 139"/>
                    <a:gd name="T21" fmla="*/ 9 h 132"/>
                    <a:gd name="T22" fmla="*/ 1 w 139"/>
                    <a:gd name="T23" fmla="*/ 20 h 132"/>
                    <a:gd name="T24" fmla="*/ 0 w 139"/>
                    <a:gd name="T25" fmla="*/ 35 h 132"/>
                    <a:gd name="T26" fmla="*/ 6 w 139"/>
                    <a:gd name="T27" fmla="*/ 53 h 132"/>
                    <a:gd name="T28" fmla="*/ 16 w 139"/>
                    <a:gd name="T29" fmla="*/ 71 h 132"/>
                    <a:gd name="T30" fmla="*/ 34 w 139"/>
                    <a:gd name="T31" fmla="*/ 91 h 132"/>
                    <a:gd name="T32" fmla="*/ 58 w 139"/>
                    <a:gd name="T33" fmla="*/ 108 h 132"/>
                    <a:gd name="T34" fmla="*/ 82 w 139"/>
                    <a:gd name="T35" fmla="*/ 121 h 132"/>
                    <a:gd name="T36" fmla="*/ 100 w 139"/>
                    <a:gd name="T37" fmla="*/ 129 h 132"/>
                    <a:gd name="T38" fmla="*/ 115 w 139"/>
                    <a:gd name="T39" fmla="*/ 132 h 132"/>
                    <a:gd name="T40" fmla="*/ 127 w 139"/>
                    <a:gd name="T41" fmla="*/ 131 h 132"/>
                    <a:gd name="T42" fmla="*/ 135 w 139"/>
                    <a:gd name="T43" fmla="*/ 125 h 132"/>
                    <a:gd name="T44" fmla="*/ 138 w 139"/>
                    <a:gd name="T45" fmla="*/ 117 h 132"/>
                    <a:gd name="T46" fmla="*/ 139 w 139"/>
                    <a:gd name="T47" fmla="*/ 106 h 132"/>
                    <a:gd name="T48" fmla="*/ 137 w 139"/>
                    <a:gd name="T49" fmla="*/ 94 h 1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39" h="132">
                      <a:moveTo>
                        <a:pt x="137" y="94"/>
                      </a:moveTo>
                      <a:lnTo>
                        <a:pt x="136" y="90"/>
                      </a:lnTo>
                      <a:lnTo>
                        <a:pt x="133" y="80"/>
                      </a:lnTo>
                      <a:lnTo>
                        <a:pt x="127" y="65"/>
                      </a:lnTo>
                      <a:lnTo>
                        <a:pt x="119" y="48"/>
                      </a:lnTo>
                      <a:lnTo>
                        <a:pt x="106" y="32"/>
                      </a:lnTo>
                      <a:lnTo>
                        <a:pt x="91" y="17"/>
                      </a:lnTo>
                      <a:lnTo>
                        <a:pt x="71" y="5"/>
                      </a:lnTo>
                      <a:lnTo>
                        <a:pt x="47" y="0"/>
                      </a:lnTo>
                      <a:lnTo>
                        <a:pt x="25" y="1"/>
                      </a:lnTo>
                      <a:lnTo>
                        <a:pt x="10" y="9"/>
                      </a:lnTo>
                      <a:lnTo>
                        <a:pt x="1" y="20"/>
                      </a:lnTo>
                      <a:lnTo>
                        <a:pt x="0" y="35"/>
                      </a:lnTo>
                      <a:lnTo>
                        <a:pt x="6" y="53"/>
                      </a:lnTo>
                      <a:lnTo>
                        <a:pt x="16" y="71"/>
                      </a:lnTo>
                      <a:lnTo>
                        <a:pt x="34" y="91"/>
                      </a:lnTo>
                      <a:lnTo>
                        <a:pt x="58" y="108"/>
                      </a:lnTo>
                      <a:lnTo>
                        <a:pt x="82" y="121"/>
                      </a:lnTo>
                      <a:lnTo>
                        <a:pt x="100" y="129"/>
                      </a:lnTo>
                      <a:lnTo>
                        <a:pt x="115" y="132"/>
                      </a:lnTo>
                      <a:lnTo>
                        <a:pt x="127" y="131"/>
                      </a:lnTo>
                      <a:lnTo>
                        <a:pt x="135" y="125"/>
                      </a:lnTo>
                      <a:lnTo>
                        <a:pt x="138" y="117"/>
                      </a:lnTo>
                      <a:lnTo>
                        <a:pt x="139" y="106"/>
                      </a:lnTo>
                      <a:lnTo>
                        <a:pt x="137" y="94"/>
                      </a:lnTo>
                      <a:close/>
                    </a:path>
                  </a:pathLst>
                </a:custGeom>
                <a:solidFill>
                  <a:srgbClr val="F9D1C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08" name="Freeform 92"/>
                <p:cNvSpPr>
                  <a:spLocks/>
                </p:cNvSpPr>
                <p:nvPr/>
              </p:nvSpPr>
              <p:spPr bwMode="auto">
                <a:xfrm>
                  <a:off x="4815" y="1422"/>
                  <a:ext cx="34" cy="33"/>
                </a:xfrm>
                <a:custGeom>
                  <a:avLst/>
                  <a:gdLst>
                    <a:gd name="T0" fmla="*/ 135 w 137"/>
                    <a:gd name="T1" fmla="*/ 93 h 131"/>
                    <a:gd name="T2" fmla="*/ 134 w 137"/>
                    <a:gd name="T3" fmla="*/ 89 h 131"/>
                    <a:gd name="T4" fmla="*/ 132 w 137"/>
                    <a:gd name="T5" fmla="*/ 79 h 131"/>
                    <a:gd name="T6" fmla="*/ 126 w 137"/>
                    <a:gd name="T7" fmla="*/ 64 h 131"/>
                    <a:gd name="T8" fmla="*/ 118 w 137"/>
                    <a:gd name="T9" fmla="*/ 48 h 131"/>
                    <a:gd name="T10" fmla="*/ 105 w 137"/>
                    <a:gd name="T11" fmla="*/ 32 h 131"/>
                    <a:gd name="T12" fmla="*/ 90 w 137"/>
                    <a:gd name="T13" fmla="*/ 17 h 131"/>
                    <a:gd name="T14" fmla="*/ 70 w 137"/>
                    <a:gd name="T15" fmla="*/ 6 h 131"/>
                    <a:gd name="T16" fmla="*/ 47 w 137"/>
                    <a:gd name="T17" fmla="*/ 0 h 131"/>
                    <a:gd name="T18" fmla="*/ 25 w 137"/>
                    <a:gd name="T19" fmla="*/ 2 h 131"/>
                    <a:gd name="T20" fmla="*/ 10 w 137"/>
                    <a:gd name="T21" fmla="*/ 9 h 131"/>
                    <a:gd name="T22" fmla="*/ 1 w 137"/>
                    <a:gd name="T23" fmla="*/ 21 h 131"/>
                    <a:gd name="T24" fmla="*/ 0 w 137"/>
                    <a:gd name="T25" fmla="*/ 36 h 131"/>
                    <a:gd name="T26" fmla="*/ 5 w 137"/>
                    <a:gd name="T27" fmla="*/ 53 h 131"/>
                    <a:gd name="T28" fmla="*/ 16 w 137"/>
                    <a:gd name="T29" fmla="*/ 73 h 131"/>
                    <a:gd name="T30" fmla="*/ 33 w 137"/>
                    <a:gd name="T31" fmla="*/ 91 h 131"/>
                    <a:gd name="T32" fmla="*/ 57 w 137"/>
                    <a:gd name="T33" fmla="*/ 108 h 131"/>
                    <a:gd name="T34" fmla="*/ 80 w 137"/>
                    <a:gd name="T35" fmla="*/ 121 h 131"/>
                    <a:gd name="T36" fmla="*/ 99 w 137"/>
                    <a:gd name="T37" fmla="*/ 129 h 131"/>
                    <a:gd name="T38" fmla="*/ 114 w 137"/>
                    <a:gd name="T39" fmla="*/ 131 h 131"/>
                    <a:gd name="T40" fmla="*/ 126 w 137"/>
                    <a:gd name="T41" fmla="*/ 130 h 131"/>
                    <a:gd name="T42" fmla="*/ 133 w 137"/>
                    <a:gd name="T43" fmla="*/ 124 h 131"/>
                    <a:gd name="T44" fmla="*/ 136 w 137"/>
                    <a:gd name="T45" fmla="*/ 116 h 131"/>
                    <a:gd name="T46" fmla="*/ 137 w 137"/>
                    <a:gd name="T47" fmla="*/ 105 h 131"/>
                    <a:gd name="T48" fmla="*/ 135 w 137"/>
                    <a:gd name="T49" fmla="*/ 93 h 1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37" h="131">
                      <a:moveTo>
                        <a:pt x="135" y="93"/>
                      </a:moveTo>
                      <a:lnTo>
                        <a:pt x="134" y="89"/>
                      </a:lnTo>
                      <a:lnTo>
                        <a:pt x="132" y="79"/>
                      </a:lnTo>
                      <a:lnTo>
                        <a:pt x="126" y="64"/>
                      </a:lnTo>
                      <a:lnTo>
                        <a:pt x="118" y="48"/>
                      </a:lnTo>
                      <a:lnTo>
                        <a:pt x="105" y="32"/>
                      </a:lnTo>
                      <a:lnTo>
                        <a:pt x="90" y="17"/>
                      </a:lnTo>
                      <a:lnTo>
                        <a:pt x="70" y="6"/>
                      </a:lnTo>
                      <a:lnTo>
                        <a:pt x="47" y="0"/>
                      </a:lnTo>
                      <a:lnTo>
                        <a:pt x="25" y="2"/>
                      </a:lnTo>
                      <a:lnTo>
                        <a:pt x="10" y="9"/>
                      </a:lnTo>
                      <a:lnTo>
                        <a:pt x="1" y="21"/>
                      </a:lnTo>
                      <a:lnTo>
                        <a:pt x="0" y="36"/>
                      </a:lnTo>
                      <a:lnTo>
                        <a:pt x="5" y="53"/>
                      </a:lnTo>
                      <a:lnTo>
                        <a:pt x="16" y="73"/>
                      </a:lnTo>
                      <a:lnTo>
                        <a:pt x="33" y="91"/>
                      </a:lnTo>
                      <a:lnTo>
                        <a:pt x="57" y="108"/>
                      </a:lnTo>
                      <a:lnTo>
                        <a:pt x="80" y="121"/>
                      </a:lnTo>
                      <a:lnTo>
                        <a:pt x="99" y="129"/>
                      </a:lnTo>
                      <a:lnTo>
                        <a:pt x="114" y="131"/>
                      </a:lnTo>
                      <a:lnTo>
                        <a:pt x="126" y="130"/>
                      </a:lnTo>
                      <a:lnTo>
                        <a:pt x="133" y="124"/>
                      </a:lnTo>
                      <a:lnTo>
                        <a:pt x="136" y="116"/>
                      </a:lnTo>
                      <a:lnTo>
                        <a:pt x="137" y="105"/>
                      </a:lnTo>
                      <a:lnTo>
                        <a:pt x="135" y="93"/>
                      </a:lnTo>
                      <a:close/>
                    </a:path>
                  </a:pathLst>
                </a:custGeom>
                <a:solidFill>
                  <a:srgbClr val="F9CEC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09" name="Freeform 93"/>
                <p:cNvSpPr>
                  <a:spLocks/>
                </p:cNvSpPr>
                <p:nvPr/>
              </p:nvSpPr>
              <p:spPr bwMode="auto">
                <a:xfrm>
                  <a:off x="4815" y="1423"/>
                  <a:ext cx="34" cy="32"/>
                </a:xfrm>
                <a:custGeom>
                  <a:avLst/>
                  <a:gdLst>
                    <a:gd name="T0" fmla="*/ 134 w 136"/>
                    <a:gd name="T1" fmla="*/ 92 h 129"/>
                    <a:gd name="T2" fmla="*/ 133 w 136"/>
                    <a:gd name="T3" fmla="*/ 88 h 129"/>
                    <a:gd name="T4" fmla="*/ 130 w 136"/>
                    <a:gd name="T5" fmla="*/ 79 h 129"/>
                    <a:gd name="T6" fmla="*/ 125 w 136"/>
                    <a:gd name="T7" fmla="*/ 64 h 129"/>
                    <a:gd name="T8" fmla="*/ 117 w 136"/>
                    <a:gd name="T9" fmla="*/ 48 h 129"/>
                    <a:gd name="T10" fmla="*/ 105 w 136"/>
                    <a:gd name="T11" fmla="*/ 31 h 129"/>
                    <a:gd name="T12" fmla="*/ 90 w 136"/>
                    <a:gd name="T13" fmla="*/ 17 h 129"/>
                    <a:gd name="T14" fmla="*/ 70 w 136"/>
                    <a:gd name="T15" fmla="*/ 6 h 129"/>
                    <a:gd name="T16" fmla="*/ 47 w 136"/>
                    <a:gd name="T17" fmla="*/ 0 h 129"/>
                    <a:gd name="T18" fmla="*/ 25 w 136"/>
                    <a:gd name="T19" fmla="*/ 1 h 129"/>
                    <a:gd name="T20" fmla="*/ 10 w 136"/>
                    <a:gd name="T21" fmla="*/ 8 h 129"/>
                    <a:gd name="T22" fmla="*/ 2 w 136"/>
                    <a:gd name="T23" fmla="*/ 20 h 129"/>
                    <a:gd name="T24" fmla="*/ 0 w 136"/>
                    <a:gd name="T25" fmla="*/ 35 h 129"/>
                    <a:gd name="T26" fmla="*/ 6 w 136"/>
                    <a:gd name="T27" fmla="*/ 52 h 129"/>
                    <a:gd name="T28" fmla="*/ 16 w 136"/>
                    <a:gd name="T29" fmla="*/ 70 h 129"/>
                    <a:gd name="T30" fmla="*/ 33 w 136"/>
                    <a:gd name="T31" fmla="*/ 89 h 129"/>
                    <a:gd name="T32" fmla="*/ 57 w 136"/>
                    <a:gd name="T33" fmla="*/ 106 h 129"/>
                    <a:gd name="T34" fmla="*/ 80 w 136"/>
                    <a:gd name="T35" fmla="*/ 119 h 129"/>
                    <a:gd name="T36" fmla="*/ 98 w 136"/>
                    <a:gd name="T37" fmla="*/ 127 h 129"/>
                    <a:gd name="T38" fmla="*/ 113 w 136"/>
                    <a:gd name="T39" fmla="*/ 129 h 129"/>
                    <a:gd name="T40" fmla="*/ 125 w 136"/>
                    <a:gd name="T41" fmla="*/ 128 h 129"/>
                    <a:gd name="T42" fmla="*/ 132 w 136"/>
                    <a:gd name="T43" fmla="*/ 123 h 129"/>
                    <a:gd name="T44" fmla="*/ 135 w 136"/>
                    <a:gd name="T45" fmla="*/ 115 h 129"/>
                    <a:gd name="T46" fmla="*/ 136 w 136"/>
                    <a:gd name="T47" fmla="*/ 104 h 129"/>
                    <a:gd name="T48" fmla="*/ 134 w 136"/>
                    <a:gd name="T49" fmla="*/ 92 h 1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36" h="129">
                      <a:moveTo>
                        <a:pt x="134" y="92"/>
                      </a:moveTo>
                      <a:lnTo>
                        <a:pt x="133" y="88"/>
                      </a:lnTo>
                      <a:lnTo>
                        <a:pt x="130" y="79"/>
                      </a:lnTo>
                      <a:lnTo>
                        <a:pt x="125" y="64"/>
                      </a:lnTo>
                      <a:lnTo>
                        <a:pt x="117" y="48"/>
                      </a:lnTo>
                      <a:lnTo>
                        <a:pt x="105" y="31"/>
                      </a:lnTo>
                      <a:lnTo>
                        <a:pt x="90" y="17"/>
                      </a:lnTo>
                      <a:lnTo>
                        <a:pt x="70" y="6"/>
                      </a:lnTo>
                      <a:lnTo>
                        <a:pt x="47" y="0"/>
                      </a:lnTo>
                      <a:lnTo>
                        <a:pt x="25" y="1"/>
                      </a:lnTo>
                      <a:lnTo>
                        <a:pt x="10" y="8"/>
                      </a:lnTo>
                      <a:lnTo>
                        <a:pt x="2" y="20"/>
                      </a:lnTo>
                      <a:lnTo>
                        <a:pt x="0" y="35"/>
                      </a:lnTo>
                      <a:lnTo>
                        <a:pt x="6" y="52"/>
                      </a:lnTo>
                      <a:lnTo>
                        <a:pt x="16" y="70"/>
                      </a:lnTo>
                      <a:lnTo>
                        <a:pt x="33" y="89"/>
                      </a:lnTo>
                      <a:lnTo>
                        <a:pt x="57" y="106"/>
                      </a:lnTo>
                      <a:lnTo>
                        <a:pt x="80" y="119"/>
                      </a:lnTo>
                      <a:lnTo>
                        <a:pt x="98" y="127"/>
                      </a:lnTo>
                      <a:lnTo>
                        <a:pt x="113" y="129"/>
                      </a:lnTo>
                      <a:lnTo>
                        <a:pt x="125" y="128"/>
                      </a:lnTo>
                      <a:lnTo>
                        <a:pt x="132" y="123"/>
                      </a:lnTo>
                      <a:lnTo>
                        <a:pt x="135" y="115"/>
                      </a:lnTo>
                      <a:lnTo>
                        <a:pt x="136" y="104"/>
                      </a:lnTo>
                      <a:lnTo>
                        <a:pt x="134" y="92"/>
                      </a:lnTo>
                      <a:close/>
                    </a:path>
                  </a:pathLst>
                </a:custGeom>
                <a:solidFill>
                  <a:srgbClr val="F9CEC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10" name="Freeform 94"/>
                <p:cNvSpPr>
                  <a:spLocks/>
                </p:cNvSpPr>
                <p:nvPr/>
              </p:nvSpPr>
              <p:spPr bwMode="auto">
                <a:xfrm>
                  <a:off x="4851" y="1210"/>
                  <a:ext cx="95" cy="105"/>
                </a:xfrm>
                <a:custGeom>
                  <a:avLst/>
                  <a:gdLst>
                    <a:gd name="T0" fmla="*/ 61 w 383"/>
                    <a:gd name="T1" fmla="*/ 9 h 420"/>
                    <a:gd name="T2" fmla="*/ 55 w 383"/>
                    <a:gd name="T3" fmla="*/ 12 h 420"/>
                    <a:gd name="T4" fmla="*/ 43 w 383"/>
                    <a:gd name="T5" fmla="*/ 22 h 420"/>
                    <a:gd name="T6" fmla="*/ 27 w 383"/>
                    <a:gd name="T7" fmla="*/ 38 h 420"/>
                    <a:gd name="T8" fmla="*/ 12 w 383"/>
                    <a:gd name="T9" fmla="*/ 61 h 420"/>
                    <a:gd name="T10" fmla="*/ 1 w 383"/>
                    <a:gd name="T11" fmla="*/ 91 h 420"/>
                    <a:gd name="T12" fmla="*/ 0 w 383"/>
                    <a:gd name="T13" fmla="*/ 129 h 420"/>
                    <a:gd name="T14" fmla="*/ 12 w 383"/>
                    <a:gd name="T15" fmla="*/ 173 h 420"/>
                    <a:gd name="T16" fmla="*/ 42 w 383"/>
                    <a:gd name="T17" fmla="*/ 223 h 420"/>
                    <a:gd name="T18" fmla="*/ 78 w 383"/>
                    <a:gd name="T19" fmla="*/ 270 h 420"/>
                    <a:gd name="T20" fmla="*/ 110 w 383"/>
                    <a:gd name="T21" fmla="*/ 305 h 420"/>
                    <a:gd name="T22" fmla="*/ 137 w 383"/>
                    <a:gd name="T23" fmla="*/ 332 h 420"/>
                    <a:gd name="T24" fmla="*/ 160 w 383"/>
                    <a:gd name="T25" fmla="*/ 350 h 420"/>
                    <a:gd name="T26" fmla="*/ 179 w 383"/>
                    <a:gd name="T27" fmla="*/ 363 h 420"/>
                    <a:gd name="T28" fmla="*/ 195 w 383"/>
                    <a:gd name="T29" fmla="*/ 373 h 420"/>
                    <a:gd name="T30" fmla="*/ 209 w 383"/>
                    <a:gd name="T31" fmla="*/ 382 h 420"/>
                    <a:gd name="T32" fmla="*/ 220 w 383"/>
                    <a:gd name="T33" fmla="*/ 393 h 420"/>
                    <a:gd name="T34" fmla="*/ 231 w 383"/>
                    <a:gd name="T35" fmla="*/ 404 h 420"/>
                    <a:gd name="T36" fmla="*/ 243 w 383"/>
                    <a:gd name="T37" fmla="*/ 412 h 420"/>
                    <a:gd name="T38" fmla="*/ 256 w 383"/>
                    <a:gd name="T39" fmla="*/ 417 h 420"/>
                    <a:gd name="T40" fmla="*/ 270 w 383"/>
                    <a:gd name="T41" fmla="*/ 420 h 420"/>
                    <a:gd name="T42" fmla="*/ 284 w 383"/>
                    <a:gd name="T43" fmla="*/ 420 h 420"/>
                    <a:gd name="T44" fmla="*/ 299 w 383"/>
                    <a:gd name="T45" fmla="*/ 418 h 420"/>
                    <a:gd name="T46" fmla="*/ 315 w 383"/>
                    <a:gd name="T47" fmla="*/ 412 h 420"/>
                    <a:gd name="T48" fmla="*/ 330 w 383"/>
                    <a:gd name="T49" fmla="*/ 404 h 420"/>
                    <a:gd name="T50" fmla="*/ 345 w 383"/>
                    <a:gd name="T51" fmla="*/ 394 h 420"/>
                    <a:gd name="T52" fmla="*/ 359 w 383"/>
                    <a:gd name="T53" fmla="*/ 382 h 420"/>
                    <a:gd name="T54" fmla="*/ 369 w 383"/>
                    <a:gd name="T55" fmla="*/ 369 h 420"/>
                    <a:gd name="T56" fmla="*/ 377 w 383"/>
                    <a:gd name="T57" fmla="*/ 354 h 420"/>
                    <a:gd name="T58" fmla="*/ 382 w 383"/>
                    <a:gd name="T59" fmla="*/ 337 h 420"/>
                    <a:gd name="T60" fmla="*/ 383 w 383"/>
                    <a:gd name="T61" fmla="*/ 317 h 420"/>
                    <a:gd name="T62" fmla="*/ 378 w 383"/>
                    <a:gd name="T63" fmla="*/ 297 h 420"/>
                    <a:gd name="T64" fmla="*/ 369 w 383"/>
                    <a:gd name="T65" fmla="*/ 274 h 420"/>
                    <a:gd name="T66" fmla="*/ 361 w 383"/>
                    <a:gd name="T67" fmla="*/ 249 h 420"/>
                    <a:gd name="T68" fmla="*/ 356 w 383"/>
                    <a:gd name="T69" fmla="*/ 225 h 420"/>
                    <a:gd name="T70" fmla="*/ 354 w 383"/>
                    <a:gd name="T71" fmla="*/ 200 h 420"/>
                    <a:gd name="T72" fmla="*/ 352 w 383"/>
                    <a:gd name="T73" fmla="*/ 176 h 420"/>
                    <a:gd name="T74" fmla="*/ 346 w 383"/>
                    <a:gd name="T75" fmla="*/ 152 h 420"/>
                    <a:gd name="T76" fmla="*/ 336 w 383"/>
                    <a:gd name="T77" fmla="*/ 129 h 420"/>
                    <a:gd name="T78" fmla="*/ 317 w 383"/>
                    <a:gd name="T79" fmla="*/ 106 h 420"/>
                    <a:gd name="T80" fmla="*/ 288 w 383"/>
                    <a:gd name="T81" fmla="*/ 85 h 420"/>
                    <a:gd name="T82" fmla="*/ 271 w 383"/>
                    <a:gd name="T83" fmla="*/ 75 h 420"/>
                    <a:gd name="T84" fmla="*/ 254 w 383"/>
                    <a:gd name="T85" fmla="*/ 65 h 420"/>
                    <a:gd name="T86" fmla="*/ 236 w 383"/>
                    <a:gd name="T87" fmla="*/ 55 h 420"/>
                    <a:gd name="T88" fmla="*/ 219 w 383"/>
                    <a:gd name="T89" fmla="*/ 46 h 420"/>
                    <a:gd name="T90" fmla="*/ 202 w 383"/>
                    <a:gd name="T91" fmla="*/ 37 h 420"/>
                    <a:gd name="T92" fmla="*/ 186 w 383"/>
                    <a:gd name="T93" fmla="*/ 29 h 420"/>
                    <a:gd name="T94" fmla="*/ 171 w 383"/>
                    <a:gd name="T95" fmla="*/ 21 h 420"/>
                    <a:gd name="T96" fmla="*/ 155 w 383"/>
                    <a:gd name="T97" fmla="*/ 15 h 420"/>
                    <a:gd name="T98" fmla="*/ 140 w 383"/>
                    <a:gd name="T99" fmla="*/ 9 h 420"/>
                    <a:gd name="T100" fmla="*/ 126 w 383"/>
                    <a:gd name="T101" fmla="*/ 5 h 420"/>
                    <a:gd name="T102" fmla="*/ 113 w 383"/>
                    <a:gd name="T103" fmla="*/ 2 h 420"/>
                    <a:gd name="T104" fmla="*/ 100 w 383"/>
                    <a:gd name="T105" fmla="*/ 0 h 420"/>
                    <a:gd name="T106" fmla="*/ 89 w 383"/>
                    <a:gd name="T107" fmla="*/ 0 h 420"/>
                    <a:gd name="T108" fmla="*/ 78 w 383"/>
                    <a:gd name="T109" fmla="*/ 1 h 420"/>
                    <a:gd name="T110" fmla="*/ 69 w 383"/>
                    <a:gd name="T111" fmla="*/ 4 h 420"/>
                    <a:gd name="T112" fmla="*/ 61 w 383"/>
                    <a:gd name="T113" fmla="*/ 9 h 4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383" h="420">
                      <a:moveTo>
                        <a:pt x="61" y="9"/>
                      </a:moveTo>
                      <a:lnTo>
                        <a:pt x="55" y="12"/>
                      </a:lnTo>
                      <a:lnTo>
                        <a:pt x="43" y="22"/>
                      </a:lnTo>
                      <a:lnTo>
                        <a:pt x="27" y="38"/>
                      </a:lnTo>
                      <a:lnTo>
                        <a:pt x="12" y="61"/>
                      </a:lnTo>
                      <a:lnTo>
                        <a:pt x="1" y="91"/>
                      </a:lnTo>
                      <a:lnTo>
                        <a:pt x="0" y="129"/>
                      </a:lnTo>
                      <a:lnTo>
                        <a:pt x="12" y="173"/>
                      </a:lnTo>
                      <a:lnTo>
                        <a:pt x="42" y="223"/>
                      </a:lnTo>
                      <a:lnTo>
                        <a:pt x="78" y="270"/>
                      </a:lnTo>
                      <a:lnTo>
                        <a:pt x="110" y="305"/>
                      </a:lnTo>
                      <a:lnTo>
                        <a:pt x="137" y="332"/>
                      </a:lnTo>
                      <a:lnTo>
                        <a:pt x="160" y="350"/>
                      </a:lnTo>
                      <a:lnTo>
                        <a:pt x="179" y="363"/>
                      </a:lnTo>
                      <a:lnTo>
                        <a:pt x="195" y="373"/>
                      </a:lnTo>
                      <a:lnTo>
                        <a:pt x="209" y="382"/>
                      </a:lnTo>
                      <a:lnTo>
                        <a:pt x="220" y="393"/>
                      </a:lnTo>
                      <a:lnTo>
                        <a:pt x="231" y="404"/>
                      </a:lnTo>
                      <a:lnTo>
                        <a:pt x="243" y="412"/>
                      </a:lnTo>
                      <a:lnTo>
                        <a:pt x="256" y="417"/>
                      </a:lnTo>
                      <a:lnTo>
                        <a:pt x="270" y="420"/>
                      </a:lnTo>
                      <a:lnTo>
                        <a:pt x="284" y="420"/>
                      </a:lnTo>
                      <a:lnTo>
                        <a:pt x="299" y="418"/>
                      </a:lnTo>
                      <a:lnTo>
                        <a:pt x="315" y="412"/>
                      </a:lnTo>
                      <a:lnTo>
                        <a:pt x="330" y="404"/>
                      </a:lnTo>
                      <a:lnTo>
                        <a:pt x="345" y="394"/>
                      </a:lnTo>
                      <a:lnTo>
                        <a:pt x="359" y="382"/>
                      </a:lnTo>
                      <a:lnTo>
                        <a:pt x="369" y="369"/>
                      </a:lnTo>
                      <a:lnTo>
                        <a:pt x="377" y="354"/>
                      </a:lnTo>
                      <a:lnTo>
                        <a:pt x="382" y="337"/>
                      </a:lnTo>
                      <a:lnTo>
                        <a:pt x="383" y="317"/>
                      </a:lnTo>
                      <a:lnTo>
                        <a:pt x="378" y="297"/>
                      </a:lnTo>
                      <a:lnTo>
                        <a:pt x="369" y="274"/>
                      </a:lnTo>
                      <a:lnTo>
                        <a:pt x="361" y="249"/>
                      </a:lnTo>
                      <a:lnTo>
                        <a:pt x="356" y="225"/>
                      </a:lnTo>
                      <a:lnTo>
                        <a:pt x="354" y="200"/>
                      </a:lnTo>
                      <a:lnTo>
                        <a:pt x="352" y="176"/>
                      </a:lnTo>
                      <a:lnTo>
                        <a:pt x="346" y="152"/>
                      </a:lnTo>
                      <a:lnTo>
                        <a:pt x="336" y="129"/>
                      </a:lnTo>
                      <a:lnTo>
                        <a:pt x="317" y="106"/>
                      </a:lnTo>
                      <a:lnTo>
                        <a:pt x="288" y="85"/>
                      </a:lnTo>
                      <a:lnTo>
                        <a:pt x="271" y="75"/>
                      </a:lnTo>
                      <a:lnTo>
                        <a:pt x="254" y="65"/>
                      </a:lnTo>
                      <a:lnTo>
                        <a:pt x="236" y="55"/>
                      </a:lnTo>
                      <a:lnTo>
                        <a:pt x="219" y="46"/>
                      </a:lnTo>
                      <a:lnTo>
                        <a:pt x="202" y="37"/>
                      </a:lnTo>
                      <a:lnTo>
                        <a:pt x="186" y="29"/>
                      </a:lnTo>
                      <a:lnTo>
                        <a:pt x="171" y="21"/>
                      </a:lnTo>
                      <a:lnTo>
                        <a:pt x="155" y="15"/>
                      </a:lnTo>
                      <a:lnTo>
                        <a:pt x="140" y="9"/>
                      </a:lnTo>
                      <a:lnTo>
                        <a:pt x="126" y="5"/>
                      </a:lnTo>
                      <a:lnTo>
                        <a:pt x="113" y="2"/>
                      </a:lnTo>
                      <a:lnTo>
                        <a:pt x="100" y="0"/>
                      </a:lnTo>
                      <a:lnTo>
                        <a:pt x="89" y="0"/>
                      </a:lnTo>
                      <a:lnTo>
                        <a:pt x="78" y="1"/>
                      </a:lnTo>
                      <a:lnTo>
                        <a:pt x="69" y="4"/>
                      </a:lnTo>
                      <a:lnTo>
                        <a:pt x="61" y="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11" name="Freeform 95"/>
                <p:cNvSpPr>
                  <a:spLocks/>
                </p:cNvSpPr>
                <p:nvPr/>
              </p:nvSpPr>
              <p:spPr bwMode="auto">
                <a:xfrm>
                  <a:off x="4853" y="1212"/>
                  <a:ext cx="92" cy="102"/>
                </a:xfrm>
                <a:custGeom>
                  <a:avLst/>
                  <a:gdLst>
                    <a:gd name="T0" fmla="*/ 59 w 368"/>
                    <a:gd name="T1" fmla="*/ 8 h 409"/>
                    <a:gd name="T2" fmla="*/ 54 w 368"/>
                    <a:gd name="T3" fmla="*/ 11 h 409"/>
                    <a:gd name="T4" fmla="*/ 42 w 368"/>
                    <a:gd name="T5" fmla="*/ 21 h 409"/>
                    <a:gd name="T6" fmla="*/ 25 w 368"/>
                    <a:gd name="T7" fmla="*/ 37 h 409"/>
                    <a:gd name="T8" fmla="*/ 12 w 368"/>
                    <a:gd name="T9" fmla="*/ 59 h 409"/>
                    <a:gd name="T10" fmla="*/ 1 w 368"/>
                    <a:gd name="T11" fmla="*/ 88 h 409"/>
                    <a:gd name="T12" fmla="*/ 0 w 368"/>
                    <a:gd name="T13" fmla="*/ 125 h 409"/>
                    <a:gd name="T14" fmla="*/ 10 w 368"/>
                    <a:gd name="T15" fmla="*/ 167 h 409"/>
                    <a:gd name="T16" fmla="*/ 39 w 368"/>
                    <a:gd name="T17" fmla="*/ 216 h 409"/>
                    <a:gd name="T18" fmla="*/ 75 w 368"/>
                    <a:gd name="T19" fmla="*/ 262 h 409"/>
                    <a:gd name="T20" fmla="*/ 105 w 368"/>
                    <a:gd name="T21" fmla="*/ 296 h 409"/>
                    <a:gd name="T22" fmla="*/ 132 w 368"/>
                    <a:gd name="T23" fmla="*/ 323 h 409"/>
                    <a:gd name="T24" fmla="*/ 153 w 368"/>
                    <a:gd name="T25" fmla="*/ 340 h 409"/>
                    <a:gd name="T26" fmla="*/ 173 w 368"/>
                    <a:gd name="T27" fmla="*/ 353 h 409"/>
                    <a:gd name="T28" fmla="*/ 188 w 368"/>
                    <a:gd name="T29" fmla="*/ 363 h 409"/>
                    <a:gd name="T30" fmla="*/ 202 w 368"/>
                    <a:gd name="T31" fmla="*/ 372 h 409"/>
                    <a:gd name="T32" fmla="*/ 212 w 368"/>
                    <a:gd name="T33" fmla="*/ 382 h 409"/>
                    <a:gd name="T34" fmla="*/ 223 w 368"/>
                    <a:gd name="T35" fmla="*/ 393 h 409"/>
                    <a:gd name="T36" fmla="*/ 234 w 368"/>
                    <a:gd name="T37" fmla="*/ 401 h 409"/>
                    <a:gd name="T38" fmla="*/ 247 w 368"/>
                    <a:gd name="T39" fmla="*/ 406 h 409"/>
                    <a:gd name="T40" fmla="*/ 260 w 368"/>
                    <a:gd name="T41" fmla="*/ 409 h 409"/>
                    <a:gd name="T42" fmla="*/ 273 w 368"/>
                    <a:gd name="T43" fmla="*/ 409 h 409"/>
                    <a:gd name="T44" fmla="*/ 288 w 368"/>
                    <a:gd name="T45" fmla="*/ 406 h 409"/>
                    <a:gd name="T46" fmla="*/ 303 w 368"/>
                    <a:gd name="T47" fmla="*/ 401 h 409"/>
                    <a:gd name="T48" fmla="*/ 318 w 368"/>
                    <a:gd name="T49" fmla="*/ 393 h 409"/>
                    <a:gd name="T50" fmla="*/ 333 w 368"/>
                    <a:gd name="T51" fmla="*/ 383 h 409"/>
                    <a:gd name="T52" fmla="*/ 346 w 368"/>
                    <a:gd name="T53" fmla="*/ 372 h 409"/>
                    <a:gd name="T54" fmla="*/ 356 w 368"/>
                    <a:gd name="T55" fmla="*/ 359 h 409"/>
                    <a:gd name="T56" fmla="*/ 363 w 368"/>
                    <a:gd name="T57" fmla="*/ 344 h 409"/>
                    <a:gd name="T58" fmla="*/ 368 w 368"/>
                    <a:gd name="T59" fmla="*/ 328 h 409"/>
                    <a:gd name="T60" fmla="*/ 368 w 368"/>
                    <a:gd name="T61" fmla="*/ 309 h 409"/>
                    <a:gd name="T62" fmla="*/ 365 w 368"/>
                    <a:gd name="T63" fmla="*/ 288 h 409"/>
                    <a:gd name="T64" fmla="*/ 355 w 368"/>
                    <a:gd name="T65" fmla="*/ 266 h 409"/>
                    <a:gd name="T66" fmla="*/ 347 w 368"/>
                    <a:gd name="T67" fmla="*/ 243 h 409"/>
                    <a:gd name="T68" fmla="*/ 343 w 368"/>
                    <a:gd name="T69" fmla="*/ 219 h 409"/>
                    <a:gd name="T70" fmla="*/ 341 w 368"/>
                    <a:gd name="T71" fmla="*/ 195 h 409"/>
                    <a:gd name="T72" fmla="*/ 339 w 368"/>
                    <a:gd name="T73" fmla="*/ 171 h 409"/>
                    <a:gd name="T74" fmla="*/ 333 w 368"/>
                    <a:gd name="T75" fmla="*/ 148 h 409"/>
                    <a:gd name="T76" fmla="*/ 323 w 368"/>
                    <a:gd name="T77" fmla="*/ 125 h 409"/>
                    <a:gd name="T78" fmla="*/ 305 w 368"/>
                    <a:gd name="T79" fmla="*/ 103 h 409"/>
                    <a:gd name="T80" fmla="*/ 277 w 368"/>
                    <a:gd name="T81" fmla="*/ 82 h 409"/>
                    <a:gd name="T82" fmla="*/ 261 w 368"/>
                    <a:gd name="T83" fmla="*/ 72 h 409"/>
                    <a:gd name="T84" fmla="*/ 243 w 368"/>
                    <a:gd name="T85" fmla="*/ 62 h 409"/>
                    <a:gd name="T86" fmla="*/ 227 w 368"/>
                    <a:gd name="T87" fmla="*/ 53 h 409"/>
                    <a:gd name="T88" fmla="*/ 211 w 368"/>
                    <a:gd name="T89" fmla="*/ 44 h 409"/>
                    <a:gd name="T90" fmla="*/ 195 w 368"/>
                    <a:gd name="T91" fmla="*/ 36 h 409"/>
                    <a:gd name="T92" fmla="*/ 179 w 368"/>
                    <a:gd name="T93" fmla="*/ 28 h 409"/>
                    <a:gd name="T94" fmla="*/ 164 w 368"/>
                    <a:gd name="T95" fmla="*/ 21 h 409"/>
                    <a:gd name="T96" fmla="*/ 149 w 368"/>
                    <a:gd name="T97" fmla="*/ 14 h 409"/>
                    <a:gd name="T98" fmla="*/ 135 w 368"/>
                    <a:gd name="T99" fmla="*/ 9 h 409"/>
                    <a:gd name="T100" fmla="*/ 121 w 368"/>
                    <a:gd name="T101" fmla="*/ 5 h 409"/>
                    <a:gd name="T102" fmla="*/ 109 w 368"/>
                    <a:gd name="T103" fmla="*/ 2 h 409"/>
                    <a:gd name="T104" fmla="*/ 97 w 368"/>
                    <a:gd name="T105" fmla="*/ 0 h 409"/>
                    <a:gd name="T106" fmla="*/ 85 w 368"/>
                    <a:gd name="T107" fmla="*/ 0 h 409"/>
                    <a:gd name="T108" fmla="*/ 75 w 368"/>
                    <a:gd name="T109" fmla="*/ 1 h 409"/>
                    <a:gd name="T110" fmla="*/ 67 w 368"/>
                    <a:gd name="T111" fmla="*/ 3 h 409"/>
                    <a:gd name="T112" fmla="*/ 59 w 368"/>
                    <a:gd name="T113" fmla="*/ 8 h 4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368" h="409">
                      <a:moveTo>
                        <a:pt x="59" y="8"/>
                      </a:moveTo>
                      <a:lnTo>
                        <a:pt x="54" y="11"/>
                      </a:lnTo>
                      <a:lnTo>
                        <a:pt x="42" y="21"/>
                      </a:lnTo>
                      <a:lnTo>
                        <a:pt x="25" y="37"/>
                      </a:lnTo>
                      <a:lnTo>
                        <a:pt x="12" y="59"/>
                      </a:lnTo>
                      <a:lnTo>
                        <a:pt x="1" y="88"/>
                      </a:lnTo>
                      <a:lnTo>
                        <a:pt x="0" y="125"/>
                      </a:lnTo>
                      <a:lnTo>
                        <a:pt x="10" y="167"/>
                      </a:lnTo>
                      <a:lnTo>
                        <a:pt x="39" y="216"/>
                      </a:lnTo>
                      <a:lnTo>
                        <a:pt x="75" y="262"/>
                      </a:lnTo>
                      <a:lnTo>
                        <a:pt x="105" y="296"/>
                      </a:lnTo>
                      <a:lnTo>
                        <a:pt x="132" y="323"/>
                      </a:lnTo>
                      <a:lnTo>
                        <a:pt x="153" y="340"/>
                      </a:lnTo>
                      <a:lnTo>
                        <a:pt x="173" y="353"/>
                      </a:lnTo>
                      <a:lnTo>
                        <a:pt x="188" y="363"/>
                      </a:lnTo>
                      <a:lnTo>
                        <a:pt x="202" y="372"/>
                      </a:lnTo>
                      <a:lnTo>
                        <a:pt x="212" y="382"/>
                      </a:lnTo>
                      <a:lnTo>
                        <a:pt x="223" y="393"/>
                      </a:lnTo>
                      <a:lnTo>
                        <a:pt x="234" y="401"/>
                      </a:lnTo>
                      <a:lnTo>
                        <a:pt x="247" y="406"/>
                      </a:lnTo>
                      <a:lnTo>
                        <a:pt x="260" y="409"/>
                      </a:lnTo>
                      <a:lnTo>
                        <a:pt x="273" y="409"/>
                      </a:lnTo>
                      <a:lnTo>
                        <a:pt x="288" y="406"/>
                      </a:lnTo>
                      <a:lnTo>
                        <a:pt x="303" y="401"/>
                      </a:lnTo>
                      <a:lnTo>
                        <a:pt x="318" y="393"/>
                      </a:lnTo>
                      <a:lnTo>
                        <a:pt x="333" y="383"/>
                      </a:lnTo>
                      <a:lnTo>
                        <a:pt x="346" y="372"/>
                      </a:lnTo>
                      <a:lnTo>
                        <a:pt x="356" y="359"/>
                      </a:lnTo>
                      <a:lnTo>
                        <a:pt x="363" y="344"/>
                      </a:lnTo>
                      <a:lnTo>
                        <a:pt x="368" y="328"/>
                      </a:lnTo>
                      <a:lnTo>
                        <a:pt x="368" y="309"/>
                      </a:lnTo>
                      <a:lnTo>
                        <a:pt x="365" y="288"/>
                      </a:lnTo>
                      <a:lnTo>
                        <a:pt x="355" y="266"/>
                      </a:lnTo>
                      <a:lnTo>
                        <a:pt x="347" y="243"/>
                      </a:lnTo>
                      <a:lnTo>
                        <a:pt x="343" y="219"/>
                      </a:lnTo>
                      <a:lnTo>
                        <a:pt x="341" y="195"/>
                      </a:lnTo>
                      <a:lnTo>
                        <a:pt x="339" y="171"/>
                      </a:lnTo>
                      <a:lnTo>
                        <a:pt x="333" y="148"/>
                      </a:lnTo>
                      <a:lnTo>
                        <a:pt x="323" y="125"/>
                      </a:lnTo>
                      <a:lnTo>
                        <a:pt x="305" y="103"/>
                      </a:lnTo>
                      <a:lnTo>
                        <a:pt x="277" y="82"/>
                      </a:lnTo>
                      <a:lnTo>
                        <a:pt x="261" y="72"/>
                      </a:lnTo>
                      <a:lnTo>
                        <a:pt x="243" y="62"/>
                      </a:lnTo>
                      <a:lnTo>
                        <a:pt x="227" y="53"/>
                      </a:lnTo>
                      <a:lnTo>
                        <a:pt x="211" y="44"/>
                      </a:lnTo>
                      <a:lnTo>
                        <a:pt x="195" y="36"/>
                      </a:lnTo>
                      <a:lnTo>
                        <a:pt x="179" y="28"/>
                      </a:lnTo>
                      <a:lnTo>
                        <a:pt x="164" y="21"/>
                      </a:lnTo>
                      <a:lnTo>
                        <a:pt x="149" y="14"/>
                      </a:lnTo>
                      <a:lnTo>
                        <a:pt x="135" y="9"/>
                      </a:lnTo>
                      <a:lnTo>
                        <a:pt x="121" y="5"/>
                      </a:lnTo>
                      <a:lnTo>
                        <a:pt x="109" y="2"/>
                      </a:lnTo>
                      <a:lnTo>
                        <a:pt x="97" y="0"/>
                      </a:lnTo>
                      <a:lnTo>
                        <a:pt x="85" y="0"/>
                      </a:lnTo>
                      <a:lnTo>
                        <a:pt x="75" y="1"/>
                      </a:lnTo>
                      <a:lnTo>
                        <a:pt x="67" y="3"/>
                      </a:lnTo>
                      <a:lnTo>
                        <a:pt x="59" y="8"/>
                      </a:lnTo>
                      <a:close/>
                    </a:path>
                  </a:pathLst>
                </a:custGeom>
                <a:solidFill>
                  <a:srgbClr val="FFF9F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12" name="Freeform 96"/>
                <p:cNvSpPr>
                  <a:spLocks/>
                </p:cNvSpPr>
                <p:nvPr/>
              </p:nvSpPr>
              <p:spPr bwMode="auto">
                <a:xfrm>
                  <a:off x="4855" y="1213"/>
                  <a:ext cx="88" cy="100"/>
                </a:xfrm>
                <a:custGeom>
                  <a:avLst/>
                  <a:gdLst>
                    <a:gd name="T0" fmla="*/ 57 w 355"/>
                    <a:gd name="T1" fmla="*/ 9 h 399"/>
                    <a:gd name="T2" fmla="*/ 52 w 355"/>
                    <a:gd name="T3" fmla="*/ 12 h 399"/>
                    <a:gd name="T4" fmla="*/ 40 w 355"/>
                    <a:gd name="T5" fmla="*/ 21 h 399"/>
                    <a:gd name="T6" fmla="*/ 25 w 355"/>
                    <a:gd name="T7" fmla="*/ 37 h 399"/>
                    <a:gd name="T8" fmla="*/ 12 w 355"/>
                    <a:gd name="T9" fmla="*/ 58 h 399"/>
                    <a:gd name="T10" fmla="*/ 1 w 355"/>
                    <a:gd name="T11" fmla="*/ 87 h 399"/>
                    <a:gd name="T12" fmla="*/ 0 w 355"/>
                    <a:gd name="T13" fmla="*/ 122 h 399"/>
                    <a:gd name="T14" fmla="*/ 12 w 355"/>
                    <a:gd name="T15" fmla="*/ 163 h 399"/>
                    <a:gd name="T16" fmla="*/ 38 w 355"/>
                    <a:gd name="T17" fmla="*/ 211 h 399"/>
                    <a:gd name="T18" fmla="*/ 73 w 355"/>
                    <a:gd name="T19" fmla="*/ 256 h 399"/>
                    <a:gd name="T20" fmla="*/ 102 w 355"/>
                    <a:gd name="T21" fmla="*/ 289 h 399"/>
                    <a:gd name="T22" fmla="*/ 127 w 355"/>
                    <a:gd name="T23" fmla="*/ 315 h 399"/>
                    <a:gd name="T24" fmla="*/ 149 w 355"/>
                    <a:gd name="T25" fmla="*/ 332 h 399"/>
                    <a:gd name="T26" fmla="*/ 166 w 355"/>
                    <a:gd name="T27" fmla="*/ 344 h 399"/>
                    <a:gd name="T28" fmla="*/ 181 w 355"/>
                    <a:gd name="T29" fmla="*/ 354 h 399"/>
                    <a:gd name="T30" fmla="*/ 194 w 355"/>
                    <a:gd name="T31" fmla="*/ 363 h 399"/>
                    <a:gd name="T32" fmla="*/ 204 w 355"/>
                    <a:gd name="T33" fmla="*/ 373 h 399"/>
                    <a:gd name="T34" fmla="*/ 215 w 355"/>
                    <a:gd name="T35" fmla="*/ 383 h 399"/>
                    <a:gd name="T36" fmla="*/ 226 w 355"/>
                    <a:gd name="T37" fmla="*/ 391 h 399"/>
                    <a:gd name="T38" fmla="*/ 238 w 355"/>
                    <a:gd name="T39" fmla="*/ 396 h 399"/>
                    <a:gd name="T40" fmla="*/ 250 w 355"/>
                    <a:gd name="T41" fmla="*/ 399 h 399"/>
                    <a:gd name="T42" fmla="*/ 264 w 355"/>
                    <a:gd name="T43" fmla="*/ 399 h 399"/>
                    <a:gd name="T44" fmla="*/ 278 w 355"/>
                    <a:gd name="T45" fmla="*/ 396 h 399"/>
                    <a:gd name="T46" fmla="*/ 292 w 355"/>
                    <a:gd name="T47" fmla="*/ 391 h 399"/>
                    <a:gd name="T48" fmla="*/ 307 w 355"/>
                    <a:gd name="T49" fmla="*/ 383 h 399"/>
                    <a:gd name="T50" fmla="*/ 321 w 355"/>
                    <a:gd name="T51" fmla="*/ 373 h 399"/>
                    <a:gd name="T52" fmla="*/ 333 w 355"/>
                    <a:gd name="T53" fmla="*/ 362 h 399"/>
                    <a:gd name="T54" fmla="*/ 344 w 355"/>
                    <a:gd name="T55" fmla="*/ 349 h 399"/>
                    <a:gd name="T56" fmla="*/ 351 w 355"/>
                    <a:gd name="T57" fmla="*/ 335 h 399"/>
                    <a:gd name="T58" fmla="*/ 355 w 355"/>
                    <a:gd name="T59" fmla="*/ 320 h 399"/>
                    <a:gd name="T60" fmla="*/ 355 w 355"/>
                    <a:gd name="T61" fmla="*/ 301 h 399"/>
                    <a:gd name="T62" fmla="*/ 352 w 355"/>
                    <a:gd name="T63" fmla="*/ 282 h 399"/>
                    <a:gd name="T64" fmla="*/ 343 w 355"/>
                    <a:gd name="T65" fmla="*/ 260 h 399"/>
                    <a:gd name="T66" fmla="*/ 334 w 355"/>
                    <a:gd name="T67" fmla="*/ 237 h 399"/>
                    <a:gd name="T68" fmla="*/ 331 w 355"/>
                    <a:gd name="T69" fmla="*/ 214 h 399"/>
                    <a:gd name="T70" fmla="*/ 329 w 355"/>
                    <a:gd name="T71" fmla="*/ 190 h 399"/>
                    <a:gd name="T72" fmla="*/ 326 w 355"/>
                    <a:gd name="T73" fmla="*/ 167 h 399"/>
                    <a:gd name="T74" fmla="*/ 321 w 355"/>
                    <a:gd name="T75" fmla="*/ 145 h 399"/>
                    <a:gd name="T76" fmla="*/ 311 w 355"/>
                    <a:gd name="T77" fmla="*/ 123 h 399"/>
                    <a:gd name="T78" fmla="*/ 294 w 355"/>
                    <a:gd name="T79" fmla="*/ 101 h 399"/>
                    <a:gd name="T80" fmla="*/ 268 w 355"/>
                    <a:gd name="T81" fmla="*/ 81 h 399"/>
                    <a:gd name="T82" fmla="*/ 251 w 355"/>
                    <a:gd name="T83" fmla="*/ 71 h 399"/>
                    <a:gd name="T84" fmla="*/ 235 w 355"/>
                    <a:gd name="T85" fmla="*/ 62 h 399"/>
                    <a:gd name="T86" fmla="*/ 219 w 355"/>
                    <a:gd name="T87" fmla="*/ 53 h 399"/>
                    <a:gd name="T88" fmla="*/ 203 w 355"/>
                    <a:gd name="T89" fmla="*/ 44 h 399"/>
                    <a:gd name="T90" fmla="*/ 188 w 355"/>
                    <a:gd name="T91" fmla="*/ 35 h 399"/>
                    <a:gd name="T92" fmla="*/ 173 w 355"/>
                    <a:gd name="T93" fmla="*/ 28 h 399"/>
                    <a:gd name="T94" fmla="*/ 158 w 355"/>
                    <a:gd name="T95" fmla="*/ 21 h 399"/>
                    <a:gd name="T96" fmla="*/ 144 w 355"/>
                    <a:gd name="T97" fmla="*/ 15 h 399"/>
                    <a:gd name="T98" fmla="*/ 130 w 355"/>
                    <a:gd name="T99" fmla="*/ 9 h 399"/>
                    <a:gd name="T100" fmla="*/ 118 w 355"/>
                    <a:gd name="T101" fmla="*/ 5 h 399"/>
                    <a:gd name="T102" fmla="*/ 105 w 355"/>
                    <a:gd name="T103" fmla="*/ 2 h 399"/>
                    <a:gd name="T104" fmla="*/ 93 w 355"/>
                    <a:gd name="T105" fmla="*/ 1 h 399"/>
                    <a:gd name="T106" fmla="*/ 83 w 355"/>
                    <a:gd name="T107" fmla="*/ 0 h 399"/>
                    <a:gd name="T108" fmla="*/ 73 w 355"/>
                    <a:gd name="T109" fmla="*/ 2 h 399"/>
                    <a:gd name="T110" fmla="*/ 65 w 355"/>
                    <a:gd name="T111" fmla="*/ 4 h 399"/>
                    <a:gd name="T112" fmla="*/ 57 w 355"/>
                    <a:gd name="T113" fmla="*/ 9 h 3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355" h="399">
                      <a:moveTo>
                        <a:pt x="57" y="9"/>
                      </a:moveTo>
                      <a:lnTo>
                        <a:pt x="52" y="12"/>
                      </a:lnTo>
                      <a:lnTo>
                        <a:pt x="40" y="21"/>
                      </a:lnTo>
                      <a:lnTo>
                        <a:pt x="25" y="37"/>
                      </a:lnTo>
                      <a:lnTo>
                        <a:pt x="12" y="58"/>
                      </a:lnTo>
                      <a:lnTo>
                        <a:pt x="1" y="87"/>
                      </a:lnTo>
                      <a:lnTo>
                        <a:pt x="0" y="122"/>
                      </a:lnTo>
                      <a:lnTo>
                        <a:pt x="12" y="163"/>
                      </a:lnTo>
                      <a:lnTo>
                        <a:pt x="38" y="211"/>
                      </a:lnTo>
                      <a:lnTo>
                        <a:pt x="73" y="256"/>
                      </a:lnTo>
                      <a:lnTo>
                        <a:pt x="102" y="289"/>
                      </a:lnTo>
                      <a:lnTo>
                        <a:pt x="127" y="315"/>
                      </a:lnTo>
                      <a:lnTo>
                        <a:pt x="149" y="332"/>
                      </a:lnTo>
                      <a:lnTo>
                        <a:pt x="166" y="344"/>
                      </a:lnTo>
                      <a:lnTo>
                        <a:pt x="181" y="354"/>
                      </a:lnTo>
                      <a:lnTo>
                        <a:pt x="194" y="363"/>
                      </a:lnTo>
                      <a:lnTo>
                        <a:pt x="204" y="373"/>
                      </a:lnTo>
                      <a:lnTo>
                        <a:pt x="215" y="383"/>
                      </a:lnTo>
                      <a:lnTo>
                        <a:pt x="226" y="391"/>
                      </a:lnTo>
                      <a:lnTo>
                        <a:pt x="238" y="396"/>
                      </a:lnTo>
                      <a:lnTo>
                        <a:pt x="250" y="399"/>
                      </a:lnTo>
                      <a:lnTo>
                        <a:pt x="264" y="399"/>
                      </a:lnTo>
                      <a:lnTo>
                        <a:pt x="278" y="396"/>
                      </a:lnTo>
                      <a:lnTo>
                        <a:pt x="292" y="391"/>
                      </a:lnTo>
                      <a:lnTo>
                        <a:pt x="307" y="383"/>
                      </a:lnTo>
                      <a:lnTo>
                        <a:pt x="321" y="373"/>
                      </a:lnTo>
                      <a:lnTo>
                        <a:pt x="333" y="362"/>
                      </a:lnTo>
                      <a:lnTo>
                        <a:pt x="344" y="349"/>
                      </a:lnTo>
                      <a:lnTo>
                        <a:pt x="351" y="335"/>
                      </a:lnTo>
                      <a:lnTo>
                        <a:pt x="355" y="320"/>
                      </a:lnTo>
                      <a:lnTo>
                        <a:pt x="355" y="301"/>
                      </a:lnTo>
                      <a:lnTo>
                        <a:pt x="352" y="282"/>
                      </a:lnTo>
                      <a:lnTo>
                        <a:pt x="343" y="260"/>
                      </a:lnTo>
                      <a:lnTo>
                        <a:pt x="334" y="237"/>
                      </a:lnTo>
                      <a:lnTo>
                        <a:pt x="331" y="214"/>
                      </a:lnTo>
                      <a:lnTo>
                        <a:pt x="329" y="190"/>
                      </a:lnTo>
                      <a:lnTo>
                        <a:pt x="326" y="167"/>
                      </a:lnTo>
                      <a:lnTo>
                        <a:pt x="321" y="145"/>
                      </a:lnTo>
                      <a:lnTo>
                        <a:pt x="311" y="123"/>
                      </a:lnTo>
                      <a:lnTo>
                        <a:pt x="294" y="101"/>
                      </a:lnTo>
                      <a:lnTo>
                        <a:pt x="268" y="81"/>
                      </a:lnTo>
                      <a:lnTo>
                        <a:pt x="251" y="71"/>
                      </a:lnTo>
                      <a:lnTo>
                        <a:pt x="235" y="62"/>
                      </a:lnTo>
                      <a:lnTo>
                        <a:pt x="219" y="53"/>
                      </a:lnTo>
                      <a:lnTo>
                        <a:pt x="203" y="44"/>
                      </a:lnTo>
                      <a:lnTo>
                        <a:pt x="188" y="35"/>
                      </a:lnTo>
                      <a:lnTo>
                        <a:pt x="173" y="28"/>
                      </a:lnTo>
                      <a:lnTo>
                        <a:pt x="158" y="21"/>
                      </a:lnTo>
                      <a:lnTo>
                        <a:pt x="144" y="15"/>
                      </a:lnTo>
                      <a:lnTo>
                        <a:pt x="130" y="9"/>
                      </a:lnTo>
                      <a:lnTo>
                        <a:pt x="118" y="5"/>
                      </a:lnTo>
                      <a:lnTo>
                        <a:pt x="105" y="2"/>
                      </a:lnTo>
                      <a:lnTo>
                        <a:pt x="93" y="1"/>
                      </a:lnTo>
                      <a:lnTo>
                        <a:pt x="83" y="0"/>
                      </a:lnTo>
                      <a:lnTo>
                        <a:pt x="73" y="2"/>
                      </a:lnTo>
                      <a:lnTo>
                        <a:pt x="65" y="4"/>
                      </a:lnTo>
                      <a:lnTo>
                        <a:pt x="57" y="9"/>
                      </a:lnTo>
                      <a:close/>
                    </a:path>
                  </a:pathLst>
                </a:custGeom>
                <a:solidFill>
                  <a:srgbClr val="FFF4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13" name="Freeform 97"/>
                <p:cNvSpPr>
                  <a:spLocks/>
                </p:cNvSpPr>
                <p:nvPr/>
              </p:nvSpPr>
              <p:spPr bwMode="auto">
                <a:xfrm>
                  <a:off x="4857" y="1215"/>
                  <a:ext cx="85" cy="97"/>
                </a:xfrm>
                <a:custGeom>
                  <a:avLst/>
                  <a:gdLst>
                    <a:gd name="T0" fmla="*/ 54 w 341"/>
                    <a:gd name="T1" fmla="*/ 8 h 387"/>
                    <a:gd name="T2" fmla="*/ 50 w 341"/>
                    <a:gd name="T3" fmla="*/ 11 h 387"/>
                    <a:gd name="T4" fmla="*/ 38 w 341"/>
                    <a:gd name="T5" fmla="*/ 20 h 387"/>
                    <a:gd name="T6" fmla="*/ 24 w 341"/>
                    <a:gd name="T7" fmla="*/ 35 h 387"/>
                    <a:gd name="T8" fmla="*/ 10 w 341"/>
                    <a:gd name="T9" fmla="*/ 56 h 387"/>
                    <a:gd name="T10" fmla="*/ 1 w 341"/>
                    <a:gd name="T11" fmla="*/ 84 h 387"/>
                    <a:gd name="T12" fmla="*/ 0 w 341"/>
                    <a:gd name="T13" fmla="*/ 119 h 387"/>
                    <a:gd name="T14" fmla="*/ 10 w 341"/>
                    <a:gd name="T15" fmla="*/ 159 h 387"/>
                    <a:gd name="T16" fmla="*/ 37 w 341"/>
                    <a:gd name="T17" fmla="*/ 205 h 387"/>
                    <a:gd name="T18" fmla="*/ 69 w 341"/>
                    <a:gd name="T19" fmla="*/ 248 h 387"/>
                    <a:gd name="T20" fmla="*/ 98 w 341"/>
                    <a:gd name="T21" fmla="*/ 281 h 387"/>
                    <a:gd name="T22" fmla="*/ 122 w 341"/>
                    <a:gd name="T23" fmla="*/ 305 h 387"/>
                    <a:gd name="T24" fmla="*/ 143 w 341"/>
                    <a:gd name="T25" fmla="*/ 322 h 387"/>
                    <a:gd name="T26" fmla="*/ 159 w 341"/>
                    <a:gd name="T27" fmla="*/ 334 h 387"/>
                    <a:gd name="T28" fmla="*/ 174 w 341"/>
                    <a:gd name="T29" fmla="*/ 344 h 387"/>
                    <a:gd name="T30" fmla="*/ 186 w 341"/>
                    <a:gd name="T31" fmla="*/ 352 h 387"/>
                    <a:gd name="T32" fmla="*/ 196 w 341"/>
                    <a:gd name="T33" fmla="*/ 362 h 387"/>
                    <a:gd name="T34" fmla="*/ 205 w 341"/>
                    <a:gd name="T35" fmla="*/ 372 h 387"/>
                    <a:gd name="T36" fmla="*/ 217 w 341"/>
                    <a:gd name="T37" fmla="*/ 380 h 387"/>
                    <a:gd name="T38" fmla="*/ 227 w 341"/>
                    <a:gd name="T39" fmla="*/ 385 h 387"/>
                    <a:gd name="T40" fmla="*/ 240 w 341"/>
                    <a:gd name="T41" fmla="*/ 387 h 387"/>
                    <a:gd name="T42" fmla="*/ 253 w 341"/>
                    <a:gd name="T43" fmla="*/ 387 h 387"/>
                    <a:gd name="T44" fmla="*/ 267 w 341"/>
                    <a:gd name="T45" fmla="*/ 385 h 387"/>
                    <a:gd name="T46" fmla="*/ 280 w 341"/>
                    <a:gd name="T47" fmla="*/ 380 h 387"/>
                    <a:gd name="T48" fmla="*/ 294 w 341"/>
                    <a:gd name="T49" fmla="*/ 372 h 387"/>
                    <a:gd name="T50" fmla="*/ 308 w 341"/>
                    <a:gd name="T51" fmla="*/ 362 h 387"/>
                    <a:gd name="T52" fmla="*/ 320 w 341"/>
                    <a:gd name="T53" fmla="*/ 352 h 387"/>
                    <a:gd name="T54" fmla="*/ 330 w 341"/>
                    <a:gd name="T55" fmla="*/ 340 h 387"/>
                    <a:gd name="T56" fmla="*/ 337 w 341"/>
                    <a:gd name="T57" fmla="*/ 326 h 387"/>
                    <a:gd name="T58" fmla="*/ 340 w 341"/>
                    <a:gd name="T59" fmla="*/ 311 h 387"/>
                    <a:gd name="T60" fmla="*/ 341 w 341"/>
                    <a:gd name="T61" fmla="*/ 293 h 387"/>
                    <a:gd name="T62" fmla="*/ 337 w 341"/>
                    <a:gd name="T63" fmla="*/ 273 h 387"/>
                    <a:gd name="T64" fmla="*/ 329 w 341"/>
                    <a:gd name="T65" fmla="*/ 252 h 387"/>
                    <a:gd name="T66" fmla="*/ 321 w 341"/>
                    <a:gd name="T67" fmla="*/ 230 h 387"/>
                    <a:gd name="T68" fmla="*/ 317 w 341"/>
                    <a:gd name="T69" fmla="*/ 207 h 387"/>
                    <a:gd name="T70" fmla="*/ 316 w 341"/>
                    <a:gd name="T71" fmla="*/ 185 h 387"/>
                    <a:gd name="T72" fmla="*/ 314 w 341"/>
                    <a:gd name="T73" fmla="*/ 162 h 387"/>
                    <a:gd name="T74" fmla="*/ 308 w 341"/>
                    <a:gd name="T75" fmla="*/ 140 h 387"/>
                    <a:gd name="T76" fmla="*/ 299 w 341"/>
                    <a:gd name="T77" fmla="*/ 119 h 387"/>
                    <a:gd name="T78" fmla="*/ 282 w 341"/>
                    <a:gd name="T79" fmla="*/ 97 h 387"/>
                    <a:gd name="T80" fmla="*/ 256 w 341"/>
                    <a:gd name="T81" fmla="*/ 78 h 387"/>
                    <a:gd name="T82" fmla="*/ 241 w 341"/>
                    <a:gd name="T83" fmla="*/ 69 h 387"/>
                    <a:gd name="T84" fmla="*/ 225 w 341"/>
                    <a:gd name="T85" fmla="*/ 59 h 387"/>
                    <a:gd name="T86" fmla="*/ 210 w 341"/>
                    <a:gd name="T87" fmla="*/ 51 h 387"/>
                    <a:gd name="T88" fmla="*/ 195 w 341"/>
                    <a:gd name="T89" fmla="*/ 42 h 387"/>
                    <a:gd name="T90" fmla="*/ 180 w 341"/>
                    <a:gd name="T91" fmla="*/ 34 h 387"/>
                    <a:gd name="T92" fmla="*/ 166 w 341"/>
                    <a:gd name="T93" fmla="*/ 26 h 387"/>
                    <a:gd name="T94" fmla="*/ 151 w 341"/>
                    <a:gd name="T95" fmla="*/ 20 h 387"/>
                    <a:gd name="T96" fmla="*/ 138 w 341"/>
                    <a:gd name="T97" fmla="*/ 14 h 387"/>
                    <a:gd name="T98" fmla="*/ 125 w 341"/>
                    <a:gd name="T99" fmla="*/ 9 h 387"/>
                    <a:gd name="T100" fmla="*/ 112 w 341"/>
                    <a:gd name="T101" fmla="*/ 5 h 387"/>
                    <a:gd name="T102" fmla="*/ 100 w 341"/>
                    <a:gd name="T103" fmla="*/ 2 h 387"/>
                    <a:gd name="T104" fmla="*/ 89 w 341"/>
                    <a:gd name="T105" fmla="*/ 0 h 387"/>
                    <a:gd name="T106" fmla="*/ 80 w 341"/>
                    <a:gd name="T107" fmla="*/ 0 h 387"/>
                    <a:gd name="T108" fmla="*/ 70 w 341"/>
                    <a:gd name="T109" fmla="*/ 1 h 387"/>
                    <a:gd name="T110" fmla="*/ 61 w 341"/>
                    <a:gd name="T111" fmla="*/ 4 h 387"/>
                    <a:gd name="T112" fmla="*/ 54 w 341"/>
                    <a:gd name="T113" fmla="*/ 8 h 3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341" h="387">
                      <a:moveTo>
                        <a:pt x="54" y="8"/>
                      </a:moveTo>
                      <a:lnTo>
                        <a:pt x="50" y="11"/>
                      </a:lnTo>
                      <a:lnTo>
                        <a:pt x="38" y="20"/>
                      </a:lnTo>
                      <a:lnTo>
                        <a:pt x="24" y="35"/>
                      </a:lnTo>
                      <a:lnTo>
                        <a:pt x="10" y="56"/>
                      </a:lnTo>
                      <a:lnTo>
                        <a:pt x="1" y="84"/>
                      </a:lnTo>
                      <a:lnTo>
                        <a:pt x="0" y="119"/>
                      </a:lnTo>
                      <a:lnTo>
                        <a:pt x="10" y="159"/>
                      </a:lnTo>
                      <a:lnTo>
                        <a:pt x="37" y="205"/>
                      </a:lnTo>
                      <a:lnTo>
                        <a:pt x="69" y="248"/>
                      </a:lnTo>
                      <a:lnTo>
                        <a:pt x="98" y="281"/>
                      </a:lnTo>
                      <a:lnTo>
                        <a:pt x="122" y="305"/>
                      </a:lnTo>
                      <a:lnTo>
                        <a:pt x="143" y="322"/>
                      </a:lnTo>
                      <a:lnTo>
                        <a:pt x="159" y="334"/>
                      </a:lnTo>
                      <a:lnTo>
                        <a:pt x="174" y="344"/>
                      </a:lnTo>
                      <a:lnTo>
                        <a:pt x="186" y="352"/>
                      </a:lnTo>
                      <a:lnTo>
                        <a:pt x="196" y="362"/>
                      </a:lnTo>
                      <a:lnTo>
                        <a:pt x="205" y="372"/>
                      </a:lnTo>
                      <a:lnTo>
                        <a:pt x="217" y="380"/>
                      </a:lnTo>
                      <a:lnTo>
                        <a:pt x="227" y="385"/>
                      </a:lnTo>
                      <a:lnTo>
                        <a:pt x="240" y="387"/>
                      </a:lnTo>
                      <a:lnTo>
                        <a:pt x="253" y="387"/>
                      </a:lnTo>
                      <a:lnTo>
                        <a:pt x="267" y="385"/>
                      </a:lnTo>
                      <a:lnTo>
                        <a:pt x="280" y="380"/>
                      </a:lnTo>
                      <a:lnTo>
                        <a:pt x="294" y="372"/>
                      </a:lnTo>
                      <a:lnTo>
                        <a:pt x="308" y="362"/>
                      </a:lnTo>
                      <a:lnTo>
                        <a:pt x="320" y="352"/>
                      </a:lnTo>
                      <a:lnTo>
                        <a:pt x="330" y="340"/>
                      </a:lnTo>
                      <a:lnTo>
                        <a:pt x="337" y="326"/>
                      </a:lnTo>
                      <a:lnTo>
                        <a:pt x="340" y="311"/>
                      </a:lnTo>
                      <a:lnTo>
                        <a:pt x="341" y="293"/>
                      </a:lnTo>
                      <a:lnTo>
                        <a:pt x="337" y="273"/>
                      </a:lnTo>
                      <a:lnTo>
                        <a:pt x="329" y="252"/>
                      </a:lnTo>
                      <a:lnTo>
                        <a:pt x="321" y="230"/>
                      </a:lnTo>
                      <a:lnTo>
                        <a:pt x="317" y="207"/>
                      </a:lnTo>
                      <a:lnTo>
                        <a:pt x="316" y="185"/>
                      </a:lnTo>
                      <a:lnTo>
                        <a:pt x="314" y="162"/>
                      </a:lnTo>
                      <a:lnTo>
                        <a:pt x="308" y="140"/>
                      </a:lnTo>
                      <a:lnTo>
                        <a:pt x="299" y="119"/>
                      </a:lnTo>
                      <a:lnTo>
                        <a:pt x="282" y="97"/>
                      </a:lnTo>
                      <a:lnTo>
                        <a:pt x="256" y="78"/>
                      </a:lnTo>
                      <a:lnTo>
                        <a:pt x="241" y="69"/>
                      </a:lnTo>
                      <a:lnTo>
                        <a:pt x="225" y="59"/>
                      </a:lnTo>
                      <a:lnTo>
                        <a:pt x="210" y="51"/>
                      </a:lnTo>
                      <a:lnTo>
                        <a:pt x="195" y="42"/>
                      </a:lnTo>
                      <a:lnTo>
                        <a:pt x="180" y="34"/>
                      </a:lnTo>
                      <a:lnTo>
                        <a:pt x="166" y="26"/>
                      </a:lnTo>
                      <a:lnTo>
                        <a:pt x="151" y="20"/>
                      </a:lnTo>
                      <a:lnTo>
                        <a:pt x="138" y="14"/>
                      </a:lnTo>
                      <a:lnTo>
                        <a:pt x="125" y="9"/>
                      </a:lnTo>
                      <a:lnTo>
                        <a:pt x="112" y="5"/>
                      </a:lnTo>
                      <a:lnTo>
                        <a:pt x="100" y="2"/>
                      </a:lnTo>
                      <a:lnTo>
                        <a:pt x="89" y="0"/>
                      </a:lnTo>
                      <a:lnTo>
                        <a:pt x="80" y="0"/>
                      </a:lnTo>
                      <a:lnTo>
                        <a:pt x="70" y="1"/>
                      </a:lnTo>
                      <a:lnTo>
                        <a:pt x="61" y="4"/>
                      </a:lnTo>
                      <a:lnTo>
                        <a:pt x="54" y="8"/>
                      </a:lnTo>
                      <a:close/>
                    </a:path>
                  </a:pathLst>
                </a:custGeom>
                <a:solidFill>
                  <a:srgbClr val="FCEFE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14" name="Freeform 98"/>
                <p:cNvSpPr>
                  <a:spLocks/>
                </p:cNvSpPr>
                <p:nvPr/>
              </p:nvSpPr>
              <p:spPr bwMode="auto">
                <a:xfrm>
                  <a:off x="4858" y="1217"/>
                  <a:ext cx="82" cy="94"/>
                </a:xfrm>
                <a:custGeom>
                  <a:avLst/>
                  <a:gdLst>
                    <a:gd name="T0" fmla="*/ 53 w 329"/>
                    <a:gd name="T1" fmla="*/ 8 h 377"/>
                    <a:gd name="T2" fmla="*/ 48 w 329"/>
                    <a:gd name="T3" fmla="*/ 11 h 377"/>
                    <a:gd name="T4" fmla="*/ 38 w 329"/>
                    <a:gd name="T5" fmla="*/ 20 h 377"/>
                    <a:gd name="T6" fmla="*/ 24 w 329"/>
                    <a:gd name="T7" fmla="*/ 35 h 377"/>
                    <a:gd name="T8" fmla="*/ 10 w 329"/>
                    <a:gd name="T9" fmla="*/ 55 h 377"/>
                    <a:gd name="T10" fmla="*/ 1 w 329"/>
                    <a:gd name="T11" fmla="*/ 82 h 377"/>
                    <a:gd name="T12" fmla="*/ 0 w 329"/>
                    <a:gd name="T13" fmla="*/ 116 h 377"/>
                    <a:gd name="T14" fmla="*/ 10 w 329"/>
                    <a:gd name="T15" fmla="*/ 155 h 377"/>
                    <a:gd name="T16" fmla="*/ 36 w 329"/>
                    <a:gd name="T17" fmla="*/ 200 h 377"/>
                    <a:gd name="T18" fmla="*/ 67 w 329"/>
                    <a:gd name="T19" fmla="*/ 242 h 377"/>
                    <a:gd name="T20" fmla="*/ 95 w 329"/>
                    <a:gd name="T21" fmla="*/ 274 h 377"/>
                    <a:gd name="T22" fmla="*/ 118 w 329"/>
                    <a:gd name="T23" fmla="*/ 297 h 377"/>
                    <a:gd name="T24" fmla="*/ 137 w 329"/>
                    <a:gd name="T25" fmla="*/ 314 h 377"/>
                    <a:gd name="T26" fmla="*/ 153 w 329"/>
                    <a:gd name="T27" fmla="*/ 326 h 377"/>
                    <a:gd name="T28" fmla="*/ 167 w 329"/>
                    <a:gd name="T29" fmla="*/ 335 h 377"/>
                    <a:gd name="T30" fmla="*/ 179 w 329"/>
                    <a:gd name="T31" fmla="*/ 343 h 377"/>
                    <a:gd name="T32" fmla="*/ 189 w 329"/>
                    <a:gd name="T33" fmla="*/ 353 h 377"/>
                    <a:gd name="T34" fmla="*/ 198 w 329"/>
                    <a:gd name="T35" fmla="*/ 363 h 377"/>
                    <a:gd name="T36" fmla="*/ 209 w 329"/>
                    <a:gd name="T37" fmla="*/ 370 h 377"/>
                    <a:gd name="T38" fmla="*/ 219 w 329"/>
                    <a:gd name="T39" fmla="*/ 375 h 377"/>
                    <a:gd name="T40" fmla="*/ 232 w 329"/>
                    <a:gd name="T41" fmla="*/ 377 h 377"/>
                    <a:gd name="T42" fmla="*/ 243 w 329"/>
                    <a:gd name="T43" fmla="*/ 377 h 377"/>
                    <a:gd name="T44" fmla="*/ 257 w 329"/>
                    <a:gd name="T45" fmla="*/ 375 h 377"/>
                    <a:gd name="T46" fmla="*/ 270 w 329"/>
                    <a:gd name="T47" fmla="*/ 370 h 377"/>
                    <a:gd name="T48" fmla="*/ 284 w 329"/>
                    <a:gd name="T49" fmla="*/ 362 h 377"/>
                    <a:gd name="T50" fmla="*/ 296 w 329"/>
                    <a:gd name="T51" fmla="*/ 353 h 377"/>
                    <a:gd name="T52" fmla="*/ 308 w 329"/>
                    <a:gd name="T53" fmla="*/ 342 h 377"/>
                    <a:gd name="T54" fmla="*/ 317 w 329"/>
                    <a:gd name="T55" fmla="*/ 331 h 377"/>
                    <a:gd name="T56" fmla="*/ 324 w 329"/>
                    <a:gd name="T57" fmla="*/ 317 h 377"/>
                    <a:gd name="T58" fmla="*/ 328 w 329"/>
                    <a:gd name="T59" fmla="*/ 302 h 377"/>
                    <a:gd name="T60" fmla="*/ 329 w 329"/>
                    <a:gd name="T61" fmla="*/ 285 h 377"/>
                    <a:gd name="T62" fmla="*/ 325 w 329"/>
                    <a:gd name="T63" fmla="*/ 266 h 377"/>
                    <a:gd name="T64" fmla="*/ 317 w 329"/>
                    <a:gd name="T65" fmla="*/ 246 h 377"/>
                    <a:gd name="T66" fmla="*/ 309 w 329"/>
                    <a:gd name="T67" fmla="*/ 224 h 377"/>
                    <a:gd name="T68" fmla="*/ 306 w 329"/>
                    <a:gd name="T69" fmla="*/ 202 h 377"/>
                    <a:gd name="T70" fmla="*/ 303 w 329"/>
                    <a:gd name="T71" fmla="*/ 180 h 377"/>
                    <a:gd name="T72" fmla="*/ 301 w 329"/>
                    <a:gd name="T73" fmla="*/ 158 h 377"/>
                    <a:gd name="T74" fmla="*/ 296 w 329"/>
                    <a:gd name="T75" fmla="*/ 137 h 377"/>
                    <a:gd name="T76" fmla="*/ 287 w 329"/>
                    <a:gd name="T77" fmla="*/ 116 h 377"/>
                    <a:gd name="T78" fmla="*/ 271 w 329"/>
                    <a:gd name="T79" fmla="*/ 96 h 377"/>
                    <a:gd name="T80" fmla="*/ 247 w 329"/>
                    <a:gd name="T81" fmla="*/ 77 h 377"/>
                    <a:gd name="T82" fmla="*/ 232 w 329"/>
                    <a:gd name="T83" fmla="*/ 68 h 377"/>
                    <a:gd name="T84" fmla="*/ 217 w 329"/>
                    <a:gd name="T85" fmla="*/ 59 h 377"/>
                    <a:gd name="T86" fmla="*/ 202 w 329"/>
                    <a:gd name="T87" fmla="*/ 50 h 377"/>
                    <a:gd name="T88" fmla="*/ 188 w 329"/>
                    <a:gd name="T89" fmla="*/ 42 h 377"/>
                    <a:gd name="T90" fmla="*/ 174 w 329"/>
                    <a:gd name="T91" fmla="*/ 34 h 377"/>
                    <a:gd name="T92" fmla="*/ 159 w 329"/>
                    <a:gd name="T93" fmla="*/ 27 h 377"/>
                    <a:gd name="T94" fmla="*/ 146 w 329"/>
                    <a:gd name="T95" fmla="*/ 20 h 377"/>
                    <a:gd name="T96" fmla="*/ 133 w 329"/>
                    <a:gd name="T97" fmla="*/ 14 h 377"/>
                    <a:gd name="T98" fmla="*/ 121 w 329"/>
                    <a:gd name="T99" fmla="*/ 9 h 377"/>
                    <a:gd name="T100" fmla="*/ 108 w 329"/>
                    <a:gd name="T101" fmla="*/ 5 h 377"/>
                    <a:gd name="T102" fmla="*/ 97 w 329"/>
                    <a:gd name="T103" fmla="*/ 2 h 377"/>
                    <a:gd name="T104" fmla="*/ 87 w 329"/>
                    <a:gd name="T105" fmla="*/ 0 h 377"/>
                    <a:gd name="T106" fmla="*/ 77 w 329"/>
                    <a:gd name="T107" fmla="*/ 0 h 377"/>
                    <a:gd name="T108" fmla="*/ 68 w 329"/>
                    <a:gd name="T109" fmla="*/ 1 h 377"/>
                    <a:gd name="T110" fmla="*/ 60 w 329"/>
                    <a:gd name="T111" fmla="*/ 4 h 377"/>
                    <a:gd name="T112" fmla="*/ 53 w 329"/>
                    <a:gd name="T113" fmla="*/ 8 h 3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329" h="377">
                      <a:moveTo>
                        <a:pt x="53" y="8"/>
                      </a:moveTo>
                      <a:lnTo>
                        <a:pt x="48" y="11"/>
                      </a:lnTo>
                      <a:lnTo>
                        <a:pt x="38" y="20"/>
                      </a:lnTo>
                      <a:lnTo>
                        <a:pt x="24" y="35"/>
                      </a:lnTo>
                      <a:lnTo>
                        <a:pt x="10" y="55"/>
                      </a:lnTo>
                      <a:lnTo>
                        <a:pt x="1" y="82"/>
                      </a:lnTo>
                      <a:lnTo>
                        <a:pt x="0" y="116"/>
                      </a:lnTo>
                      <a:lnTo>
                        <a:pt x="10" y="155"/>
                      </a:lnTo>
                      <a:lnTo>
                        <a:pt x="36" y="200"/>
                      </a:lnTo>
                      <a:lnTo>
                        <a:pt x="67" y="242"/>
                      </a:lnTo>
                      <a:lnTo>
                        <a:pt x="95" y="274"/>
                      </a:lnTo>
                      <a:lnTo>
                        <a:pt x="118" y="297"/>
                      </a:lnTo>
                      <a:lnTo>
                        <a:pt x="137" y="314"/>
                      </a:lnTo>
                      <a:lnTo>
                        <a:pt x="153" y="326"/>
                      </a:lnTo>
                      <a:lnTo>
                        <a:pt x="167" y="335"/>
                      </a:lnTo>
                      <a:lnTo>
                        <a:pt x="179" y="343"/>
                      </a:lnTo>
                      <a:lnTo>
                        <a:pt x="189" y="353"/>
                      </a:lnTo>
                      <a:lnTo>
                        <a:pt x="198" y="363"/>
                      </a:lnTo>
                      <a:lnTo>
                        <a:pt x="209" y="370"/>
                      </a:lnTo>
                      <a:lnTo>
                        <a:pt x="219" y="375"/>
                      </a:lnTo>
                      <a:lnTo>
                        <a:pt x="232" y="377"/>
                      </a:lnTo>
                      <a:lnTo>
                        <a:pt x="243" y="377"/>
                      </a:lnTo>
                      <a:lnTo>
                        <a:pt x="257" y="375"/>
                      </a:lnTo>
                      <a:lnTo>
                        <a:pt x="270" y="370"/>
                      </a:lnTo>
                      <a:lnTo>
                        <a:pt x="284" y="362"/>
                      </a:lnTo>
                      <a:lnTo>
                        <a:pt x="296" y="353"/>
                      </a:lnTo>
                      <a:lnTo>
                        <a:pt x="308" y="342"/>
                      </a:lnTo>
                      <a:lnTo>
                        <a:pt x="317" y="331"/>
                      </a:lnTo>
                      <a:lnTo>
                        <a:pt x="324" y="317"/>
                      </a:lnTo>
                      <a:lnTo>
                        <a:pt x="328" y="302"/>
                      </a:lnTo>
                      <a:lnTo>
                        <a:pt x="329" y="285"/>
                      </a:lnTo>
                      <a:lnTo>
                        <a:pt x="325" y="266"/>
                      </a:lnTo>
                      <a:lnTo>
                        <a:pt x="317" y="246"/>
                      </a:lnTo>
                      <a:lnTo>
                        <a:pt x="309" y="224"/>
                      </a:lnTo>
                      <a:lnTo>
                        <a:pt x="306" y="202"/>
                      </a:lnTo>
                      <a:lnTo>
                        <a:pt x="303" y="180"/>
                      </a:lnTo>
                      <a:lnTo>
                        <a:pt x="301" y="158"/>
                      </a:lnTo>
                      <a:lnTo>
                        <a:pt x="296" y="137"/>
                      </a:lnTo>
                      <a:lnTo>
                        <a:pt x="287" y="116"/>
                      </a:lnTo>
                      <a:lnTo>
                        <a:pt x="271" y="96"/>
                      </a:lnTo>
                      <a:lnTo>
                        <a:pt x="247" y="77"/>
                      </a:lnTo>
                      <a:lnTo>
                        <a:pt x="232" y="68"/>
                      </a:lnTo>
                      <a:lnTo>
                        <a:pt x="217" y="59"/>
                      </a:lnTo>
                      <a:lnTo>
                        <a:pt x="202" y="50"/>
                      </a:lnTo>
                      <a:lnTo>
                        <a:pt x="188" y="42"/>
                      </a:lnTo>
                      <a:lnTo>
                        <a:pt x="174" y="34"/>
                      </a:lnTo>
                      <a:lnTo>
                        <a:pt x="159" y="27"/>
                      </a:lnTo>
                      <a:lnTo>
                        <a:pt x="146" y="20"/>
                      </a:lnTo>
                      <a:lnTo>
                        <a:pt x="133" y="14"/>
                      </a:lnTo>
                      <a:lnTo>
                        <a:pt x="121" y="9"/>
                      </a:lnTo>
                      <a:lnTo>
                        <a:pt x="108" y="5"/>
                      </a:lnTo>
                      <a:lnTo>
                        <a:pt x="97" y="2"/>
                      </a:lnTo>
                      <a:lnTo>
                        <a:pt x="87" y="0"/>
                      </a:lnTo>
                      <a:lnTo>
                        <a:pt x="77" y="0"/>
                      </a:lnTo>
                      <a:lnTo>
                        <a:pt x="68" y="1"/>
                      </a:lnTo>
                      <a:lnTo>
                        <a:pt x="60" y="4"/>
                      </a:lnTo>
                      <a:lnTo>
                        <a:pt x="53" y="8"/>
                      </a:lnTo>
                      <a:close/>
                    </a:path>
                  </a:pathLst>
                </a:custGeom>
                <a:solidFill>
                  <a:srgbClr val="FCE8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15" name="Freeform 99"/>
                <p:cNvSpPr>
                  <a:spLocks/>
                </p:cNvSpPr>
                <p:nvPr/>
              </p:nvSpPr>
              <p:spPr bwMode="auto">
                <a:xfrm>
                  <a:off x="4860" y="1219"/>
                  <a:ext cx="79" cy="91"/>
                </a:xfrm>
                <a:custGeom>
                  <a:avLst/>
                  <a:gdLst>
                    <a:gd name="T0" fmla="*/ 51 w 314"/>
                    <a:gd name="T1" fmla="*/ 8 h 366"/>
                    <a:gd name="T2" fmla="*/ 46 w 314"/>
                    <a:gd name="T3" fmla="*/ 11 h 366"/>
                    <a:gd name="T4" fmla="*/ 36 w 314"/>
                    <a:gd name="T5" fmla="*/ 19 h 366"/>
                    <a:gd name="T6" fmla="*/ 23 w 314"/>
                    <a:gd name="T7" fmla="*/ 34 h 366"/>
                    <a:gd name="T8" fmla="*/ 10 w 314"/>
                    <a:gd name="T9" fmla="*/ 54 h 366"/>
                    <a:gd name="T10" fmla="*/ 1 w 314"/>
                    <a:gd name="T11" fmla="*/ 80 h 366"/>
                    <a:gd name="T12" fmla="*/ 0 w 314"/>
                    <a:gd name="T13" fmla="*/ 112 h 366"/>
                    <a:gd name="T14" fmla="*/ 9 w 314"/>
                    <a:gd name="T15" fmla="*/ 150 h 366"/>
                    <a:gd name="T16" fmla="*/ 34 w 314"/>
                    <a:gd name="T17" fmla="*/ 194 h 366"/>
                    <a:gd name="T18" fmla="*/ 64 w 314"/>
                    <a:gd name="T19" fmla="*/ 235 h 366"/>
                    <a:gd name="T20" fmla="*/ 90 w 314"/>
                    <a:gd name="T21" fmla="*/ 266 h 366"/>
                    <a:gd name="T22" fmla="*/ 112 w 314"/>
                    <a:gd name="T23" fmla="*/ 288 h 366"/>
                    <a:gd name="T24" fmla="*/ 132 w 314"/>
                    <a:gd name="T25" fmla="*/ 305 h 366"/>
                    <a:gd name="T26" fmla="*/ 147 w 314"/>
                    <a:gd name="T27" fmla="*/ 316 h 366"/>
                    <a:gd name="T28" fmla="*/ 160 w 314"/>
                    <a:gd name="T29" fmla="*/ 325 h 366"/>
                    <a:gd name="T30" fmla="*/ 172 w 314"/>
                    <a:gd name="T31" fmla="*/ 333 h 366"/>
                    <a:gd name="T32" fmla="*/ 181 w 314"/>
                    <a:gd name="T33" fmla="*/ 342 h 366"/>
                    <a:gd name="T34" fmla="*/ 190 w 314"/>
                    <a:gd name="T35" fmla="*/ 351 h 366"/>
                    <a:gd name="T36" fmla="*/ 200 w 314"/>
                    <a:gd name="T37" fmla="*/ 358 h 366"/>
                    <a:gd name="T38" fmla="*/ 210 w 314"/>
                    <a:gd name="T39" fmla="*/ 363 h 366"/>
                    <a:gd name="T40" fmla="*/ 222 w 314"/>
                    <a:gd name="T41" fmla="*/ 366 h 366"/>
                    <a:gd name="T42" fmla="*/ 233 w 314"/>
                    <a:gd name="T43" fmla="*/ 366 h 366"/>
                    <a:gd name="T44" fmla="*/ 246 w 314"/>
                    <a:gd name="T45" fmla="*/ 364 h 366"/>
                    <a:gd name="T46" fmla="*/ 258 w 314"/>
                    <a:gd name="T47" fmla="*/ 359 h 366"/>
                    <a:gd name="T48" fmla="*/ 271 w 314"/>
                    <a:gd name="T49" fmla="*/ 352 h 366"/>
                    <a:gd name="T50" fmla="*/ 284 w 314"/>
                    <a:gd name="T51" fmla="*/ 343 h 366"/>
                    <a:gd name="T52" fmla="*/ 294 w 314"/>
                    <a:gd name="T53" fmla="*/ 333 h 366"/>
                    <a:gd name="T54" fmla="*/ 303 w 314"/>
                    <a:gd name="T55" fmla="*/ 321 h 366"/>
                    <a:gd name="T56" fmla="*/ 310 w 314"/>
                    <a:gd name="T57" fmla="*/ 308 h 366"/>
                    <a:gd name="T58" fmla="*/ 314 w 314"/>
                    <a:gd name="T59" fmla="*/ 293 h 366"/>
                    <a:gd name="T60" fmla="*/ 314 w 314"/>
                    <a:gd name="T61" fmla="*/ 276 h 366"/>
                    <a:gd name="T62" fmla="*/ 310 w 314"/>
                    <a:gd name="T63" fmla="*/ 258 h 366"/>
                    <a:gd name="T64" fmla="*/ 303 w 314"/>
                    <a:gd name="T65" fmla="*/ 238 h 366"/>
                    <a:gd name="T66" fmla="*/ 296 w 314"/>
                    <a:gd name="T67" fmla="*/ 217 h 366"/>
                    <a:gd name="T68" fmla="*/ 293 w 314"/>
                    <a:gd name="T69" fmla="*/ 196 h 366"/>
                    <a:gd name="T70" fmla="*/ 291 w 314"/>
                    <a:gd name="T71" fmla="*/ 175 h 366"/>
                    <a:gd name="T72" fmla="*/ 288 w 314"/>
                    <a:gd name="T73" fmla="*/ 153 h 366"/>
                    <a:gd name="T74" fmla="*/ 284 w 314"/>
                    <a:gd name="T75" fmla="*/ 133 h 366"/>
                    <a:gd name="T76" fmla="*/ 276 w 314"/>
                    <a:gd name="T77" fmla="*/ 113 h 366"/>
                    <a:gd name="T78" fmla="*/ 260 w 314"/>
                    <a:gd name="T79" fmla="*/ 93 h 366"/>
                    <a:gd name="T80" fmla="*/ 237 w 314"/>
                    <a:gd name="T81" fmla="*/ 74 h 366"/>
                    <a:gd name="T82" fmla="*/ 223 w 314"/>
                    <a:gd name="T83" fmla="*/ 65 h 366"/>
                    <a:gd name="T84" fmla="*/ 208 w 314"/>
                    <a:gd name="T85" fmla="*/ 57 h 366"/>
                    <a:gd name="T86" fmla="*/ 194 w 314"/>
                    <a:gd name="T87" fmla="*/ 48 h 366"/>
                    <a:gd name="T88" fmla="*/ 180 w 314"/>
                    <a:gd name="T89" fmla="*/ 40 h 366"/>
                    <a:gd name="T90" fmla="*/ 166 w 314"/>
                    <a:gd name="T91" fmla="*/ 33 h 366"/>
                    <a:gd name="T92" fmla="*/ 152 w 314"/>
                    <a:gd name="T93" fmla="*/ 26 h 366"/>
                    <a:gd name="T94" fmla="*/ 140 w 314"/>
                    <a:gd name="T95" fmla="*/ 19 h 366"/>
                    <a:gd name="T96" fmla="*/ 127 w 314"/>
                    <a:gd name="T97" fmla="*/ 14 h 366"/>
                    <a:gd name="T98" fmla="*/ 115 w 314"/>
                    <a:gd name="T99" fmla="*/ 9 h 366"/>
                    <a:gd name="T100" fmla="*/ 104 w 314"/>
                    <a:gd name="T101" fmla="*/ 5 h 366"/>
                    <a:gd name="T102" fmla="*/ 92 w 314"/>
                    <a:gd name="T103" fmla="*/ 2 h 366"/>
                    <a:gd name="T104" fmla="*/ 83 w 314"/>
                    <a:gd name="T105" fmla="*/ 1 h 366"/>
                    <a:gd name="T106" fmla="*/ 74 w 314"/>
                    <a:gd name="T107" fmla="*/ 0 h 366"/>
                    <a:gd name="T108" fmla="*/ 65 w 314"/>
                    <a:gd name="T109" fmla="*/ 1 h 366"/>
                    <a:gd name="T110" fmla="*/ 58 w 314"/>
                    <a:gd name="T111" fmla="*/ 4 h 366"/>
                    <a:gd name="T112" fmla="*/ 51 w 314"/>
                    <a:gd name="T113" fmla="*/ 8 h 3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314" h="366">
                      <a:moveTo>
                        <a:pt x="51" y="8"/>
                      </a:moveTo>
                      <a:lnTo>
                        <a:pt x="46" y="11"/>
                      </a:lnTo>
                      <a:lnTo>
                        <a:pt x="36" y="19"/>
                      </a:lnTo>
                      <a:lnTo>
                        <a:pt x="23" y="34"/>
                      </a:lnTo>
                      <a:lnTo>
                        <a:pt x="10" y="54"/>
                      </a:lnTo>
                      <a:lnTo>
                        <a:pt x="1" y="80"/>
                      </a:lnTo>
                      <a:lnTo>
                        <a:pt x="0" y="112"/>
                      </a:lnTo>
                      <a:lnTo>
                        <a:pt x="9" y="150"/>
                      </a:lnTo>
                      <a:lnTo>
                        <a:pt x="34" y="194"/>
                      </a:lnTo>
                      <a:lnTo>
                        <a:pt x="64" y="235"/>
                      </a:lnTo>
                      <a:lnTo>
                        <a:pt x="90" y="266"/>
                      </a:lnTo>
                      <a:lnTo>
                        <a:pt x="112" y="288"/>
                      </a:lnTo>
                      <a:lnTo>
                        <a:pt x="132" y="305"/>
                      </a:lnTo>
                      <a:lnTo>
                        <a:pt x="147" y="316"/>
                      </a:lnTo>
                      <a:lnTo>
                        <a:pt x="160" y="325"/>
                      </a:lnTo>
                      <a:lnTo>
                        <a:pt x="172" y="333"/>
                      </a:lnTo>
                      <a:lnTo>
                        <a:pt x="181" y="342"/>
                      </a:lnTo>
                      <a:lnTo>
                        <a:pt x="190" y="351"/>
                      </a:lnTo>
                      <a:lnTo>
                        <a:pt x="200" y="358"/>
                      </a:lnTo>
                      <a:lnTo>
                        <a:pt x="210" y="363"/>
                      </a:lnTo>
                      <a:lnTo>
                        <a:pt x="222" y="366"/>
                      </a:lnTo>
                      <a:lnTo>
                        <a:pt x="233" y="366"/>
                      </a:lnTo>
                      <a:lnTo>
                        <a:pt x="246" y="364"/>
                      </a:lnTo>
                      <a:lnTo>
                        <a:pt x="258" y="359"/>
                      </a:lnTo>
                      <a:lnTo>
                        <a:pt x="271" y="352"/>
                      </a:lnTo>
                      <a:lnTo>
                        <a:pt x="284" y="343"/>
                      </a:lnTo>
                      <a:lnTo>
                        <a:pt x="294" y="333"/>
                      </a:lnTo>
                      <a:lnTo>
                        <a:pt x="303" y="321"/>
                      </a:lnTo>
                      <a:lnTo>
                        <a:pt x="310" y="308"/>
                      </a:lnTo>
                      <a:lnTo>
                        <a:pt x="314" y="293"/>
                      </a:lnTo>
                      <a:lnTo>
                        <a:pt x="314" y="276"/>
                      </a:lnTo>
                      <a:lnTo>
                        <a:pt x="310" y="258"/>
                      </a:lnTo>
                      <a:lnTo>
                        <a:pt x="303" y="238"/>
                      </a:lnTo>
                      <a:lnTo>
                        <a:pt x="296" y="217"/>
                      </a:lnTo>
                      <a:lnTo>
                        <a:pt x="293" y="196"/>
                      </a:lnTo>
                      <a:lnTo>
                        <a:pt x="291" y="175"/>
                      </a:lnTo>
                      <a:lnTo>
                        <a:pt x="288" y="153"/>
                      </a:lnTo>
                      <a:lnTo>
                        <a:pt x="284" y="133"/>
                      </a:lnTo>
                      <a:lnTo>
                        <a:pt x="276" y="113"/>
                      </a:lnTo>
                      <a:lnTo>
                        <a:pt x="260" y="93"/>
                      </a:lnTo>
                      <a:lnTo>
                        <a:pt x="237" y="74"/>
                      </a:lnTo>
                      <a:lnTo>
                        <a:pt x="223" y="65"/>
                      </a:lnTo>
                      <a:lnTo>
                        <a:pt x="208" y="57"/>
                      </a:lnTo>
                      <a:lnTo>
                        <a:pt x="194" y="48"/>
                      </a:lnTo>
                      <a:lnTo>
                        <a:pt x="180" y="40"/>
                      </a:lnTo>
                      <a:lnTo>
                        <a:pt x="166" y="33"/>
                      </a:lnTo>
                      <a:lnTo>
                        <a:pt x="152" y="26"/>
                      </a:lnTo>
                      <a:lnTo>
                        <a:pt x="140" y="19"/>
                      </a:lnTo>
                      <a:lnTo>
                        <a:pt x="127" y="14"/>
                      </a:lnTo>
                      <a:lnTo>
                        <a:pt x="115" y="9"/>
                      </a:lnTo>
                      <a:lnTo>
                        <a:pt x="104" y="5"/>
                      </a:lnTo>
                      <a:lnTo>
                        <a:pt x="92" y="2"/>
                      </a:lnTo>
                      <a:lnTo>
                        <a:pt x="83" y="1"/>
                      </a:lnTo>
                      <a:lnTo>
                        <a:pt x="74" y="0"/>
                      </a:lnTo>
                      <a:lnTo>
                        <a:pt x="65" y="1"/>
                      </a:lnTo>
                      <a:lnTo>
                        <a:pt x="58" y="4"/>
                      </a:lnTo>
                      <a:lnTo>
                        <a:pt x="51" y="8"/>
                      </a:lnTo>
                      <a:close/>
                    </a:path>
                  </a:pathLst>
                </a:custGeom>
                <a:solidFill>
                  <a:srgbClr val="FCE2D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16" name="Freeform 100"/>
                <p:cNvSpPr>
                  <a:spLocks/>
                </p:cNvSpPr>
                <p:nvPr/>
              </p:nvSpPr>
              <p:spPr bwMode="auto">
                <a:xfrm>
                  <a:off x="4862" y="1220"/>
                  <a:ext cx="75" cy="89"/>
                </a:xfrm>
                <a:custGeom>
                  <a:avLst/>
                  <a:gdLst>
                    <a:gd name="T0" fmla="*/ 47 w 300"/>
                    <a:gd name="T1" fmla="*/ 7 h 355"/>
                    <a:gd name="T2" fmla="*/ 43 w 300"/>
                    <a:gd name="T3" fmla="*/ 10 h 355"/>
                    <a:gd name="T4" fmla="*/ 34 w 300"/>
                    <a:gd name="T5" fmla="*/ 18 h 355"/>
                    <a:gd name="T6" fmla="*/ 21 w 300"/>
                    <a:gd name="T7" fmla="*/ 32 h 355"/>
                    <a:gd name="T8" fmla="*/ 9 w 300"/>
                    <a:gd name="T9" fmla="*/ 52 h 355"/>
                    <a:gd name="T10" fmla="*/ 0 w 300"/>
                    <a:gd name="T11" fmla="*/ 77 h 355"/>
                    <a:gd name="T12" fmla="*/ 0 w 300"/>
                    <a:gd name="T13" fmla="*/ 109 h 355"/>
                    <a:gd name="T14" fmla="*/ 9 w 300"/>
                    <a:gd name="T15" fmla="*/ 146 h 355"/>
                    <a:gd name="T16" fmla="*/ 32 w 300"/>
                    <a:gd name="T17" fmla="*/ 188 h 355"/>
                    <a:gd name="T18" fmla="*/ 61 w 300"/>
                    <a:gd name="T19" fmla="*/ 228 h 355"/>
                    <a:gd name="T20" fmla="*/ 86 w 300"/>
                    <a:gd name="T21" fmla="*/ 257 h 355"/>
                    <a:gd name="T22" fmla="*/ 107 w 300"/>
                    <a:gd name="T23" fmla="*/ 279 h 355"/>
                    <a:gd name="T24" fmla="*/ 125 w 300"/>
                    <a:gd name="T25" fmla="*/ 295 h 355"/>
                    <a:gd name="T26" fmla="*/ 141 w 300"/>
                    <a:gd name="T27" fmla="*/ 306 h 355"/>
                    <a:gd name="T28" fmla="*/ 152 w 300"/>
                    <a:gd name="T29" fmla="*/ 315 h 355"/>
                    <a:gd name="T30" fmla="*/ 164 w 300"/>
                    <a:gd name="T31" fmla="*/ 323 h 355"/>
                    <a:gd name="T32" fmla="*/ 172 w 300"/>
                    <a:gd name="T33" fmla="*/ 332 h 355"/>
                    <a:gd name="T34" fmla="*/ 180 w 300"/>
                    <a:gd name="T35" fmla="*/ 341 h 355"/>
                    <a:gd name="T36" fmla="*/ 190 w 300"/>
                    <a:gd name="T37" fmla="*/ 348 h 355"/>
                    <a:gd name="T38" fmla="*/ 200 w 300"/>
                    <a:gd name="T39" fmla="*/ 353 h 355"/>
                    <a:gd name="T40" fmla="*/ 211 w 300"/>
                    <a:gd name="T41" fmla="*/ 355 h 355"/>
                    <a:gd name="T42" fmla="*/ 223 w 300"/>
                    <a:gd name="T43" fmla="*/ 355 h 355"/>
                    <a:gd name="T44" fmla="*/ 234 w 300"/>
                    <a:gd name="T45" fmla="*/ 353 h 355"/>
                    <a:gd name="T46" fmla="*/ 246 w 300"/>
                    <a:gd name="T47" fmla="*/ 348 h 355"/>
                    <a:gd name="T48" fmla="*/ 259 w 300"/>
                    <a:gd name="T49" fmla="*/ 341 h 355"/>
                    <a:gd name="T50" fmla="*/ 270 w 300"/>
                    <a:gd name="T51" fmla="*/ 332 h 355"/>
                    <a:gd name="T52" fmla="*/ 280 w 300"/>
                    <a:gd name="T53" fmla="*/ 322 h 355"/>
                    <a:gd name="T54" fmla="*/ 290 w 300"/>
                    <a:gd name="T55" fmla="*/ 311 h 355"/>
                    <a:gd name="T56" fmla="*/ 295 w 300"/>
                    <a:gd name="T57" fmla="*/ 298 h 355"/>
                    <a:gd name="T58" fmla="*/ 299 w 300"/>
                    <a:gd name="T59" fmla="*/ 283 h 355"/>
                    <a:gd name="T60" fmla="*/ 300 w 300"/>
                    <a:gd name="T61" fmla="*/ 268 h 355"/>
                    <a:gd name="T62" fmla="*/ 297 w 300"/>
                    <a:gd name="T63" fmla="*/ 250 h 355"/>
                    <a:gd name="T64" fmla="*/ 290 w 300"/>
                    <a:gd name="T65" fmla="*/ 231 h 355"/>
                    <a:gd name="T66" fmla="*/ 283 w 300"/>
                    <a:gd name="T67" fmla="*/ 211 h 355"/>
                    <a:gd name="T68" fmla="*/ 279 w 300"/>
                    <a:gd name="T69" fmla="*/ 190 h 355"/>
                    <a:gd name="T70" fmla="*/ 277 w 300"/>
                    <a:gd name="T71" fmla="*/ 169 h 355"/>
                    <a:gd name="T72" fmla="*/ 275 w 300"/>
                    <a:gd name="T73" fmla="*/ 148 h 355"/>
                    <a:gd name="T74" fmla="*/ 271 w 300"/>
                    <a:gd name="T75" fmla="*/ 128 h 355"/>
                    <a:gd name="T76" fmla="*/ 262 w 300"/>
                    <a:gd name="T77" fmla="*/ 109 h 355"/>
                    <a:gd name="T78" fmla="*/ 248 w 300"/>
                    <a:gd name="T79" fmla="*/ 90 h 355"/>
                    <a:gd name="T80" fmla="*/ 225 w 300"/>
                    <a:gd name="T81" fmla="*/ 71 h 355"/>
                    <a:gd name="T82" fmla="*/ 197 w 300"/>
                    <a:gd name="T83" fmla="*/ 54 h 355"/>
                    <a:gd name="T84" fmla="*/ 171 w 300"/>
                    <a:gd name="T85" fmla="*/ 38 h 355"/>
                    <a:gd name="T86" fmla="*/ 145 w 300"/>
                    <a:gd name="T87" fmla="*/ 24 h 355"/>
                    <a:gd name="T88" fmla="*/ 121 w 300"/>
                    <a:gd name="T89" fmla="*/ 13 h 355"/>
                    <a:gd name="T90" fmla="*/ 98 w 300"/>
                    <a:gd name="T91" fmla="*/ 4 h 355"/>
                    <a:gd name="T92" fmla="*/ 79 w 300"/>
                    <a:gd name="T93" fmla="*/ 0 h 355"/>
                    <a:gd name="T94" fmla="*/ 61 w 300"/>
                    <a:gd name="T95" fmla="*/ 1 h 355"/>
                    <a:gd name="T96" fmla="*/ 47 w 300"/>
                    <a:gd name="T97" fmla="*/ 7 h 3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300" h="355">
                      <a:moveTo>
                        <a:pt x="47" y="7"/>
                      </a:moveTo>
                      <a:lnTo>
                        <a:pt x="43" y="10"/>
                      </a:lnTo>
                      <a:lnTo>
                        <a:pt x="34" y="18"/>
                      </a:lnTo>
                      <a:lnTo>
                        <a:pt x="21" y="32"/>
                      </a:lnTo>
                      <a:lnTo>
                        <a:pt x="9" y="52"/>
                      </a:lnTo>
                      <a:lnTo>
                        <a:pt x="0" y="77"/>
                      </a:lnTo>
                      <a:lnTo>
                        <a:pt x="0" y="109"/>
                      </a:lnTo>
                      <a:lnTo>
                        <a:pt x="9" y="146"/>
                      </a:lnTo>
                      <a:lnTo>
                        <a:pt x="32" y="188"/>
                      </a:lnTo>
                      <a:lnTo>
                        <a:pt x="61" y="228"/>
                      </a:lnTo>
                      <a:lnTo>
                        <a:pt x="86" y="257"/>
                      </a:lnTo>
                      <a:lnTo>
                        <a:pt x="107" y="279"/>
                      </a:lnTo>
                      <a:lnTo>
                        <a:pt x="125" y="295"/>
                      </a:lnTo>
                      <a:lnTo>
                        <a:pt x="141" y="306"/>
                      </a:lnTo>
                      <a:lnTo>
                        <a:pt x="152" y="315"/>
                      </a:lnTo>
                      <a:lnTo>
                        <a:pt x="164" y="323"/>
                      </a:lnTo>
                      <a:lnTo>
                        <a:pt x="172" y="332"/>
                      </a:lnTo>
                      <a:lnTo>
                        <a:pt x="180" y="341"/>
                      </a:lnTo>
                      <a:lnTo>
                        <a:pt x="190" y="348"/>
                      </a:lnTo>
                      <a:lnTo>
                        <a:pt x="200" y="353"/>
                      </a:lnTo>
                      <a:lnTo>
                        <a:pt x="211" y="355"/>
                      </a:lnTo>
                      <a:lnTo>
                        <a:pt x="223" y="355"/>
                      </a:lnTo>
                      <a:lnTo>
                        <a:pt x="234" y="353"/>
                      </a:lnTo>
                      <a:lnTo>
                        <a:pt x="246" y="348"/>
                      </a:lnTo>
                      <a:lnTo>
                        <a:pt x="259" y="341"/>
                      </a:lnTo>
                      <a:lnTo>
                        <a:pt x="270" y="332"/>
                      </a:lnTo>
                      <a:lnTo>
                        <a:pt x="280" y="322"/>
                      </a:lnTo>
                      <a:lnTo>
                        <a:pt x="290" y="311"/>
                      </a:lnTo>
                      <a:lnTo>
                        <a:pt x="295" y="298"/>
                      </a:lnTo>
                      <a:lnTo>
                        <a:pt x="299" y="283"/>
                      </a:lnTo>
                      <a:lnTo>
                        <a:pt x="300" y="268"/>
                      </a:lnTo>
                      <a:lnTo>
                        <a:pt x="297" y="250"/>
                      </a:lnTo>
                      <a:lnTo>
                        <a:pt x="290" y="231"/>
                      </a:lnTo>
                      <a:lnTo>
                        <a:pt x="283" y="211"/>
                      </a:lnTo>
                      <a:lnTo>
                        <a:pt x="279" y="190"/>
                      </a:lnTo>
                      <a:lnTo>
                        <a:pt x="277" y="169"/>
                      </a:lnTo>
                      <a:lnTo>
                        <a:pt x="275" y="148"/>
                      </a:lnTo>
                      <a:lnTo>
                        <a:pt x="271" y="128"/>
                      </a:lnTo>
                      <a:lnTo>
                        <a:pt x="262" y="109"/>
                      </a:lnTo>
                      <a:lnTo>
                        <a:pt x="248" y="90"/>
                      </a:lnTo>
                      <a:lnTo>
                        <a:pt x="225" y="71"/>
                      </a:lnTo>
                      <a:lnTo>
                        <a:pt x="197" y="54"/>
                      </a:lnTo>
                      <a:lnTo>
                        <a:pt x="171" y="38"/>
                      </a:lnTo>
                      <a:lnTo>
                        <a:pt x="145" y="24"/>
                      </a:lnTo>
                      <a:lnTo>
                        <a:pt x="121" y="13"/>
                      </a:lnTo>
                      <a:lnTo>
                        <a:pt x="98" y="4"/>
                      </a:lnTo>
                      <a:lnTo>
                        <a:pt x="79" y="0"/>
                      </a:lnTo>
                      <a:lnTo>
                        <a:pt x="61" y="1"/>
                      </a:lnTo>
                      <a:lnTo>
                        <a:pt x="47" y="7"/>
                      </a:lnTo>
                      <a:close/>
                    </a:path>
                  </a:pathLst>
                </a:custGeom>
                <a:solidFill>
                  <a:srgbClr val="FCDDD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17" name="Freeform 101"/>
                <p:cNvSpPr>
                  <a:spLocks/>
                </p:cNvSpPr>
                <p:nvPr/>
              </p:nvSpPr>
              <p:spPr bwMode="auto">
                <a:xfrm>
                  <a:off x="4864" y="1222"/>
                  <a:ext cx="72" cy="86"/>
                </a:xfrm>
                <a:custGeom>
                  <a:avLst/>
                  <a:gdLst>
                    <a:gd name="T0" fmla="*/ 46 w 286"/>
                    <a:gd name="T1" fmla="*/ 7 h 343"/>
                    <a:gd name="T2" fmla="*/ 43 w 286"/>
                    <a:gd name="T3" fmla="*/ 10 h 343"/>
                    <a:gd name="T4" fmla="*/ 32 w 286"/>
                    <a:gd name="T5" fmla="*/ 18 h 343"/>
                    <a:gd name="T6" fmla="*/ 21 w 286"/>
                    <a:gd name="T7" fmla="*/ 31 h 343"/>
                    <a:gd name="T8" fmla="*/ 9 w 286"/>
                    <a:gd name="T9" fmla="*/ 50 h 343"/>
                    <a:gd name="T10" fmla="*/ 1 w 286"/>
                    <a:gd name="T11" fmla="*/ 75 h 343"/>
                    <a:gd name="T12" fmla="*/ 0 w 286"/>
                    <a:gd name="T13" fmla="*/ 105 h 343"/>
                    <a:gd name="T14" fmla="*/ 9 w 286"/>
                    <a:gd name="T15" fmla="*/ 141 h 343"/>
                    <a:gd name="T16" fmla="*/ 31 w 286"/>
                    <a:gd name="T17" fmla="*/ 182 h 343"/>
                    <a:gd name="T18" fmla="*/ 59 w 286"/>
                    <a:gd name="T19" fmla="*/ 220 h 343"/>
                    <a:gd name="T20" fmla="*/ 82 w 286"/>
                    <a:gd name="T21" fmla="*/ 249 h 343"/>
                    <a:gd name="T22" fmla="*/ 103 w 286"/>
                    <a:gd name="T23" fmla="*/ 270 h 343"/>
                    <a:gd name="T24" fmla="*/ 120 w 286"/>
                    <a:gd name="T25" fmla="*/ 286 h 343"/>
                    <a:gd name="T26" fmla="*/ 134 w 286"/>
                    <a:gd name="T27" fmla="*/ 296 h 343"/>
                    <a:gd name="T28" fmla="*/ 147 w 286"/>
                    <a:gd name="T29" fmla="*/ 304 h 343"/>
                    <a:gd name="T30" fmla="*/ 157 w 286"/>
                    <a:gd name="T31" fmla="*/ 312 h 343"/>
                    <a:gd name="T32" fmla="*/ 165 w 286"/>
                    <a:gd name="T33" fmla="*/ 321 h 343"/>
                    <a:gd name="T34" fmla="*/ 173 w 286"/>
                    <a:gd name="T35" fmla="*/ 330 h 343"/>
                    <a:gd name="T36" fmla="*/ 182 w 286"/>
                    <a:gd name="T37" fmla="*/ 337 h 343"/>
                    <a:gd name="T38" fmla="*/ 192 w 286"/>
                    <a:gd name="T39" fmla="*/ 341 h 343"/>
                    <a:gd name="T40" fmla="*/ 202 w 286"/>
                    <a:gd name="T41" fmla="*/ 343 h 343"/>
                    <a:gd name="T42" fmla="*/ 213 w 286"/>
                    <a:gd name="T43" fmla="*/ 343 h 343"/>
                    <a:gd name="T44" fmla="*/ 224 w 286"/>
                    <a:gd name="T45" fmla="*/ 341 h 343"/>
                    <a:gd name="T46" fmla="*/ 237 w 286"/>
                    <a:gd name="T47" fmla="*/ 337 h 343"/>
                    <a:gd name="T48" fmla="*/ 248 w 286"/>
                    <a:gd name="T49" fmla="*/ 330 h 343"/>
                    <a:gd name="T50" fmla="*/ 260 w 286"/>
                    <a:gd name="T51" fmla="*/ 322 h 343"/>
                    <a:gd name="T52" fmla="*/ 269 w 286"/>
                    <a:gd name="T53" fmla="*/ 312 h 343"/>
                    <a:gd name="T54" fmla="*/ 277 w 286"/>
                    <a:gd name="T55" fmla="*/ 301 h 343"/>
                    <a:gd name="T56" fmla="*/ 283 w 286"/>
                    <a:gd name="T57" fmla="*/ 289 h 343"/>
                    <a:gd name="T58" fmla="*/ 286 w 286"/>
                    <a:gd name="T59" fmla="*/ 275 h 343"/>
                    <a:gd name="T60" fmla="*/ 286 w 286"/>
                    <a:gd name="T61" fmla="*/ 259 h 343"/>
                    <a:gd name="T62" fmla="*/ 284 w 286"/>
                    <a:gd name="T63" fmla="*/ 243 h 343"/>
                    <a:gd name="T64" fmla="*/ 277 w 286"/>
                    <a:gd name="T65" fmla="*/ 224 h 343"/>
                    <a:gd name="T66" fmla="*/ 270 w 286"/>
                    <a:gd name="T67" fmla="*/ 204 h 343"/>
                    <a:gd name="T68" fmla="*/ 267 w 286"/>
                    <a:gd name="T69" fmla="*/ 184 h 343"/>
                    <a:gd name="T70" fmla="*/ 265 w 286"/>
                    <a:gd name="T71" fmla="*/ 164 h 343"/>
                    <a:gd name="T72" fmla="*/ 263 w 286"/>
                    <a:gd name="T73" fmla="*/ 144 h 343"/>
                    <a:gd name="T74" fmla="*/ 260 w 286"/>
                    <a:gd name="T75" fmla="*/ 124 h 343"/>
                    <a:gd name="T76" fmla="*/ 252 w 286"/>
                    <a:gd name="T77" fmla="*/ 105 h 343"/>
                    <a:gd name="T78" fmla="*/ 238 w 286"/>
                    <a:gd name="T79" fmla="*/ 87 h 343"/>
                    <a:gd name="T80" fmla="*/ 216 w 286"/>
                    <a:gd name="T81" fmla="*/ 69 h 343"/>
                    <a:gd name="T82" fmla="*/ 190 w 286"/>
                    <a:gd name="T83" fmla="*/ 53 h 343"/>
                    <a:gd name="T84" fmla="*/ 164 w 286"/>
                    <a:gd name="T85" fmla="*/ 37 h 343"/>
                    <a:gd name="T86" fmla="*/ 140 w 286"/>
                    <a:gd name="T87" fmla="*/ 23 h 343"/>
                    <a:gd name="T88" fmla="*/ 117 w 286"/>
                    <a:gd name="T89" fmla="*/ 12 h 343"/>
                    <a:gd name="T90" fmla="*/ 95 w 286"/>
                    <a:gd name="T91" fmla="*/ 4 h 343"/>
                    <a:gd name="T92" fmla="*/ 76 w 286"/>
                    <a:gd name="T93" fmla="*/ 0 h 343"/>
                    <a:gd name="T94" fmla="*/ 59 w 286"/>
                    <a:gd name="T95" fmla="*/ 1 h 343"/>
                    <a:gd name="T96" fmla="*/ 46 w 286"/>
                    <a:gd name="T97" fmla="*/ 7 h 3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86" h="343">
                      <a:moveTo>
                        <a:pt x="46" y="7"/>
                      </a:moveTo>
                      <a:lnTo>
                        <a:pt x="43" y="10"/>
                      </a:lnTo>
                      <a:lnTo>
                        <a:pt x="32" y="18"/>
                      </a:lnTo>
                      <a:lnTo>
                        <a:pt x="21" y="31"/>
                      </a:lnTo>
                      <a:lnTo>
                        <a:pt x="9" y="50"/>
                      </a:lnTo>
                      <a:lnTo>
                        <a:pt x="1" y="75"/>
                      </a:lnTo>
                      <a:lnTo>
                        <a:pt x="0" y="105"/>
                      </a:lnTo>
                      <a:lnTo>
                        <a:pt x="9" y="141"/>
                      </a:lnTo>
                      <a:lnTo>
                        <a:pt x="31" y="182"/>
                      </a:lnTo>
                      <a:lnTo>
                        <a:pt x="59" y="220"/>
                      </a:lnTo>
                      <a:lnTo>
                        <a:pt x="82" y="249"/>
                      </a:lnTo>
                      <a:lnTo>
                        <a:pt x="103" y="270"/>
                      </a:lnTo>
                      <a:lnTo>
                        <a:pt x="120" y="286"/>
                      </a:lnTo>
                      <a:lnTo>
                        <a:pt x="134" y="296"/>
                      </a:lnTo>
                      <a:lnTo>
                        <a:pt x="147" y="304"/>
                      </a:lnTo>
                      <a:lnTo>
                        <a:pt x="157" y="312"/>
                      </a:lnTo>
                      <a:lnTo>
                        <a:pt x="165" y="321"/>
                      </a:lnTo>
                      <a:lnTo>
                        <a:pt x="173" y="330"/>
                      </a:lnTo>
                      <a:lnTo>
                        <a:pt x="182" y="337"/>
                      </a:lnTo>
                      <a:lnTo>
                        <a:pt x="192" y="341"/>
                      </a:lnTo>
                      <a:lnTo>
                        <a:pt x="202" y="343"/>
                      </a:lnTo>
                      <a:lnTo>
                        <a:pt x="213" y="343"/>
                      </a:lnTo>
                      <a:lnTo>
                        <a:pt x="224" y="341"/>
                      </a:lnTo>
                      <a:lnTo>
                        <a:pt x="237" y="337"/>
                      </a:lnTo>
                      <a:lnTo>
                        <a:pt x="248" y="330"/>
                      </a:lnTo>
                      <a:lnTo>
                        <a:pt x="260" y="322"/>
                      </a:lnTo>
                      <a:lnTo>
                        <a:pt x="269" y="312"/>
                      </a:lnTo>
                      <a:lnTo>
                        <a:pt x="277" y="301"/>
                      </a:lnTo>
                      <a:lnTo>
                        <a:pt x="283" y="289"/>
                      </a:lnTo>
                      <a:lnTo>
                        <a:pt x="286" y="275"/>
                      </a:lnTo>
                      <a:lnTo>
                        <a:pt x="286" y="259"/>
                      </a:lnTo>
                      <a:lnTo>
                        <a:pt x="284" y="243"/>
                      </a:lnTo>
                      <a:lnTo>
                        <a:pt x="277" y="224"/>
                      </a:lnTo>
                      <a:lnTo>
                        <a:pt x="270" y="204"/>
                      </a:lnTo>
                      <a:lnTo>
                        <a:pt x="267" y="184"/>
                      </a:lnTo>
                      <a:lnTo>
                        <a:pt x="265" y="164"/>
                      </a:lnTo>
                      <a:lnTo>
                        <a:pt x="263" y="144"/>
                      </a:lnTo>
                      <a:lnTo>
                        <a:pt x="260" y="124"/>
                      </a:lnTo>
                      <a:lnTo>
                        <a:pt x="252" y="105"/>
                      </a:lnTo>
                      <a:lnTo>
                        <a:pt x="238" y="87"/>
                      </a:lnTo>
                      <a:lnTo>
                        <a:pt x="216" y="69"/>
                      </a:lnTo>
                      <a:lnTo>
                        <a:pt x="190" y="53"/>
                      </a:lnTo>
                      <a:lnTo>
                        <a:pt x="164" y="37"/>
                      </a:lnTo>
                      <a:lnTo>
                        <a:pt x="140" y="23"/>
                      </a:lnTo>
                      <a:lnTo>
                        <a:pt x="117" y="12"/>
                      </a:lnTo>
                      <a:lnTo>
                        <a:pt x="95" y="4"/>
                      </a:lnTo>
                      <a:lnTo>
                        <a:pt x="76" y="0"/>
                      </a:lnTo>
                      <a:lnTo>
                        <a:pt x="59" y="1"/>
                      </a:lnTo>
                      <a:lnTo>
                        <a:pt x="46" y="7"/>
                      </a:lnTo>
                      <a:close/>
                    </a:path>
                  </a:pathLst>
                </a:custGeom>
                <a:solidFill>
                  <a:srgbClr val="F9D8D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18" name="Freeform 102"/>
                <p:cNvSpPr>
                  <a:spLocks/>
                </p:cNvSpPr>
                <p:nvPr/>
              </p:nvSpPr>
              <p:spPr bwMode="auto">
                <a:xfrm>
                  <a:off x="4866" y="1224"/>
                  <a:ext cx="68" cy="83"/>
                </a:xfrm>
                <a:custGeom>
                  <a:avLst/>
                  <a:gdLst>
                    <a:gd name="T0" fmla="*/ 44 w 272"/>
                    <a:gd name="T1" fmla="*/ 7 h 333"/>
                    <a:gd name="T2" fmla="*/ 41 w 272"/>
                    <a:gd name="T3" fmla="*/ 10 h 333"/>
                    <a:gd name="T4" fmla="*/ 31 w 272"/>
                    <a:gd name="T5" fmla="*/ 17 h 333"/>
                    <a:gd name="T6" fmla="*/ 20 w 272"/>
                    <a:gd name="T7" fmla="*/ 30 h 333"/>
                    <a:gd name="T8" fmla="*/ 8 w 272"/>
                    <a:gd name="T9" fmla="*/ 49 h 333"/>
                    <a:gd name="T10" fmla="*/ 1 w 272"/>
                    <a:gd name="T11" fmla="*/ 73 h 333"/>
                    <a:gd name="T12" fmla="*/ 0 w 272"/>
                    <a:gd name="T13" fmla="*/ 102 h 333"/>
                    <a:gd name="T14" fmla="*/ 8 w 272"/>
                    <a:gd name="T15" fmla="*/ 137 h 333"/>
                    <a:gd name="T16" fmla="*/ 29 w 272"/>
                    <a:gd name="T17" fmla="*/ 177 h 333"/>
                    <a:gd name="T18" fmla="*/ 56 w 272"/>
                    <a:gd name="T19" fmla="*/ 214 h 333"/>
                    <a:gd name="T20" fmla="*/ 77 w 272"/>
                    <a:gd name="T21" fmla="*/ 242 h 333"/>
                    <a:gd name="T22" fmla="*/ 97 w 272"/>
                    <a:gd name="T23" fmla="*/ 262 h 333"/>
                    <a:gd name="T24" fmla="*/ 114 w 272"/>
                    <a:gd name="T25" fmla="*/ 278 h 333"/>
                    <a:gd name="T26" fmla="*/ 128 w 272"/>
                    <a:gd name="T27" fmla="*/ 288 h 333"/>
                    <a:gd name="T28" fmla="*/ 140 w 272"/>
                    <a:gd name="T29" fmla="*/ 296 h 333"/>
                    <a:gd name="T30" fmla="*/ 149 w 272"/>
                    <a:gd name="T31" fmla="*/ 303 h 333"/>
                    <a:gd name="T32" fmla="*/ 157 w 272"/>
                    <a:gd name="T33" fmla="*/ 312 h 333"/>
                    <a:gd name="T34" fmla="*/ 165 w 272"/>
                    <a:gd name="T35" fmla="*/ 320 h 333"/>
                    <a:gd name="T36" fmla="*/ 173 w 272"/>
                    <a:gd name="T37" fmla="*/ 327 h 333"/>
                    <a:gd name="T38" fmla="*/ 182 w 272"/>
                    <a:gd name="T39" fmla="*/ 331 h 333"/>
                    <a:gd name="T40" fmla="*/ 193 w 272"/>
                    <a:gd name="T41" fmla="*/ 333 h 333"/>
                    <a:gd name="T42" fmla="*/ 203 w 272"/>
                    <a:gd name="T43" fmla="*/ 333 h 333"/>
                    <a:gd name="T44" fmla="*/ 214 w 272"/>
                    <a:gd name="T45" fmla="*/ 331 h 333"/>
                    <a:gd name="T46" fmla="*/ 224 w 272"/>
                    <a:gd name="T47" fmla="*/ 327 h 333"/>
                    <a:gd name="T48" fmla="*/ 235 w 272"/>
                    <a:gd name="T49" fmla="*/ 320 h 333"/>
                    <a:gd name="T50" fmla="*/ 246 w 272"/>
                    <a:gd name="T51" fmla="*/ 312 h 333"/>
                    <a:gd name="T52" fmla="*/ 255 w 272"/>
                    <a:gd name="T53" fmla="*/ 303 h 333"/>
                    <a:gd name="T54" fmla="*/ 263 w 272"/>
                    <a:gd name="T55" fmla="*/ 292 h 333"/>
                    <a:gd name="T56" fmla="*/ 269 w 272"/>
                    <a:gd name="T57" fmla="*/ 281 h 333"/>
                    <a:gd name="T58" fmla="*/ 272 w 272"/>
                    <a:gd name="T59" fmla="*/ 266 h 333"/>
                    <a:gd name="T60" fmla="*/ 272 w 272"/>
                    <a:gd name="T61" fmla="*/ 252 h 333"/>
                    <a:gd name="T62" fmla="*/ 269 w 272"/>
                    <a:gd name="T63" fmla="*/ 235 h 333"/>
                    <a:gd name="T64" fmla="*/ 263 w 272"/>
                    <a:gd name="T65" fmla="*/ 217 h 333"/>
                    <a:gd name="T66" fmla="*/ 256 w 272"/>
                    <a:gd name="T67" fmla="*/ 198 h 333"/>
                    <a:gd name="T68" fmla="*/ 254 w 272"/>
                    <a:gd name="T69" fmla="*/ 178 h 333"/>
                    <a:gd name="T70" fmla="*/ 252 w 272"/>
                    <a:gd name="T71" fmla="*/ 159 h 333"/>
                    <a:gd name="T72" fmla="*/ 250 w 272"/>
                    <a:gd name="T73" fmla="*/ 139 h 333"/>
                    <a:gd name="T74" fmla="*/ 246 w 272"/>
                    <a:gd name="T75" fmla="*/ 121 h 333"/>
                    <a:gd name="T76" fmla="*/ 239 w 272"/>
                    <a:gd name="T77" fmla="*/ 102 h 333"/>
                    <a:gd name="T78" fmla="*/ 225 w 272"/>
                    <a:gd name="T79" fmla="*/ 85 h 333"/>
                    <a:gd name="T80" fmla="*/ 204 w 272"/>
                    <a:gd name="T81" fmla="*/ 67 h 333"/>
                    <a:gd name="T82" fmla="*/ 180 w 272"/>
                    <a:gd name="T83" fmla="*/ 51 h 333"/>
                    <a:gd name="T84" fmla="*/ 156 w 272"/>
                    <a:gd name="T85" fmla="*/ 36 h 333"/>
                    <a:gd name="T86" fmla="*/ 132 w 272"/>
                    <a:gd name="T87" fmla="*/ 23 h 333"/>
                    <a:gd name="T88" fmla="*/ 110 w 272"/>
                    <a:gd name="T89" fmla="*/ 12 h 333"/>
                    <a:gd name="T90" fmla="*/ 89 w 272"/>
                    <a:gd name="T91" fmla="*/ 4 h 333"/>
                    <a:gd name="T92" fmla="*/ 72 w 272"/>
                    <a:gd name="T93" fmla="*/ 0 h 333"/>
                    <a:gd name="T94" fmla="*/ 57 w 272"/>
                    <a:gd name="T95" fmla="*/ 1 h 333"/>
                    <a:gd name="T96" fmla="*/ 44 w 272"/>
                    <a:gd name="T97" fmla="*/ 7 h 3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72" h="333">
                      <a:moveTo>
                        <a:pt x="44" y="7"/>
                      </a:moveTo>
                      <a:lnTo>
                        <a:pt x="41" y="10"/>
                      </a:lnTo>
                      <a:lnTo>
                        <a:pt x="31" y="17"/>
                      </a:lnTo>
                      <a:lnTo>
                        <a:pt x="20" y="30"/>
                      </a:lnTo>
                      <a:lnTo>
                        <a:pt x="8" y="49"/>
                      </a:lnTo>
                      <a:lnTo>
                        <a:pt x="1" y="73"/>
                      </a:lnTo>
                      <a:lnTo>
                        <a:pt x="0" y="102"/>
                      </a:lnTo>
                      <a:lnTo>
                        <a:pt x="8" y="137"/>
                      </a:lnTo>
                      <a:lnTo>
                        <a:pt x="29" y="177"/>
                      </a:lnTo>
                      <a:lnTo>
                        <a:pt x="56" y="214"/>
                      </a:lnTo>
                      <a:lnTo>
                        <a:pt x="77" y="242"/>
                      </a:lnTo>
                      <a:lnTo>
                        <a:pt x="97" y="262"/>
                      </a:lnTo>
                      <a:lnTo>
                        <a:pt x="114" y="278"/>
                      </a:lnTo>
                      <a:lnTo>
                        <a:pt x="128" y="288"/>
                      </a:lnTo>
                      <a:lnTo>
                        <a:pt x="140" y="296"/>
                      </a:lnTo>
                      <a:lnTo>
                        <a:pt x="149" y="303"/>
                      </a:lnTo>
                      <a:lnTo>
                        <a:pt x="157" y="312"/>
                      </a:lnTo>
                      <a:lnTo>
                        <a:pt x="165" y="320"/>
                      </a:lnTo>
                      <a:lnTo>
                        <a:pt x="173" y="327"/>
                      </a:lnTo>
                      <a:lnTo>
                        <a:pt x="182" y="331"/>
                      </a:lnTo>
                      <a:lnTo>
                        <a:pt x="193" y="333"/>
                      </a:lnTo>
                      <a:lnTo>
                        <a:pt x="203" y="333"/>
                      </a:lnTo>
                      <a:lnTo>
                        <a:pt x="214" y="331"/>
                      </a:lnTo>
                      <a:lnTo>
                        <a:pt x="224" y="327"/>
                      </a:lnTo>
                      <a:lnTo>
                        <a:pt x="235" y="320"/>
                      </a:lnTo>
                      <a:lnTo>
                        <a:pt x="246" y="312"/>
                      </a:lnTo>
                      <a:lnTo>
                        <a:pt x="255" y="303"/>
                      </a:lnTo>
                      <a:lnTo>
                        <a:pt x="263" y="292"/>
                      </a:lnTo>
                      <a:lnTo>
                        <a:pt x="269" y="281"/>
                      </a:lnTo>
                      <a:lnTo>
                        <a:pt x="272" y="266"/>
                      </a:lnTo>
                      <a:lnTo>
                        <a:pt x="272" y="252"/>
                      </a:lnTo>
                      <a:lnTo>
                        <a:pt x="269" y="235"/>
                      </a:lnTo>
                      <a:lnTo>
                        <a:pt x="263" y="217"/>
                      </a:lnTo>
                      <a:lnTo>
                        <a:pt x="256" y="198"/>
                      </a:lnTo>
                      <a:lnTo>
                        <a:pt x="254" y="178"/>
                      </a:lnTo>
                      <a:lnTo>
                        <a:pt x="252" y="159"/>
                      </a:lnTo>
                      <a:lnTo>
                        <a:pt x="250" y="139"/>
                      </a:lnTo>
                      <a:lnTo>
                        <a:pt x="246" y="121"/>
                      </a:lnTo>
                      <a:lnTo>
                        <a:pt x="239" y="102"/>
                      </a:lnTo>
                      <a:lnTo>
                        <a:pt x="225" y="85"/>
                      </a:lnTo>
                      <a:lnTo>
                        <a:pt x="204" y="67"/>
                      </a:lnTo>
                      <a:lnTo>
                        <a:pt x="180" y="51"/>
                      </a:lnTo>
                      <a:lnTo>
                        <a:pt x="156" y="36"/>
                      </a:lnTo>
                      <a:lnTo>
                        <a:pt x="132" y="23"/>
                      </a:lnTo>
                      <a:lnTo>
                        <a:pt x="110" y="12"/>
                      </a:lnTo>
                      <a:lnTo>
                        <a:pt x="89" y="4"/>
                      </a:lnTo>
                      <a:lnTo>
                        <a:pt x="72" y="0"/>
                      </a:lnTo>
                      <a:lnTo>
                        <a:pt x="57" y="1"/>
                      </a:lnTo>
                      <a:lnTo>
                        <a:pt x="44" y="7"/>
                      </a:lnTo>
                      <a:close/>
                    </a:path>
                  </a:pathLst>
                </a:custGeom>
                <a:solidFill>
                  <a:srgbClr val="F9D3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19" name="Freeform 103"/>
                <p:cNvSpPr>
                  <a:spLocks/>
                </p:cNvSpPr>
                <p:nvPr/>
              </p:nvSpPr>
              <p:spPr bwMode="auto">
                <a:xfrm>
                  <a:off x="4868" y="1225"/>
                  <a:ext cx="65" cy="80"/>
                </a:xfrm>
                <a:custGeom>
                  <a:avLst/>
                  <a:gdLst>
                    <a:gd name="T0" fmla="*/ 41 w 259"/>
                    <a:gd name="T1" fmla="*/ 6 h 322"/>
                    <a:gd name="T2" fmla="*/ 37 w 259"/>
                    <a:gd name="T3" fmla="*/ 9 h 322"/>
                    <a:gd name="T4" fmla="*/ 29 w 259"/>
                    <a:gd name="T5" fmla="*/ 16 h 322"/>
                    <a:gd name="T6" fmla="*/ 18 w 259"/>
                    <a:gd name="T7" fmla="*/ 29 h 322"/>
                    <a:gd name="T8" fmla="*/ 7 w 259"/>
                    <a:gd name="T9" fmla="*/ 47 h 322"/>
                    <a:gd name="T10" fmla="*/ 0 w 259"/>
                    <a:gd name="T11" fmla="*/ 71 h 322"/>
                    <a:gd name="T12" fmla="*/ 0 w 259"/>
                    <a:gd name="T13" fmla="*/ 99 h 322"/>
                    <a:gd name="T14" fmla="*/ 8 w 259"/>
                    <a:gd name="T15" fmla="*/ 132 h 322"/>
                    <a:gd name="T16" fmla="*/ 28 w 259"/>
                    <a:gd name="T17" fmla="*/ 170 h 322"/>
                    <a:gd name="T18" fmla="*/ 52 w 259"/>
                    <a:gd name="T19" fmla="*/ 206 h 322"/>
                    <a:gd name="T20" fmla="*/ 74 w 259"/>
                    <a:gd name="T21" fmla="*/ 233 h 322"/>
                    <a:gd name="T22" fmla="*/ 91 w 259"/>
                    <a:gd name="T23" fmla="*/ 253 h 322"/>
                    <a:gd name="T24" fmla="*/ 107 w 259"/>
                    <a:gd name="T25" fmla="*/ 268 h 322"/>
                    <a:gd name="T26" fmla="*/ 120 w 259"/>
                    <a:gd name="T27" fmla="*/ 278 h 322"/>
                    <a:gd name="T28" fmla="*/ 132 w 259"/>
                    <a:gd name="T29" fmla="*/ 286 h 322"/>
                    <a:gd name="T30" fmla="*/ 140 w 259"/>
                    <a:gd name="T31" fmla="*/ 293 h 322"/>
                    <a:gd name="T32" fmla="*/ 148 w 259"/>
                    <a:gd name="T33" fmla="*/ 301 h 322"/>
                    <a:gd name="T34" fmla="*/ 156 w 259"/>
                    <a:gd name="T35" fmla="*/ 309 h 322"/>
                    <a:gd name="T36" fmla="*/ 164 w 259"/>
                    <a:gd name="T37" fmla="*/ 316 h 322"/>
                    <a:gd name="T38" fmla="*/ 172 w 259"/>
                    <a:gd name="T39" fmla="*/ 320 h 322"/>
                    <a:gd name="T40" fmla="*/ 182 w 259"/>
                    <a:gd name="T41" fmla="*/ 322 h 322"/>
                    <a:gd name="T42" fmla="*/ 192 w 259"/>
                    <a:gd name="T43" fmla="*/ 322 h 322"/>
                    <a:gd name="T44" fmla="*/ 202 w 259"/>
                    <a:gd name="T45" fmla="*/ 320 h 322"/>
                    <a:gd name="T46" fmla="*/ 212 w 259"/>
                    <a:gd name="T47" fmla="*/ 315 h 322"/>
                    <a:gd name="T48" fmla="*/ 223 w 259"/>
                    <a:gd name="T49" fmla="*/ 309 h 322"/>
                    <a:gd name="T50" fmla="*/ 233 w 259"/>
                    <a:gd name="T51" fmla="*/ 301 h 322"/>
                    <a:gd name="T52" fmla="*/ 242 w 259"/>
                    <a:gd name="T53" fmla="*/ 292 h 322"/>
                    <a:gd name="T54" fmla="*/ 249 w 259"/>
                    <a:gd name="T55" fmla="*/ 282 h 322"/>
                    <a:gd name="T56" fmla="*/ 255 w 259"/>
                    <a:gd name="T57" fmla="*/ 271 h 322"/>
                    <a:gd name="T58" fmla="*/ 257 w 259"/>
                    <a:gd name="T59" fmla="*/ 257 h 322"/>
                    <a:gd name="T60" fmla="*/ 259 w 259"/>
                    <a:gd name="T61" fmla="*/ 243 h 322"/>
                    <a:gd name="T62" fmla="*/ 255 w 259"/>
                    <a:gd name="T63" fmla="*/ 227 h 322"/>
                    <a:gd name="T64" fmla="*/ 249 w 259"/>
                    <a:gd name="T65" fmla="*/ 209 h 322"/>
                    <a:gd name="T66" fmla="*/ 244 w 259"/>
                    <a:gd name="T67" fmla="*/ 190 h 322"/>
                    <a:gd name="T68" fmla="*/ 240 w 259"/>
                    <a:gd name="T69" fmla="*/ 172 h 322"/>
                    <a:gd name="T70" fmla="*/ 239 w 259"/>
                    <a:gd name="T71" fmla="*/ 153 h 322"/>
                    <a:gd name="T72" fmla="*/ 237 w 259"/>
                    <a:gd name="T73" fmla="*/ 134 h 322"/>
                    <a:gd name="T74" fmla="*/ 233 w 259"/>
                    <a:gd name="T75" fmla="*/ 116 h 322"/>
                    <a:gd name="T76" fmla="*/ 226 w 259"/>
                    <a:gd name="T77" fmla="*/ 99 h 322"/>
                    <a:gd name="T78" fmla="*/ 214 w 259"/>
                    <a:gd name="T79" fmla="*/ 82 h 322"/>
                    <a:gd name="T80" fmla="*/ 194 w 259"/>
                    <a:gd name="T81" fmla="*/ 65 h 322"/>
                    <a:gd name="T82" fmla="*/ 171 w 259"/>
                    <a:gd name="T83" fmla="*/ 49 h 322"/>
                    <a:gd name="T84" fmla="*/ 148 w 259"/>
                    <a:gd name="T85" fmla="*/ 35 h 322"/>
                    <a:gd name="T86" fmla="*/ 126 w 259"/>
                    <a:gd name="T87" fmla="*/ 22 h 322"/>
                    <a:gd name="T88" fmla="*/ 104 w 259"/>
                    <a:gd name="T89" fmla="*/ 11 h 322"/>
                    <a:gd name="T90" fmla="*/ 84 w 259"/>
                    <a:gd name="T91" fmla="*/ 3 h 322"/>
                    <a:gd name="T92" fmla="*/ 67 w 259"/>
                    <a:gd name="T93" fmla="*/ 0 h 322"/>
                    <a:gd name="T94" fmla="*/ 52 w 259"/>
                    <a:gd name="T95" fmla="*/ 0 h 322"/>
                    <a:gd name="T96" fmla="*/ 41 w 259"/>
                    <a:gd name="T97" fmla="*/ 6 h 3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59" h="322">
                      <a:moveTo>
                        <a:pt x="41" y="6"/>
                      </a:moveTo>
                      <a:lnTo>
                        <a:pt x="37" y="9"/>
                      </a:lnTo>
                      <a:lnTo>
                        <a:pt x="29" y="16"/>
                      </a:lnTo>
                      <a:lnTo>
                        <a:pt x="18" y="29"/>
                      </a:lnTo>
                      <a:lnTo>
                        <a:pt x="7" y="47"/>
                      </a:lnTo>
                      <a:lnTo>
                        <a:pt x="0" y="71"/>
                      </a:lnTo>
                      <a:lnTo>
                        <a:pt x="0" y="99"/>
                      </a:lnTo>
                      <a:lnTo>
                        <a:pt x="8" y="132"/>
                      </a:lnTo>
                      <a:lnTo>
                        <a:pt x="28" y="170"/>
                      </a:lnTo>
                      <a:lnTo>
                        <a:pt x="52" y="206"/>
                      </a:lnTo>
                      <a:lnTo>
                        <a:pt x="74" y="233"/>
                      </a:lnTo>
                      <a:lnTo>
                        <a:pt x="91" y="253"/>
                      </a:lnTo>
                      <a:lnTo>
                        <a:pt x="107" y="268"/>
                      </a:lnTo>
                      <a:lnTo>
                        <a:pt x="120" y="278"/>
                      </a:lnTo>
                      <a:lnTo>
                        <a:pt x="132" y="286"/>
                      </a:lnTo>
                      <a:lnTo>
                        <a:pt x="140" y="293"/>
                      </a:lnTo>
                      <a:lnTo>
                        <a:pt x="148" y="301"/>
                      </a:lnTo>
                      <a:lnTo>
                        <a:pt x="156" y="309"/>
                      </a:lnTo>
                      <a:lnTo>
                        <a:pt x="164" y="316"/>
                      </a:lnTo>
                      <a:lnTo>
                        <a:pt x="172" y="320"/>
                      </a:lnTo>
                      <a:lnTo>
                        <a:pt x="182" y="322"/>
                      </a:lnTo>
                      <a:lnTo>
                        <a:pt x="192" y="322"/>
                      </a:lnTo>
                      <a:lnTo>
                        <a:pt x="202" y="320"/>
                      </a:lnTo>
                      <a:lnTo>
                        <a:pt x="212" y="315"/>
                      </a:lnTo>
                      <a:lnTo>
                        <a:pt x="223" y="309"/>
                      </a:lnTo>
                      <a:lnTo>
                        <a:pt x="233" y="301"/>
                      </a:lnTo>
                      <a:lnTo>
                        <a:pt x="242" y="292"/>
                      </a:lnTo>
                      <a:lnTo>
                        <a:pt x="249" y="282"/>
                      </a:lnTo>
                      <a:lnTo>
                        <a:pt x="255" y="271"/>
                      </a:lnTo>
                      <a:lnTo>
                        <a:pt x="257" y="257"/>
                      </a:lnTo>
                      <a:lnTo>
                        <a:pt x="259" y="243"/>
                      </a:lnTo>
                      <a:lnTo>
                        <a:pt x="255" y="227"/>
                      </a:lnTo>
                      <a:lnTo>
                        <a:pt x="249" y="209"/>
                      </a:lnTo>
                      <a:lnTo>
                        <a:pt x="244" y="190"/>
                      </a:lnTo>
                      <a:lnTo>
                        <a:pt x="240" y="172"/>
                      </a:lnTo>
                      <a:lnTo>
                        <a:pt x="239" y="153"/>
                      </a:lnTo>
                      <a:lnTo>
                        <a:pt x="237" y="134"/>
                      </a:lnTo>
                      <a:lnTo>
                        <a:pt x="233" y="116"/>
                      </a:lnTo>
                      <a:lnTo>
                        <a:pt x="226" y="99"/>
                      </a:lnTo>
                      <a:lnTo>
                        <a:pt x="214" y="82"/>
                      </a:lnTo>
                      <a:lnTo>
                        <a:pt x="194" y="65"/>
                      </a:lnTo>
                      <a:lnTo>
                        <a:pt x="171" y="49"/>
                      </a:lnTo>
                      <a:lnTo>
                        <a:pt x="148" y="35"/>
                      </a:lnTo>
                      <a:lnTo>
                        <a:pt x="126" y="22"/>
                      </a:lnTo>
                      <a:lnTo>
                        <a:pt x="104" y="11"/>
                      </a:lnTo>
                      <a:lnTo>
                        <a:pt x="84" y="3"/>
                      </a:lnTo>
                      <a:lnTo>
                        <a:pt x="67" y="0"/>
                      </a:lnTo>
                      <a:lnTo>
                        <a:pt x="52" y="0"/>
                      </a:lnTo>
                      <a:lnTo>
                        <a:pt x="41" y="6"/>
                      </a:lnTo>
                      <a:close/>
                    </a:path>
                  </a:pathLst>
                </a:custGeom>
                <a:solidFill>
                  <a:srgbClr val="F9CEC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20" name="Freeform 104"/>
                <p:cNvSpPr>
                  <a:spLocks/>
                </p:cNvSpPr>
                <p:nvPr/>
              </p:nvSpPr>
              <p:spPr bwMode="auto">
                <a:xfrm>
                  <a:off x="4880" y="1289"/>
                  <a:ext cx="103" cy="139"/>
                </a:xfrm>
                <a:custGeom>
                  <a:avLst/>
                  <a:gdLst>
                    <a:gd name="T0" fmla="*/ 305 w 411"/>
                    <a:gd name="T1" fmla="*/ 0 h 558"/>
                    <a:gd name="T2" fmla="*/ 305 w 411"/>
                    <a:gd name="T3" fmla="*/ 2 h 558"/>
                    <a:gd name="T4" fmla="*/ 303 w 411"/>
                    <a:gd name="T5" fmla="*/ 6 h 558"/>
                    <a:gd name="T6" fmla="*/ 299 w 411"/>
                    <a:gd name="T7" fmla="*/ 15 h 558"/>
                    <a:gd name="T8" fmla="*/ 295 w 411"/>
                    <a:gd name="T9" fmla="*/ 24 h 558"/>
                    <a:gd name="T10" fmla="*/ 289 w 411"/>
                    <a:gd name="T11" fmla="*/ 34 h 558"/>
                    <a:gd name="T12" fmla="*/ 281 w 411"/>
                    <a:gd name="T13" fmla="*/ 46 h 558"/>
                    <a:gd name="T14" fmla="*/ 272 w 411"/>
                    <a:gd name="T15" fmla="*/ 58 h 558"/>
                    <a:gd name="T16" fmla="*/ 259 w 411"/>
                    <a:gd name="T17" fmla="*/ 70 h 558"/>
                    <a:gd name="T18" fmla="*/ 245 w 411"/>
                    <a:gd name="T19" fmla="*/ 81 h 558"/>
                    <a:gd name="T20" fmla="*/ 229 w 411"/>
                    <a:gd name="T21" fmla="*/ 91 h 558"/>
                    <a:gd name="T22" fmla="*/ 211 w 411"/>
                    <a:gd name="T23" fmla="*/ 100 h 558"/>
                    <a:gd name="T24" fmla="*/ 189 w 411"/>
                    <a:gd name="T25" fmla="*/ 106 h 558"/>
                    <a:gd name="T26" fmla="*/ 164 w 411"/>
                    <a:gd name="T27" fmla="*/ 110 h 558"/>
                    <a:gd name="T28" fmla="*/ 138 w 411"/>
                    <a:gd name="T29" fmla="*/ 110 h 558"/>
                    <a:gd name="T30" fmla="*/ 108 w 411"/>
                    <a:gd name="T31" fmla="*/ 107 h 558"/>
                    <a:gd name="T32" fmla="*/ 74 w 411"/>
                    <a:gd name="T33" fmla="*/ 99 h 558"/>
                    <a:gd name="T34" fmla="*/ 70 w 411"/>
                    <a:gd name="T35" fmla="*/ 107 h 558"/>
                    <a:gd name="T36" fmla="*/ 56 w 411"/>
                    <a:gd name="T37" fmla="*/ 132 h 558"/>
                    <a:gd name="T38" fmla="*/ 39 w 411"/>
                    <a:gd name="T39" fmla="*/ 172 h 558"/>
                    <a:gd name="T40" fmla="*/ 21 w 411"/>
                    <a:gd name="T41" fmla="*/ 226 h 558"/>
                    <a:gd name="T42" fmla="*/ 6 w 411"/>
                    <a:gd name="T43" fmla="*/ 293 h 558"/>
                    <a:gd name="T44" fmla="*/ 0 w 411"/>
                    <a:gd name="T45" fmla="*/ 371 h 558"/>
                    <a:gd name="T46" fmla="*/ 2 w 411"/>
                    <a:gd name="T47" fmla="*/ 460 h 558"/>
                    <a:gd name="T48" fmla="*/ 19 w 411"/>
                    <a:gd name="T49" fmla="*/ 558 h 558"/>
                    <a:gd name="T50" fmla="*/ 20 w 411"/>
                    <a:gd name="T51" fmla="*/ 554 h 558"/>
                    <a:gd name="T52" fmla="*/ 23 w 411"/>
                    <a:gd name="T53" fmla="*/ 542 h 558"/>
                    <a:gd name="T54" fmla="*/ 28 w 411"/>
                    <a:gd name="T55" fmla="*/ 523 h 558"/>
                    <a:gd name="T56" fmla="*/ 35 w 411"/>
                    <a:gd name="T57" fmla="*/ 498 h 558"/>
                    <a:gd name="T58" fmla="*/ 46 w 411"/>
                    <a:gd name="T59" fmla="*/ 468 h 558"/>
                    <a:gd name="T60" fmla="*/ 58 w 411"/>
                    <a:gd name="T61" fmla="*/ 434 h 558"/>
                    <a:gd name="T62" fmla="*/ 74 w 411"/>
                    <a:gd name="T63" fmla="*/ 396 h 558"/>
                    <a:gd name="T64" fmla="*/ 95 w 411"/>
                    <a:gd name="T65" fmla="*/ 357 h 558"/>
                    <a:gd name="T66" fmla="*/ 118 w 411"/>
                    <a:gd name="T67" fmla="*/ 316 h 558"/>
                    <a:gd name="T68" fmla="*/ 146 w 411"/>
                    <a:gd name="T69" fmla="*/ 274 h 558"/>
                    <a:gd name="T70" fmla="*/ 178 w 411"/>
                    <a:gd name="T71" fmla="*/ 233 h 558"/>
                    <a:gd name="T72" fmla="*/ 215 w 411"/>
                    <a:gd name="T73" fmla="*/ 192 h 558"/>
                    <a:gd name="T74" fmla="*/ 256 w 411"/>
                    <a:gd name="T75" fmla="*/ 155 h 558"/>
                    <a:gd name="T76" fmla="*/ 303 w 411"/>
                    <a:gd name="T77" fmla="*/ 120 h 558"/>
                    <a:gd name="T78" fmla="*/ 354 w 411"/>
                    <a:gd name="T79" fmla="*/ 90 h 558"/>
                    <a:gd name="T80" fmla="*/ 411 w 411"/>
                    <a:gd name="T81" fmla="*/ 64 h 558"/>
                    <a:gd name="T82" fmla="*/ 305 w 411"/>
                    <a:gd name="T83" fmla="*/ 0 h 5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411" h="558">
                      <a:moveTo>
                        <a:pt x="305" y="0"/>
                      </a:moveTo>
                      <a:lnTo>
                        <a:pt x="305" y="2"/>
                      </a:lnTo>
                      <a:lnTo>
                        <a:pt x="303" y="6"/>
                      </a:lnTo>
                      <a:lnTo>
                        <a:pt x="299" y="15"/>
                      </a:lnTo>
                      <a:lnTo>
                        <a:pt x="295" y="24"/>
                      </a:lnTo>
                      <a:lnTo>
                        <a:pt x="289" y="34"/>
                      </a:lnTo>
                      <a:lnTo>
                        <a:pt x="281" y="46"/>
                      </a:lnTo>
                      <a:lnTo>
                        <a:pt x="272" y="58"/>
                      </a:lnTo>
                      <a:lnTo>
                        <a:pt x="259" y="70"/>
                      </a:lnTo>
                      <a:lnTo>
                        <a:pt x="245" y="81"/>
                      </a:lnTo>
                      <a:lnTo>
                        <a:pt x="229" y="91"/>
                      </a:lnTo>
                      <a:lnTo>
                        <a:pt x="211" y="100"/>
                      </a:lnTo>
                      <a:lnTo>
                        <a:pt x="189" y="106"/>
                      </a:lnTo>
                      <a:lnTo>
                        <a:pt x="164" y="110"/>
                      </a:lnTo>
                      <a:lnTo>
                        <a:pt x="138" y="110"/>
                      </a:lnTo>
                      <a:lnTo>
                        <a:pt x="108" y="107"/>
                      </a:lnTo>
                      <a:lnTo>
                        <a:pt x="74" y="99"/>
                      </a:lnTo>
                      <a:lnTo>
                        <a:pt x="70" y="107"/>
                      </a:lnTo>
                      <a:lnTo>
                        <a:pt x="56" y="132"/>
                      </a:lnTo>
                      <a:lnTo>
                        <a:pt x="39" y="172"/>
                      </a:lnTo>
                      <a:lnTo>
                        <a:pt x="21" y="226"/>
                      </a:lnTo>
                      <a:lnTo>
                        <a:pt x="6" y="293"/>
                      </a:lnTo>
                      <a:lnTo>
                        <a:pt x="0" y="371"/>
                      </a:lnTo>
                      <a:lnTo>
                        <a:pt x="2" y="460"/>
                      </a:lnTo>
                      <a:lnTo>
                        <a:pt x="19" y="558"/>
                      </a:lnTo>
                      <a:lnTo>
                        <a:pt x="20" y="554"/>
                      </a:lnTo>
                      <a:lnTo>
                        <a:pt x="23" y="542"/>
                      </a:lnTo>
                      <a:lnTo>
                        <a:pt x="28" y="523"/>
                      </a:lnTo>
                      <a:lnTo>
                        <a:pt x="35" y="498"/>
                      </a:lnTo>
                      <a:lnTo>
                        <a:pt x="46" y="468"/>
                      </a:lnTo>
                      <a:lnTo>
                        <a:pt x="58" y="434"/>
                      </a:lnTo>
                      <a:lnTo>
                        <a:pt x="74" y="396"/>
                      </a:lnTo>
                      <a:lnTo>
                        <a:pt x="95" y="357"/>
                      </a:lnTo>
                      <a:lnTo>
                        <a:pt x="118" y="316"/>
                      </a:lnTo>
                      <a:lnTo>
                        <a:pt x="146" y="274"/>
                      </a:lnTo>
                      <a:lnTo>
                        <a:pt x="178" y="233"/>
                      </a:lnTo>
                      <a:lnTo>
                        <a:pt x="215" y="192"/>
                      </a:lnTo>
                      <a:lnTo>
                        <a:pt x="256" y="155"/>
                      </a:lnTo>
                      <a:lnTo>
                        <a:pt x="303" y="120"/>
                      </a:lnTo>
                      <a:lnTo>
                        <a:pt x="354" y="90"/>
                      </a:lnTo>
                      <a:lnTo>
                        <a:pt x="411" y="64"/>
                      </a:lnTo>
                      <a:lnTo>
                        <a:pt x="305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21" name="Freeform 105"/>
                <p:cNvSpPr>
                  <a:spLocks/>
                </p:cNvSpPr>
                <p:nvPr/>
              </p:nvSpPr>
              <p:spPr bwMode="auto">
                <a:xfrm>
                  <a:off x="4852" y="1441"/>
                  <a:ext cx="41" cy="53"/>
                </a:xfrm>
                <a:custGeom>
                  <a:avLst/>
                  <a:gdLst>
                    <a:gd name="T0" fmla="*/ 62 w 161"/>
                    <a:gd name="T1" fmla="*/ 0 h 215"/>
                    <a:gd name="T2" fmla="*/ 64 w 161"/>
                    <a:gd name="T3" fmla="*/ 5 h 215"/>
                    <a:gd name="T4" fmla="*/ 70 w 161"/>
                    <a:gd name="T5" fmla="*/ 19 h 215"/>
                    <a:gd name="T6" fmla="*/ 77 w 161"/>
                    <a:gd name="T7" fmla="*/ 39 h 215"/>
                    <a:gd name="T8" fmla="*/ 79 w 161"/>
                    <a:gd name="T9" fmla="*/ 63 h 215"/>
                    <a:gd name="T10" fmla="*/ 77 w 161"/>
                    <a:gd name="T11" fmla="*/ 87 h 215"/>
                    <a:gd name="T12" fmla="*/ 64 w 161"/>
                    <a:gd name="T13" fmla="*/ 109 h 215"/>
                    <a:gd name="T14" fmla="*/ 40 w 161"/>
                    <a:gd name="T15" fmla="*/ 127 h 215"/>
                    <a:gd name="T16" fmla="*/ 0 w 161"/>
                    <a:gd name="T17" fmla="*/ 137 h 215"/>
                    <a:gd name="T18" fmla="*/ 76 w 161"/>
                    <a:gd name="T19" fmla="*/ 215 h 215"/>
                    <a:gd name="T20" fmla="*/ 82 w 161"/>
                    <a:gd name="T21" fmla="*/ 214 h 215"/>
                    <a:gd name="T22" fmla="*/ 94 w 161"/>
                    <a:gd name="T23" fmla="*/ 211 h 215"/>
                    <a:gd name="T24" fmla="*/ 113 w 161"/>
                    <a:gd name="T25" fmla="*/ 203 h 215"/>
                    <a:gd name="T26" fmla="*/ 132 w 161"/>
                    <a:gd name="T27" fmla="*/ 190 h 215"/>
                    <a:gd name="T28" fmla="*/ 149 w 161"/>
                    <a:gd name="T29" fmla="*/ 171 h 215"/>
                    <a:gd name="T30" fmla="*/ 160 w 161"/>
                    <a:gd name="T31" fmla="*/ 145 h 215"/>
                    <a:gd name="T32" fmla="*/ 161 w 161"/>
                    <a:gd name="T33" fmla="*/ 111 h 215"/>
                    <a:gd name="T34" fmla="*/ 150 w 161"/>
                    <a:gd name="T35" fmla="*/ 66 h 215"/>
                    <a:gd name="T36" fmla="*/ 147 w 161"/>
                    <a:gd name="T37" fmla="*/ 64 h 215"/>
                    <a:gd name="T38" fmla="*/ 139 w 161"/>
                    <a:gd name="T39" fmla="*/ 59 h 215"/>
                    <a:gd name="T40" fmla="*/ 129 w 161"/>
                    <a:gd name="T41" fmla="*/ 52 h 215"/>
                    <a:gd name="T42" fmla="*/ 116 w 161"/>
                    <a:gd name="T43" fmla="*/ 43 h 215"/>
                    <a:gd name="T44" fmla="*/ 101 w 161"/>
                    <a:gd name="T45" fmla="*/ 32 h 215"/>
                    <a:gd name="T46" fmla="*/ 87 w 161"/>
                    <a:gd name="T47" fmla="*/ 21 h 215"/>
                    <a:gd name="T48" fmla="*/ 74 w 161"/>
                    <a:gd name="T49" fmla="*/ 10 h 215"/>
                    <a:gd name="T50" fmla="*/ 62 w 161"/>
                    <a:gd name="T51" fmla="*/ 0 h 2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61" h="215">
                      <a:moveTo>
                        <a:pt x="62" y="0"/>
                      </a:moveTo>
                      <a:lnTo>
                        <a:pt x="64" y="5"/>
                      </a:lnTo>
                      <a:lnTo>
                        <a:pt x="70" y="19"/>
                      </a:lnTo>
                      <a:lnTo>
                        <a:pt x="77" y="39"/>
                      </a:lnTo>
                      <a:lnTo>
                        <a:pt x="79" y="63"/>
                      </a:lnTo>
                      <a:lnTo>
                        <a:pt x="77" y="87"/>
                      </a:lnTo>
                      <a:lnTo>
                        <a:pt x="64" y="109"/>
                      </a:lnTo>
                      <a:lnTo>
                        <a:pt x="40" y="127"/>
                      </a:lnTo>
                      <a:lnTo>
                        <a:pt x="0" y="137"/>
                      </a:lnTo>
                      <a:lnTo>
                        <a:pt x="76" y="215"/>
                      </a:lnTo>
                      <a:lnTo>
                        <a:pt x="82" y="214"/>
                      </a:lnTo>
                      <a:lnTo>
                        <a:pt x="94" y="211"/>
                      </a:lnTo>
                      <a:lnTo>
                        <a:pt x="113" y="203"/>
                      </a:lnTo>
                      <a:lnTo>
                        <a:pt x="132" y="190"/>
                      </a:lnTo>
                      <a:lnTo>
                        <a:pt x="149" y="171"/>
                      </a:lnTo>
                      <a:lnTo>
                        <a:pt x="160" y="145"/>
                      </a:lnTo>
                      <a:lnTo>
                        <a:pt x="161" y="111"/>
                      </a:lnTo>
                      <a:lnTo>
                        <a:pt x="150" y="66"/>
                      </a:lnTo>
                      <a:lnTo>
                        <a:pt x="147" y="64"/>
                      </a:lnTo>
                      <a:lnTo>
                        <a:pt x="139" y="59"/>
                      </a:lnTo>
                      <a:lnTo>
                        <a:pt x="129" y="52"/>
                      </a:lnTo>
                      <a:lnTo>
                        <a:pt x="116" y="43"/>
                      </a:lnTo>
                      <a:lnTo>
                        <a:pt x="101" y="32"/>
                      </a:lnTo>
                      <a:lnTo>
                        <a:pt x="87" y="21"/>
                      </a:lnTo>
                      <a:lnTo>
                        <a:pt x="74" y="10"/>
                      </a:lnTo>
                      <a:lnTo>
                        <a:pt x="62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22" name="Freeform 106"/>
                <p:cNvSpPr>
                  <a:spLocks/>
                </p:cNvSpPr>
                <p:nvPr/>
              </p:nvSpPr>
              <p:spPr bwMode="auto">
                <a:xfrm>
                  <a:off x="4840" y="1176"/>
                  <a:ext cx="102" cy="55"/>
                </a:xfrm>
                <a:custGeom>
                  <a:avLst/>
                  <a:gdLst>
                    <a:gd name="T0" fmla="*/ 223 w 408"/>
                    <a:gd name="T1" fmla="*/ 0 h 220"/>
                    <a:gd name="T2" fmla="*/ 238 w 408"/>
                    <a:gd name="T3" fmla="*/ 1 h 220"/>
                    <a:gd name="T4" fmla="*/ 264 w 408"/>
                    <a:gd name="T5" fmla="*/ 5 h 220"/>
                    <a:gd name="T6" fmla="*/ 296 w 408"/>
                    <a:gd name="T7" fmla="*/ 12 h 220"/>
                    <a:gd name="T8" fmla="*/ 329 w 408"/>
                    <a:gd name="T9" fmla="*/ 26 h 220"/>
                    <a:gd name="T10" fmla="*/ 363 w 408"/>
                    <a:gd name="T11" fmla="*/ 48 h 220"/>
                    <a:gd name="T12" fmla="*/ 389 w 408"/>
                    <a:gd name="T13" fmla="*/ 80 h 220"/>
                    <a:gd name="T14" fmla="*/ 405 w 408"/>
                    <a:gd name="T15" fmla="*/ 123 h 220"/>
                    <a:gd name="T16" fmla="*/ 407 w 408"/>
                    <a:gd name="T17" fmla="*/ 174 h 220"/>
                    <a:gd name="T18" fmla="*/ 392 w 408"/>
                    <a:gd name="T19" fmla="*/ 206 h 220"/>
                    <a:gd name="T20" fmla="*/ 365 w 408"/>
                    <a:gd name="T21" fmla="*/ 219 h 220"/>
                    <a:gd name="T22" fmla="*/ 329 w 408"/>
                    <a:gd name="T23" fmla="*/ 218 h 220"/>
                    <a:gd name="T24" fmla="*/ 290 w 408"/>
                    <a:gd name="T25" fmla="*/ 206 h 220"/>
                    <a:gd name="T26" fmla="*/ 251 w 408"/>
                    <a:gd name="T27" fmla="*/ 189 h 220"/>
                    <a:gd name="T28" fmla="*/ 216 w 408"/>
                    <a:gd name="T29" fmla="*/ 170 h 220"/>
                    <a:gd name="T30" fmla="*/ 191 w 408"/>
                    <a:gd name="T31" fmla="*/ 153 h 220"/>
                    <a:gd name="T32" fmla="*/ 168 w 408"/>
                    <a:gd name="T33" fmla="*/ 139 h 220"/>
                    <a:gd name="T34" fmla="*/ 140 w 408"/>
                    <a:gd name="T35" fmla="*/ 128 h 220"/>
                    <a:gd name="T36" fmla="*/ 113 w 408"/>
                    <a:gd name="T37" fmla="*/ 127 h 220"/>
                    <a:gd name="T38" fmla="*/ 87 w 408"/>
                    <a:gd name="T39" fmla="*/ 136 h 220"/>
                    <a:gd name="T40" fmla="*/ 61 w 408"/>
                    <a:gd name="T41" fmla="*/ 153 h 220"/>
                    <a:gd name="T42" fmla="*/ 30 w 408"/>
                    <a:gd name="T43" fmla="*/ 155 h 220"/>
                    <a:gd name="T44" fmla="*/ 5 w 408"/>
                    <a:gd name="T45" fmla="*/ 141 h 220"/>
                    <a:gd name="T46" fmla="*/ 0 w 408"/>
                    <a:gd name="T47" fmla="*/ 112 h 220"/>
                    <a:gd name="T48" fmla="*/ 15 w 408"/>
                    <a:gd name="T49" fmla="*/ 83 h 220"/>
                    <a:gd name="T50" fmla="*/ 32 w 408"/>
                    <a:gd name="T51" fmla="*/ 63 h 220"/>
                    <a:gd name="T52" fmla="*/ 53 w 408"/>
                    <a:gd name="T53" fmla="*/ 46 h 220"/>
                    <a:gd name="T54" fmla="*/ 78 w 408"/>
                    <a:gd name="T55" fmla="*/ 31 h 220"/>
                    <a:gd name="T56" fmla="*/ 106 w 408"/>
                    <a:gd name="T57" fmla="*/ 18 h 220"/>
                    <a:gd name="T58" fmla="*/ 137 w 408"/>
                    <a:gd name="T59" fmla="*/ 9 h 220"/>
                    <a:gd name="T60" fmla="*/ 169 w 408"/>
                    <a:gd name="T61" fmla="*/ 3 h 220"/>
                    <a:gd name="T62" fmla="*/ 204 w 408"/>
                    <a:gd name="T63" fmla="*/ 0 h 2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408" h="220">
                      <a:moveTo>
                        <a:pt x="221" y="0"/>
                      </a:moveTo>
                      <a:lnTo>
                        <a:pt x="223" y="0"/>
                      </a:lnTo>
                      <a:lnTo>
                        <a:pt x="229" y="0"/>
                      </a:lnTo>
                      <a:lnTo>
                        <a:pt x="238" y="1"/>
                      </a:lnTo>
                      <a:lnTo>
                        <a:pt x="250" y="2"/>
                      </a:lnTo>
                      <a:lnTo>
                        <a:pt x="264" y="5"/>
                      </a:lnTo>
                      <a:lnTo>
                        <a:pt x="279" y="8"/>
                      </a:lnTo>
                      <a:lnTo>
                        <a:pt x="296" y="12"/>
                      </a:lnTo>
                      <a:lnTo>
                        <a:pt x="313" y="18"/>
                      </a:lnTo>
                      <a:lnTo>
                        <a:pt x="329" y="26"/>
                      </a:lnTo>
                      <a:lnTo>
                        <a:pt x="347" y="36"/>
                      </a:lnTo>
                      <a:lnTo>
                        <a:pt x="363" y="48"/>
                      </a:lnTo>
                      <a:lnTo>
                        <a:pt x="377" y="62"/>
                      </a:lnTo>
                      <a:lnTo>
                        <a:pt x="389" y="80"/>
                      </a:lnTo>
                      <a:lnTo>
                        <a:pt x="399" y="100"/>
                      </a:lnTo>
                      <a:lnTo>
                        <a:pt x="405" y="123"/>
                      </a:lnTo>
                      <a:lnTo>
                        <a:pt x="408" y="149"/>
                      </a:lnTo>
                      <a:lnTo>
                        <a:pt x="407" y="174"/>
                      </a:lnTo>
                      <a:lnTo>
                        <a:pt x="401" y="192"/>
                      </a:lnTo>
                      <a:lnTo>
                        <a:pt x="392" y="206"/>
                      </a:lnTo>
                      <a:lnTo>
                        <a:pt x="380" y="215"/>
                      </a:lnTo>
                      <a:lnTo>
                        <a:pt x="365" y="219"/>
                      </a:lnTo>
                      <a:lnTo>
                        <a:pt x="348" y="220"/>
                      </a:lnTo>
                      <a:lnTo>
                        <a:pt x="329" y="218"/>
                      </a:lnTo>
                      <a:lnTo>
                        <a:pt x="311" y="213"/>
                      </a:lnTo>
                      <a:lnTo>
                        <a:pt x="290" y="206"/>
                      </a:lnTo>
                      <a:lnTo>
                        <a:pt x="271" y="198"/>
                      </a:lnTo>
                      <a:lnTo>
                        <a:pt x="251" y="189"/>
                      </a:lnTo>
                      <a:lnTo>
                        <a:pt x="234" y="179"/>
                      </a:lnTo>
                      <a:lnTo>
                        <a:pt x="216" y="170"/>
                      </a:lnTo>
                      <a:lnTo>
                        <a:pt x="202" y="161"/>
                      </a:lnTo>
                      <a:lnTo>
                        <a:pt x="191" y="153"/>
                      </a:lnTo>
                      <a:lnTo>
                        <a:pt x="182" y="147"/>
                      </a:lnTo>
                      <a:lnTo>
                        <a:pt x="168" y="139"/>
                      </a:lnTo>
                      <a:lnTo>
                        <a:pt x="154" y="132"/>
                      </a:lnTo>
                      <a:lnTo>
                        <a:pt x="140" y="128"/>
                      </a:lnTo>
                      <a:lnTo>
                        <a:pt x="126" y="126"/>
                      </a:lnTo>
                      <a:lnTo>
                        <a:pt x="113" y="127"/>
                      </a:lnTo>
                      <a:lnTo>
                        <a:pt x="100" y="130"/>
                      </a:lnTo>
                      <a:lnTo>
                        <a:pt x="87" y="136"/>
                      </a:lnTo>
                      <a:lnTo>
                        <a:pt x="74" y="145"/>
                      </a:lnTo>
                      <a:lnTo>
                        <a:pt x="61" y="153"/>
                      </a:lnTo>
                      <a:lnTo>
                        <a:pt x="46" y="156"/>
                      </a:lnTo>
                      <a:lnTo>
                        <a:pt x="30" y="155"/>
                      </a:lnTo>
                      <a:lnTo>
                        <a:pt x="16" y="150"/>
                      </a:lnTo>
                      <a:lnTo>
                        <a:pt x="5" y="141"/>
                      </a:lnTo>
                      <a:lnTo>
                        <a:pt x="0" y="128"/>
                      </a:lnTo>
                      <a:lnTo>
                        <a:pt x="0" y="112"/>
                      </a:lnTo>
                      <a:lnTo>
                        <a:pt x="8" y="93"/>
                      </a:lnTo>
                      <a:lnTo>
                        <a:pt x="15" y="83"/>
                      </a:lnTo>
                      <a:lnTo>
                        <a:pt x="23" y="73"/>
                      </a:lnTo>
                      <a:lnTo>
                        <a:pt x="32" y="63"/>
                      </a:lnTo>
                      <a:lnTo>
                        <a:pt x="42" y="54"/>
                      </a:lnTo>
                      <a:lnTo>
                        <a:pt x="53" y="46"/>
                      </a:lnTo>
                      <a:lnTo>
                        <a:pt x="65" y="38"/>
                      </a:lnTo>
                      <a:lnTo>
                        <a:pt x="78" y="31"/>
                      </a:lnTo>
                      <a:lnTo>
                        <a:pt x="92" y="24"/>
                      </a:lnTo>
                      <a:lnTo>
                        <a:pt x="106" y="18"/>
                      </a:lnTo>
                      <a:lnTo>
                        <a:pt x="121" y="13"/>
                      </a:lnTo>
                      <a:lnTo>
                        <a:pt x="137" y="9"/>
                      </a:lnTo>
                      <a:lnTo>
                        <a:pt x="153" y="5"/>
                      </a:lnTo>
                      <a:lnTo>
                        <a:pt x="169" y="3"/>
                      </a:lnTo>
                      <a:lnTo>
                        <a:pt x="186" y="1"/>
                      </a:lnTo>
                      <a:lnTo>
                        <a:pt x="204" y="0"/>
                      </a:lnTo>
                      <a:lnTo>
                        <a:pt x="221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23" name="Freeform 107"/>
                <p:cNvSpPr>
                  <a:spLocks/>
                </p:cNvSpPr>
                <p:nvPr/>
              </p:nvSpPr>
              <p:spPr bwMode="auto">
                <a:xfrm>
                  <a:off x="4842" y="1177"/>
                  <a:ext cx="98" cy="52"/>
                </a:xfrm>
                <a:custGeom>
                  <a:avLst/>
                  <a:gdLst>
                    <a:gd name="T0" fmla="*/ 215 w 395"/>
                    <a:gd name="T1" fmla="*/ 0 h 210"/>
                    <a:gd name="T2" fmla="*/ 223 w 395"/>
                    <a:gd name="T3" fmla="*/ 0 h 210"/>
                    <a:gd name="T4" fmla="*/ 242 w 395"/>
                    <a:gd name="T5" fmla="*/ 2 h 210"/>
                    <a:gd name="T6" fmla="*/ 270 w 395"/>
                    <a:gd name="T7" fmla="*/ 7 h 210"/>
                    <a:gd name="T8" fmla="*/ 304 w 395"/>
                    <a:gd name="T9" fmla="*/ 18 h 210"/>
                    <a:gd name="T10" fmla="*/ 336 w 395"/>
                    <a:gd name="T11" fmla="*/ 34 h 210"/>
                    <a:gd name="T12" fmla="*/ 365 w 395"/>
                    <a:gd name="T13" fmla="*/ 59 h 210"/>
                    <a:gd name="T14" fmla="*/ 385 w 395"/>
                    <a:gd name="T15" fmla="*/ 95 h 210"/>
                    <a:gd name="T16" fmla="*/ 395 w 395"/>
                    <a:gd name="T17" fmla="*/ 142 h 210"/>
                    <a:gd name="T18" fmla="*/ 394 w 395"/>
                    <a:gd name="T19" fmla="*/ 165 h 210"/>
                    <a:gd name="T20" fmla="*/ 388 w 395"/>
                    <a:gd name="T21" fmla="*/ 183 h 210"/>
                    <a:gd name="T22" fmla="*/ 380 w 395"/>
                    <a:gd name="T23" fmla="*/ 196 h 210"/>
                    <a:gd name="T24" fmla="*/ 368 w 395"/>
                    <a:gd name="T25" fmla="*/ 205 h 210"/>
                    <a:gd name="T26" fmla="*/ 353 w 395"/>
                    <a:gd name="T27" fmla="*/ 209 h 210"/>
                    <a:gd name="T28" fmla="*/ 337 w 395"/>
                    <a:gd name="T29" fmla="*/ 210 h 210"/>
                    <a:gd name="T30" fmla="*/ 320 w 395"/>
                    <a:gd name="T31" fmla="*/ 207 h 210"/>
                    <a:gd name="T32" fmla="*/ 301 w 395"/>
                    <a:gd name="T33" fmla="*/ 203 h 210"/>
                    <a:gd name="T34" fmla="*/ 282 w 395"/>
                    <a:gd name="T35" fmla="*/ 196 h 210"/>
                    <a:gd name="T36" fmla="*/ 262 w 395"/>
                    <a:gd name="T37" fmla="*/ 188 h 210"/>
                    <a:gd name="T38" fmla="*/ 244 w 395"/>
                    <a:gd name="T39" fmla="*/ 179 h 210"/>
                    <a:gd name="T40" fmla="*/ 226 w 395"/>
                    <a:gd name="T41" fmla="*/ 170 h 210"/>
                    <a:gd name="T42" fmla="*/ 210 w 395"/>
                    <a:gd name="T43" fmla="*/ 161 h 210"/>
                    <a:gd name="T44" fmla="*/ 196 w 395"/>
                    <a:gd name="T45" fmla="*/ 153 h 210"/>
                    <a:gd name="T46" fmla="*/ 185 w 395"/>
                    <a:gd name="T47" fmla="*/ 146 h 210"/>
                    <a:gd name="T48" fmla="*/ 177 w 395"/>
                    <a:gd name="T49" fmla="*/ 140 h 210"/>
                    <a:gd name="T50" fmla="*/ 163 w 395"/>
                    <a:gd name="T51" fmla="*/ 132 h 210"/>
                    <a:gd name="T52" fmla="*/ 150 w 395"/>
                    <a:gd name="T53" fmla="*/ 126 h 210"/>
                    <a:gd name="T54" fmla="*/ 136 w 395"/>
                    <a:gd name="T55" fmla="*/ 122 h 210"/>
                    <a:gd name="T56" fmla="*/ 124 w 395"/>
                    <a:gd name="T57" fmla="*/ 120 h 210"/>
                    <a:gd name="T58" fmla="*/ 111 w 395"/>
                    <a:gd name="T59" fmla="*/ 121 h 210"/>
                    <a:gd name="T60" fmla="*/ 98 w 395"/>
                    <a:gd name="T61" fmla="*/ 124 h 210"/>
                    <a:gd name="T62" fmla="*/ 86 w 395"/>
                    <a:gd name="T63" fmla="*/ 130 h 210"/>
                    <a:gd name="T64" fmla="*/ 73 w 395"/>
                    <a:gd name="T65" fmla="*/ 138 h 210"/>
                    <a:gd name="T66" fmla="*/ 59 w 395"/>
                    <a:gd name="T67" fmla="*/ 145 h 210"/>
                    <a:gd name="T68" fmla="*/ 45 w 395"/>
                    <a:gd name="T69" fmla="*/ 148 h 210"/>
                    <a:gd name="T70" fmla="*/ 30 w 395"/>
                    <a:gd name="T71" fmla="*/ 147 h 210"/>
                    <a:gd name="T72" fmla="*/ 16 w 395"/>
                    <a:gd name="T73" fmla="*/ 142 h 210"/>
                    <a:gd name="T74" fmla="*/ 6 w 395"/>
                    <a:gd name="T75" fmla="*/ 134 h 210"/>
                    <a:gd name="T76" fmla="*/ 0 w 395"/>
                    <a:gd name="T77" fmla="*/ 121 h 210"/>
                    <a:gd name="T78" fmla="*/ 0 w 395"/>
                    <a:gd name="T79" fmla="*/ 106 h 210"/>
                    <a:gd name="T80" fmla="*/ 8 w 395"/>
                    <a:gd name="T81" fmla="*/ 88 h 210"/>
                    <a:gd name="T82" fmla="*/ 15 w 395"/>
                    <a:gd name="T83" fmla="*/ 78 h 210"/>
                    <a:gd name="T84" fmla="*/ 22 w 395"/>
                    <a:gd name="T85" fmla="*/ 69 h 210"/>
                    <a:gd name="T86" fmla="*/ 31 w 395"/>
                    <a:gd name="T87" fmla="*/ 59 h 210"/>
                    <a:gd name="T88" fmla="*/ 42 w 395"/>
                    <a:gd name="T89" fmla="*/ 51 h 210"/>
                    <a:gd name="T90" fmla="*/ 52 w 395"/>
                    <a:gd name="T91" fmla="*/ 43 h 210"/>
                    <a:gd name="T92" fmla="*/ 64 w 395"/>
                    <a:gd name="T93" fmla="*/ 36 h 210"/>
                    <a:gd name="T94" fmla="*/ 76 w 395"/>
                    <a:gd name="T95" fmla="*/ 29 h 210"/>
                    <a:gd name="T96" fmla="*/ 89 w 395"/>
                    <a:gd name="T97" fmla="*/ 22 h 210"/>
                    <a:gd name="T98" fmla="*/ 103 w 395"/>
                    <a:gd name="T99" fmla="*/ 17 h 210"/>
                    <a:gd name="T100" fmla="*/ 118 w 395"/>
                    <a:gd name="T101" fmla="*/ 12 h 210"/>
                    <a:gd name="T102" fmla="*/ 133 w 395"/>
                    <a:gd name="T103" fmla="*/ 8 h 210"/>
                    <a:gd name="T104" fmla="*/ 149 w 395"/>
                    <a:gd name="T105" fmla="*/ 5 h 210"/>
                    <a:gd name="T106" fmla="*/ 165 w 395"/>
                    <a:gd name="T107" fmla="*/ 2 h 210"/>
                    <a:gd name="T108" fmla="*/ 181 w 395"/>
                    <a:gd name="T109" fmla="*/ 0 h 210"/>
                    <a:gd name="T110" fmla="*/ 197 w 395"/>
                    <a:gd name="T111" fmla="*/ 0 h 210"/>
                    <a:gd name="T112" fmla="*/ 215 w 395"/>
                    <a:gd name="T113" fmla="*/ 0 h 2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395" h="210">
                      <a:moveTo>
                        <a:pt x="215" y="0"/>
                      </a:moveTo>
                      <a:lnTo>
                        <a:pt x="223" y="0"/>
                      </a:lnTo>
                      <a:lnTo>
                        <a:pt x="242" y="2"/>
                      </a:lnTo>
                      <a:lnTo>
                        <a:pt x="270" y="7"/>
                      </a:lnTo>
                      <a:lnTo>
                        <a:pt x="304" y="18"/>
                      </a:lnTo>
                      <a:lnTo>
                        <a:pt x="336" y="34"/>
                      </a:lnTo>
                      <a:lnTo>
                        <a:pt x="365" y="59"/>
                      </a:lnTo>
                      <a:lnTo>
                        <a:pt x="385" y="95"/>
                      </a:lnTo>
                      <a:lnTo>
                        <a:pt x="395" y="142"/>
                      </a:lnTo>
                      <a:lnTo>
                        <a:pt x="394" y="165"/>
                      </a:lnTo>
                      <a:lnTo>
                        <a:pt x="388" y="183"/>
                      </a:lnTo>
                      <a:lnTo>
                        <a:pt x="380" y="196"/>
                      </a:lnTo>
                      <a:lnTo>
                        <a:pt x="368" y="205"/>
                      </a:lnTo>
                      <a:lnTo>
                        <a:pt x="353" y="209"/>
                      </a:lnTo>
                      <a:lnTo>
                        <a:pt x="337" y="210"/>
                      </a:lnTo>
                      <a:lnTo>
                        <a:pt x="320" y="207"/>
                      </a:lnTo>
                      <a:lnTo>
                        <a:pt x="301" y="203"/>
                      </a:lnTo>
                      <a:lnTo>
                        <a:pt x="282" y="196"/>
                      </a:lnTo>
                      <a:lnTo>
                        <a:pt x="262" y="188"/>
                      </a:lnTo>
                      <a:lnTo>
                        <a:pt x="244" y="179"/>
                      </a:lnTo>
                      <a:lnTo>
                        <a:pt x="226" y="170"/>
                      </a:lnTo>
                      <a:lnTo>
                        <a:pt x="210" y="161"/>
                      </a:lnTo>
                      <a:lnTo>
                        <a:pt x="196" y="153"/>
                      </a:lnTo>
                      <a:lnTo>
                        <a:pt x="185" y="146"/>
                      </a:lnTo>
                      <a:lnTo>
                        <a:pt x="177" y="140"/>
                      </a:lnTo>
                      <a:lnTo>
                        <a:pt x="163" y="132"/>
                      </a:lnTo>
                      <a:lnTo>
                        <a:pt x="150" y="126"/>
                      </a:lnTo>
                      <a:lnTo>
                        <a:pt x="136" y="122"/>
                      </a:lnTo>
                      <a:lnTo>
                        <a:pt x="124" y="120"/>
                      </a:lnTo>
                      <a:lnTo>
                        <a:pt x="111" y="121"/>
                      </a:lnTo>
                      <a:lnTo>
                        <a:pt x="98" y="124"/>
                      </a:lnTo>
                      <a:lnTo>
                        <a:pt x="86" y="130"/>
                      </a:lnTo>
                      <a:lnTo>
                        <a:pt x="73" y="138"/>
                      </a:lnTo>
                      <a:lnTo>
                        <a:pt x="59" y="145"/>
                      </a:lnTo>
                      <a:lnTo>
                        <a:pt x="45" y="148"/>
                      </a:lnTo>
                      <a:lnTo>
                        <a:pt x="30" y="147"/>
                      </a:lnTo>
                      <a:lnTo>
                        <a:pt x="16" y="142"/>
                      </a:lnTo>
                      <a:lnTo>
                        <a:pt x="6" y="134"/>
                      </a:lnTo>
                      <a:lnTo>
                        <a:pt x="0" y="121"/>
                      </a:lnTo>
                      <a:lnTo>
                        <a:pt x="0" y="106"/>
                      </a:lnTo>
                      <a:lnTo>
                        <a:pt x="8" y="88"/>
                      </a:lnTo>
                      <a:lnTo>
                        <a:pt x="15" y="78"/>
                      </a:lnTo>
                      <a:lnTo>
                        <a:pt x="22" y="69"/>
                      </a:lnTo>
                      <a:lnTo>
                        <a:pt x="31" y="59"/>
                      </a:lnTo>
                      <a:lnTo>
                        <a:pt x="42" y="51"/>
                      </a:lnTo>
                      <a:lnTo>
                        <a:pt x="52" y="43"/>
                      </a:lnTo>
                      <a:lnTo>
                        <a:pt x="64" y="36"/>
                      </a:lnTo>
                      <a:lnTo>
                        <a:pt x="76" y="29"/>
                      </a:lnTo>
                      <a:lnTo>
                        <a:pt x="89" y="22"/>
                      </a:lnTo>
                      <a:lnTo>
                        <a:pt x="103" y="17"/>
                      </a:lnTo>
                      <a:lnTo>
                        <a:pt x="118" y="12"/>
                      </a:lnTo>
                      <a:lnTo>
                        <a:pt x="133" y="8"/>
                      </a:lnTo>
                      <a:lnTo>
                        <a:pt x="149" y="5"/>
                      </a:lnTo>
                      <a:lnTo>
                        <a:pt x="165" y="2"/>
                      </a:lnTo>
                      <a:lnTo>
                        <a:pt x="181" y="0"/>
                      </a:lnTo>
                      <a:lnTo>
                        <a:pt x="197" y="0"/>
                      </a:lnTo>
                      <a:lnTo>
                        <a:pt x="215" y="0"/>
                      </a:lnTo>
                      <a:close/>
                    </a:path>
                  </a:pathLst>
                </a:custGeom>
                <a:solidFill>
                  <a:srgbClr val="FFFCF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24" name="Freeform 108"/>
                <p:cNvSpPr>
                  <a:spLocks/>
                </p:cNvSpPr>
                <p:nvPr/>
              </p:nvSpPr>
              <p:spPr bwMode="auto">
                <a:xfrm>
                  <a:off x="4843" y="1177"/>
                  <a:ext cx="95" cy="50"/>
                </a:xfrm>
                <a:custGeom>
                  <a:avLst/>
                  <a:gdLst>
                    <a:gd name="T0" fmla="*/ 208 w 381"/>
                    <a:gd name="T1" fmla="*/ 0 h 199"/>
                    <a:gd name="T2" fmla="*/ 215 w 381"/>
                    <a:gd name="T3" fmla="*/ 0 h 199"/>
                    <a:gd name="T4" fmla="*/ 234 w 381"/>
                    <a:gd name="T5" fmla="*/ 2 h 199"/>
                    <a:gd name="T6" fmla="*/ 261 w 381"/>
                    <a:gd name="T7" fmla="*/ 7 h 199"/>
                    <a:gd name="T8" fmla="*/ 293 w 381"/>
                    <a:gd name="T9" fmla="*/ 17 h 199"/>
                    <a:gd name="T10" fmla="*/ 324 w 381"/>
                    <a:gd name="T11" fmla="*/ 33 h 199"/>
                    <a:gd name="T12" fmla="*/ 352 w 381"/>
                    <a:gd name="T13" fmla="*/ 57 h 199"/>
                    <a:gd name="T14" fmla="*/ 371 w 381"/>
                    <a:gd name="T15" fmla="*/ 91 h 199"/>
                    <a:gd name="T16" fmla="*/ 381 w 381"/>
                    <a:gd name="T17" fmla="*/ 135 h 199"/>
                    <a:gd name="T18" fmla="*/ 379 w 381"/>
                    <a:gd name="T19" fmla="*/ 157 h 199"/>
                    <a:gd name="T20" fmla="*/ 375 w 381"/>
                    <a:gd name="T21" fmla="*/ 174 h 199"/>
                    <a:gd name="T22" fmla="*/ 366 w 381"/>
                    <a:gd name="T23" fmla="*/ 187 h 199"/>
                    <a:gd name="T24" fmla="*/ 354 w 381"/>
                    <a:gd name="T25" fmla="*/ 194 h 199"/>
                    <a:gd name="T26" fmla="*/ 341 w 381"/>
                    <a:gd name="T27" fmla="*/ 199 h 199"/>
                    <a:gd name="T28" fmla="*/ 325 w 381"/>
                    <a:gd name="T29" fmla="*/ 199 h 199"/>
                    <a:gd name="T30" fmla="*/ 308 w 381"/>
                    <a:gd name="T31" fmla="*/ 197 h 199"/>
                    <a:gd name="T32" fmla="*/ 291 w 381"/>
                    <a:gd name="T33" fmla="*/ 193 h 199"/>
                    <a:gd name="T34" fmla="*/ 272 w 381"/>
                    <a:gd name="T35" fmla="*/ 187 h 199"/>
                    <a:gd name="T36" fmla="*/ 254 w 381"/>
                    <a:gd name="T37" fmla="*/ 179 h 199"/>
                    <a:gd name="T38" fmla="*/ 235 w 381"/>
                    <a:gd name="T39" fmla="*/ 171 h 199"/>
                    <a:gd name="T40" fmla="*/ 219 w 381"/>
                    <a:gd name="T41" fmla="*/ 162 h 199"/>
                    <a:gd name="T42" fmla="*/ 203 w 381"/>
                    <a:gd name="T43" fmla="*/ 153 h 199"/>
                    <a:gd name="T44" fmla="*/ 190 w 381"/>
                    <a:gd name="T45" fmla="*/ 145 h 199"/>
                    <a:gd name="T46" fmla="*/ 179 w 381"/>
                    <a:gd name="T47" fmla="*/ 138 h 199"/>
                    <a:gd name="T48" fmla="*/ 171 w 381"/>
                    <a:gd name="T49" fmla="*/ 133 h 199"/>
                    <a:gd name="T50" fmla="*/ 158 w 381"/>
                    <a:gd name="T51" fmla="*/ 126 h 199"/>
                    <a:gd name="T52" fmla="*/ 145 w 381"/>
                    <a:gd name="T53" fmla="*/ 120 h 199"/>
                    <a:gd name="T54" fmla="*/ 133 w 381"/>
                    <a:gd name="T55" fmla="*/ 116 h 199"/>
                    <a:gd name="T56" fmla="*/ 120 w 381"/>
                    <a:gd name="T57" fmla="*/ 115 h 199"/>
                    <a:gd name="T58" fmla="*/ 107 w 381"/>
                    <a:gd name="T59" fmla="*/ 116 h 199"/>
                    <a:gd name="T60" fmla="*/ 96 w 381"/>
                    <a:gd name="T61" fmla="*/ 119 h 199"/>
                    <a:gd name="T62" fmla="*/ 83 w 381"/>
                    <a:gd name="T63" fmla="*/ 124 h 199"/>
                    <a:gd name="T64" fmla="*/ 72 w 381"/>
                    <a:gd name="T65" fmla="*/ 132 h 199"/>
                    <a:gd name="T66" fmla="*/ 59 w 381"/>
                    <a:gd name="T67" fmla="*/ 139 h 199"/>
                    <a:gd name="T68" fmla="*/ 44 w 381"/>
                    <a:gd name="T69" fmla="*/ 142 h 199"/>
                    <a:gd name="T70" fmla="*/ 30 w 381"/>
                    <a:gd name="T71" fmla="*/ 140 h 199"/>
                    <a:gd name="T72" fmla="*/ 16 w 381"/>
                    <a:gd name="T73" fmla="*/ 135 h 199"/>
                    <a:gd name="T74" fmla="*/ 6 w 381"/>
                    <a:gd name="T75" fmla="*/ 127 h 199"/>
                    <a:gd name="T76" fmla="*/ 0 w 381"/>
                    <a:gd name="T77" fmla="*/ 116 h 199"/>
                    <a:gd name="T78" fmla="*/ 1 w 381"/>
                    <a:gd name="T79" fmla="*/ 101 h 199"/>
                    <a:gd name="T80" fmla="*/ 8 w 381"/>
                    <a:gd name="T81" fmla="*/ 84 h 199"/>
                    <a:gd name="T82" fmla="*/ 15 w 381"/>
                    <a:gd name="T83" fmla="*/ 75 h 199"/>
                    <a:gd name="T84" fmla="*/ 22 w 381"/>
                    <a:gd name="T85" fmla="*/ 66 h 199"/>
                    <a:gd name="T86" fmla="*/ 31 w 381"/>
                    <a:gd name="T87" fmla="*/ 57 h 199"/>
                    <a:gd name="T88" fmla="*/ 40 w 381"/>
                    <a:gd name="T89" fmla="*/ 49 h 199"/>
                    <a:gd name="T90" fmla="*/ 51 w 381"/>
                    <a:gd name="T91" fmla="*/ 41 h 199"/>
                    <a:gd name="T92" fmla="*/ 62 w 381"/>
                    <a:gd name="T93" fmla="*/ 34 h 199"/>
                    <a:gd name="T94" fmla="*/ 74 w 381"/>
                    <a:gd name="T95" fmla="*/ 28 h 199"/>
                    <a:gd name="T96" fmla="*/ 87 w 381"/>
                    <a:gd name="T97" fmla="*/ 22 h 199"/>
                    <a:gd name="T98" fmla="*/ 100 w 381"/>
                    <a:gd name="T99" fmla="*/ 17 h 199"/>
                    <a:gd name="T100" fmla="*/ 114 w 381"/>
                    <a:gd name="T101" fmla="*/ 12 h 199"/>
                    <a:gd name="T102" fmla="*/ 128 w 381"/>
                    <a:gd name="T103" fmla="*/ 8 h 199"/>
                    <a:gd name="T104" fmla="*/ 143 w 381"/>
                    <a:gd name="T105" fmla="*/ 5 h 199"/>
                    <a:gd name="T106" fmla="*/ 159 w 381"/>
                    <a:gd name="T107" fmla="*/ 2 h 199"/>
                    <a:gd name="T108" fmla="*/ 175 w 381"/>
                    <a:gd name="T109" fmla="*/ 1 h 199"/>
                    <a:gd name="T110" fmla="*/ 191 w 381"/>
                    <a:gd name="T111" fmla="*/ 0 h 199"/>
                    <a:gd name="T112" fmla="*/ 208 w 381"/>
                    <a:gd name="T113" fmla="*/ 0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381" h="199">
                      <a:moveTo>
                        <a:pt x="208" y="0"/>
                      </a:moveTo>
                      <a:lnTo>
                        <a:pt x="215" y="0"/>
                      </a:lnTo>
                      <a:lnTo>
                        <a:pt x="234" y="2"/>
                      </a:lnTo>
                      <a:lnTo>
                        <a:pt x="261" y="7"/>
                      </a:lnTo>
                      <a:lnTo>
                        <a:pt x="293" y="17"/>
                      </a:lnTo>
                      <a:lnTo>
                        <a:pt x="324" y="33"/>
                      </a:lnTo>
                      <a:lnTo>
                        <a:pt x="352" y="57"/>
                      </a:lnTo>
                      <a:lnTo>
                        <a:pt x="371" y="91"/>
                      </a:lnTo>
                      <a:lnTo>
                        <a:pt x="381" y="135"/>
                      </a:lnTo>
                      <a:lnTo>
                        <a:pt x="379" y="157"/>
                      </a:lnTo>
                      <a:lnTo>
                        <a:pt x="375" y="174"/>
                      </a:lnTo>
                      <a:lnTo>
                        <a:pt x="366" y="187"/>
                      </a:lnTo>
                      <a:lnTo>
                        <a:pt x="354" y="194"/>
                      </a:lnTo>
                      <a:lnTo>
                        <a:pt x="341" y="199"/>
                      </a:lnTo>
                      <a:lnTo>
                        <a:pt x="325" y="199"/>
                      </a:lnTo>
                      <a:lnTo>
                        <a:pt x="308" y="197"/>
                      </a:lnTo>
                      <a:lnTo>
                        <a:pt x="291" y="193"/>
                      </a:lnTo>
                      <a:lnTo>
                        <a:pt x="272" y="187"/>
                      </a:lnTo>
                      <a:lnTo>
                        <a:pt x="254" y="179"/>
                      </a:lnTo>
                      <a:lnTo>
                        <a:pt x="235" y="171"/>
                      </a:lnTo>
                      <a:lnTo>
                        <a:pt x="219" y="162"/>
                      </a:lnTo>
                      <a:lnTo>
                        <a:pt x="203" y="153"/>
                      </a:lnTo>
                      <a:lnTo>
                        <a:pt x="190" y="145"/>
                      </a:lnTo>
                      <a:lnTo>
                        <a:pt x="179" y="138"/>
                      </a:lnTo>
                      <a:lnTo>
                        <a:pt x="171" y="133"/>
                      </a:lnTo>
                      <a:lnTo>
                        <a:pt x="158" y="126"/>
                      </a:lnTo>
                      <a:lnTo>
                        <a:pt x="145" y="120"/>
                      </a:lnTo>
                      <a:lnTo>
                        <a:pt x="133" y="116"/>
                      </a:lnTo>
                      <a:lnTo>
                        <a:pt x="120" y="115"/>
                      </a:lnTo>
                      <a:lnTo>
                        <a:pt x="107" y="116"/>
                      </a:lnTo>
                      <a:lnTo>
                        <a:pt x="96" y="119"/>
                      </a:lnTo>
                      <a:lnTo>
                        <a:pt x="83" y="124"/>
                      </a:lnTo>
                      <a:lnTo>
                        <a:pt x="72" y="132"/>
                      </a:lnTo>
                      <a:lnTo>
                        <a:pt x="59" y="139"/>
                      </a:lnTo>
                      <a:lnTo>
                        <a:pt x="44" y="142"/>
                      </a:lnTo>
                      <a:lnTo>
                        <a:pt x="30" y="140"/>
                      </a:lnTo>
                      <a:lnTo>
                        <a:pt x="16" y="135"/>
                      </a:lnTo>
                      <a:lnTo>
                        <a:pt x="6" y="127"/>
                      </a:lnTo>
                      <a:lnTo>
                        <a:pt x="0" y="116"/>
                      </a:lnTo>
                      <a:lnTo>
                        <a:pt x="1" y="101"/>
                      </a:lnTo>
                      <a:lnTo>
                        <a:pt x="8" y="84"/>
                      </a:lnTo>
                      <a:lnTo>
                        <a:pt x="15" y="75"/>
                      </a:lnTo>
                      <a:lnTo>
                        <a:pt x="22" y="66"/>
                      </a:lnTo>
                      <a:lnTo>
                        <a:pt x="31" y="57"/>
                      </a:lnTo>
                      <a:lnTo>
                        <a:pt x="40" y="49"/>
                      </a:lnTo>
                      <a:lnTo>
                        <a:pt x="51" y="41"/>
                      </a:lnTo>
                      <a:lnTo>
                        <a:pt x="62" y="34"/>
                      </a:lnTo>
                      <a:lnTo>
                        <a:pt x="74" y="28"/>
                      </a:lnTo>
                      <a:lnTo>
                        <a:pt x="87" y="22"/>
                      </a:lnTo>
                      <a:lnTo>
                        <a:pt x="100" y="17"/>
                      </a:lnTo>
                      <a:lnTo>
                        <a:pt x="114" y="12"/>
                      </a:lnTo>
                      <a:lnTo>
                        <a:pt x="128" y="8"/>
                      </a:lnTo>
                      <a:lnTo>
                        <a:pt x="143" y="5"/>
                      </a:lnTo>
                      <a:lnTo>
                        <a:pt x="159" y="2"/>
                      </a:lnTo>
                      <a:lnTo>
                        <a:pt x="175" y="1"/>
                      </a:lnTo>
                      <a:lnTo>
                        <a:pt x="191" y="0"/>
                      </a:lnTo>
                      <a:lnTo>
                        <a:pt x="208" y="0"/>
                      </a:lnTo>
                      <a:close/>
                    </a:path>
                  </a:pathLst>
                </a:custGeom>
                <a:solidFill>
                  <a:srgbClr val="FFF9E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25" name="Freeform 109"/>
                <p:cNvSpPr>
                  <a:spLocks/>
                </p:cNvSpPr>
                <p:nvPr/>
              </p:nvSpPr>
              <p:spPr bwMode="auto">
                <a:xfrm>
                  <a:off x="4845" y="1178"/>
                  <a:ext cx="91" cy="47"/>
                </a:xfrm>
                <a:custGeom>
                  <a:avLst/>
                  <a:gdLst>
                    <a:gd name="T0" fmla="*/ 198 w 365"/>
                    <a:gd name="T1" fmla="*/ 0 h 189"/>
                    <a:gd name="T2" fmla="*/ 205 w 365"/>
                    <a:gd name="T3" fmla="*/ 0 h 189"/>
                    <a:gd name="T4" fmla="*/ 224 w 365"/>
                    <a:gd name="T5" fmla="*/ 2 h 189"/>
                    <a:gd name="T6" fmla="*/ 250 w 365"/>
                    <a:gd name="T7" fmla="*/ 7 h 189"/>
                    <a:gd name="T8" fmla="*/ 280 w 365"/>
                    <a:gd name="T9" fmla="*/ 16 h 189"/>
                    <a:gd name="T10" fmla="*/ 310 w 365"/>
                    <a:gd name="T11" fmla="*/ 31 h 189"/>
                    <a:gd name="T12" fmla="*/ 337 w 365"/>
                    <a:gd name="T13" fmla="*/ 54 h 189"/>
                    <a:gd name="T14" fmla="*/ 356 w 365"/>
                    <a:gd name="T15" fmla="*/ 86 h 189"/>
                    <a:gd name="T16" fmla="*/ 365 w 365"/>
                    <a:gd name="T17" fmla="*/ 128 h 189"/>
                    <a:gd name="T18" fmla="*/ 363 w 365"/>
                    <a:gd name="T19" fmla="*/ 149 h 189"/>
                    <a:gd name="T20" fmla="*/ 359 w 365"/>
                    <a:gd name="T21" fmla="*/ 165 h 189"/>
                    <a:gd name="T22" fmla="*/ 351 w 365"/>
                    <a:gd name="T23" fmla="*/ 177 h 189"/>
                    <a:gd name="T24" fmla="*/ 339 w 365"/>
                    <a:gd name="T25" fmla="*/ 184 h 189"/>
                    <a:gd name="T26" fmla="*/ 327 w 365"/>
                    <a:gd name="T27" fmla="*/ 188 h 189"/>
                    <a:gd name="T28" fmla="*/ 312 w 365"/>
                    <a:gd name="T29" fmla="*/ 189 h 189"/>
                    <a:gd name="T30" fmla="*/ 295 w 365"/>
                    <a:gd name="T31" fmla="*/ 187 h 189"/>
                    <a:gd name="T32" fmla="*/ 278 w 365"/>
                    <a:gd name="T33" fmla="*/ 183 h 189"/>
                    <a:gd name="T34" fmla="*/ 261 w 365"/>
                    <a:gd name="T35" fmla="*/ 177 h 189"/>
                    <a:gd name="T36" fmla="*/ 242 w 365"/>
                    <a:gd name="T37" fmla="*/ 170 h 189"/>
                    <a:gd name="T38" fmla="*/ 225 w 365"/>
                    <a:gd name="T39" fmla="*/ 162 h 189"/>
                    <a:gd name="T40" fmla="*/ 209 w 365"/>
                    <a:gd name="T41" fmla="*/ 153 h 189"/>
                    <a:gd name="T42" fmla="*/ 194 w 365"/>
                    <a:gd name="T43" fmla="*/ 145 h 189"/>
                    <a:gd name="T44" fmla="*/ 181 w 365"/>
                    <a:gd name="T45" fmla="*/ 138 h 189"/>
                    <a:gd name="T46" fmla="*/ 171 w 365"/>
                    <a:gd name="T47" fmla="*/ 131 h 189"/>
                    <a:gd name="T48" fmla="*/ 163 w 365"/>
                    <a:gd name="T49" fmla="*/ 126 h 189"/>
                    <a:gd name="T50" fmla="*/ 150 w 365"/>
                    <a:gd name="T51" fmla="*/ 119 h 189"/>
                    <a:gd name="T52" fmla="*/ 137 w 365"/>
                    <a:gd name="T53" fmla="*/ 113 h 189"/>
                    <a:gd name="T54" fmla="*/ 126 w 365"/>
                    <a:gd name="T55" fmla="*/ 110 h 189"/>
                    <a:gd name="T56" fmla="*/ 113 w 365"/>
                    <a:gd name="T57" fmla="*/ 108 h 189"/>
                    <a:gd name="T58" fmla="*/ 102 w 365"/>
                    <a:gd name="T59" fmla="*/ 109 h 189"/>
                    <a:gd name="T60" fmla="*/ 90 w 365"/>
                    <a:gd name="T61" fmla="*/ 112 h 189"/>
                    <a:gd name="T62" fmla="*/ 79 w 365"/>
                    <a:gd name="T63" fmla="*/ 117 h 189"/>
                    <a:gd name="T64" fmla="*/ 67 w 365"/>
                    <a:gd name="T65" fmla="*/ 124 h 189"/>
                    <a:gd name="T66" fmla="*/ 54 w 365"/>
                    <a:gd name="T67" fmla="*/ 131 h 189"/>
                    <a:gd name="T68" fmla="*/ 40 w 365"/>
                    <a:gd name="T69" fmla="*/ 134 h 189"/>
                    <a:gd name="T70" fmla="*/ 27 w 365"/>
                    <a:gd name="T71" fmla="*/ 133 h 189"/>
                    <a:gd name="T72" fmla="*/ 15 w 365"/>
                    <a:gd name="T73" fmla="*/ 128 h 189"/>
                    <a:gd name="T74" fmla="*/ 5 w 365"/>
                    <a:gd name="T75" fmla="*/ 120 h 189"/>
                    <a:gd name="T76" fmla="*/ 0 w 365"/>
                    <a:gd name="T77" fmla="*/ 109 h 189"/>
                    <a:gd name="T78" fmla="*/ 0 w 365"/>
                    <a:gd name="T79" fmla="*/ 95 h 189"/>
                    <a:gd name="T80" fmla="*/ 7 w 365"/>
                    <a:gd name="T81" fmla="*/ 79 h 189"/>
                    <a:gd name="T82" fmla="*/ 13 w 365"/>
                    <a:gd name="T83" fmla="*/ 70 h 189"/>
                    <a:gd name="T84" fmla="*/ 21 w 365"/>
                    <a:gd name="T85" fmla="*/ 62 h 189"/>
                    <a:gd name="T86" fmla="*/ 29 w 365"/>
                    <a:gd name="T87" fmla="*/ 53 h 189"/>
                    <a:gd name="T88" fmla="*/ 38 w 365"/>
                    <a:gd name="T89" fmla="*/ 45 h 189"/>
                    <a:gd name="T90" fmla="*/ 47 w 365"/>
                    <a:gd name="T91" fmla="*/ 38 h 189"/>
                    <a:gd name="T92" fmla="*/ 58 w 365"/>
                    <a:gd name="T93" fmla="*/ 32 h 189"/>
                    <a:gd name="T94" fmla="*/ 69 w 365"/>
                    <a:gd name="T95" fmla="*/ 25 h 189"/>
                    <a:gd name="T96" fmla="*/ 82 w 365"/>
                    <a:gd name="T97" fmla="*/ 20 h 189"/>
                    <a:gd name="T98" fmla="*/ 95 w 365"/>
                    <a:gd name="T99" fmla="*/ 15 h 189"/>
                    <a:gd name="T100" fmla="*/ 109 w 365"/>
                    <a:gd name="T101" fmla="*/ 11 h 189"/>
                    <a:gd name="T102" fmla="*/ 122 w 365"/>
                    <a:gd name="T103" fmla="*/ 7 h 189"/>
                    <a:gd name="T104" fmla="*/ 137 w 365"/>
                    <a:gd name="T105" fmla="*/ 4 h 189"/>
                    <a:gd name="T106" fmla="*/ 151 w 365"/>
                    <a:gd name="T107" fmla="*/ 2 h 189"/>
                    <a:gd name="T108" fmla="*/ 167 w 365"/>
                    <a:gd name="T109" fmla="*/ 0 h 189"/>
                    <a:gd name="T110" fmla="*/ 182 w 365"/>
                    <a:gd name="T111" fmla="*/ 0 h 189"/>
                    <a:gd name="T112" fmla="*/ 198 w 365"/>
                    <a:gd name="T113" fmla="*/ 0 h 1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365" h="189">
                      <a:moveTo>
                        <a:pt x="198" y="0"/>
                      </a:moveTo>
                      <a:lnTo>
                        <a:pt x="205" y="0"/>
                      </a:lnTo>
                      <a:lnTo>
                        <a:pt x="224" y="2"/>
                      </a:lnTo>
                      <a:lnTo>
                        <a:pt x="250" y="7"/>
                      </a:lnTo>
                      <a:lnTo>
                        <a:pt x="280" y="16"/>
                      </a:lnTo>
                      <a:lnTo>
                        <a:pt x="310" y="31"/>
                      </a:lnTo>
                      <a:lnTo>
                        <a:pt x="337" y="54"/>
                      </a:lnTo>
                      <a:lnTo>
                        <a:pt x="356" y="86"/>
                      </a:lnTo>
                      <a:lnTo>
                        <a:pt x="365" y="128"/>
                      </a:lnTo>
                      <a:lnTo>
                        <a:pt x="363" y="149"/>
                      </a:lnTo>
                      <a:lnTo>
                        <a:pt x="359" y="165"/>
                      </a:lnTo>
                      <a:lnTo>
                        <a:pt x="351" y="177"/>
                      </a:lnTo>
                      <a:lnTo>
                        <a:pt x="339" y="184"/>
                      </a:lnTo>
                      <a:lnTo>
                        <a:pt x="327" y="188"/>
                      </a:lnTo>
                      <a:lnTo>
                        <a:pt x="312" y="189"/>
                      </a:lnTo>
                      <a:lnTo>
                        <a:pt x="295" y="187"/>
                      </a:lnTo>
                      <a:lnTo>
                        <a:pt x="278" y="183"/>
                      </a:lnTo>
                      <a:lnTo>
                        <a:pt x="261" y="177"/>
                      </a:lnTo>
                      <a:lnTo>
                        <a:pt x="242" y="170"/>
                      </a:lnTo>
                      <a:lnTo>
                        <a:pt x="225" y="162"/>
                      </a:lnTo>
                      <a:lnTo>
                        <a:pt x="209" y="153"/>
                      </a:lnTo>
                      <a:lnTo>
                        <a:pt x="194" y="145"/>
                      </a:lnTo>
                      <a:lnTo>
                        <a:pt x="181" y="138"/>
                      </a:lnTo>
                      <a:lnTo>
                        <a:pt x="171" y="131"/>
                      </a:lnTo>
                      <a:lnTo>
                        <a:pt x="163" y="126"/>
                      </a:lnTo>
                      <a:lnTo>
                        <a:pt x="150" y="119"/>
                      </a:lnTo>
                      <a:lnTo>
                        <a:pt x="137" y="113"/>
                      </a:lnTo>
                      <a:lnTo>
                        <a:pt x="126" y="110"/>
                      </a:lnTo>
                      <a:lnTo>
                        <a:pt x="113" y="108"/>
                      </a:lnTo>
                      <a:lnTo>
                        <a:pt x="102" y="109"/>
                      </a:lnTo>
                      <a:lnTo>
                        <a:pt x="90" y="112"/>
                      </a:lnTo>
                      <a:lnTo>
                        <a:pt x="79" y="117"/>
                      </a:lnTo>
                      <a:lnTo>
                        <a:pt x="67" y="124"/>
                      </a:lnTo>
                      <a:lnTo>
                        <a:pt x="54" y="131"/>
                      </a:lnTo>
                      <a:lnTo>
                        <a:pt x="40" y="134"/>
                      </a:lnTo>
                      <a:lnTo>
                        <a:pt x="27" y="133"/>
                      </a:lnTo>
                      <a:lnTo>
                        <a:pt x="15" y="128"/>
                      </a:lnTo>
                      <a:lnTo>
                        <a:pt x="5" y="120"/>
                      </a:lnTo>
                      <a:lnTo>
                        <a:pt x="0" y="109"/>
                      </a:lnTo>
                      <a:lnTo>
                        <a:pt x="0" y="95"/>
                      </a:lnTo>
                      <a:lnTo>
                        <a:pt x="7" y="79"/>
                      </a:lnTo>
                      <a:lnTo>
                        <a:pt x="13" y="70"/>
                      </a:lnTo>
                      <a:lnTo>
                        <a:pt x="21" y="62"/>
                      </a:lnTo>
                      <a:lnTo>
                        <a:pt x="29" y="53"/>
                      </a:lnTo>
                      <a:lnTo>
                        <a:pt x="38" y="45"/>
                      </a:lnTo>
                      <a:lnTo>
                        <a:pt x="47" y="38"/>
                      </a:lnTo>
                      <a:lnTo>
                        <a:pt x="58" y="32"/>
                      </a:lnTo>
                      <a:lnTo>
                        <a:pt x="69" y="25"/>
                      </a:lnTo>
                      <a:lnTo>
                        <a:pt x="82" y="20"/>
                      </a:lnTo>
                      <a:lnTo>
                        <a:pt x="95" y="15"/>
                      </a:lnTo>
                      <a:lnTo>
                        <a:pt x="109" y="11"/>
                      </a:lnTo>
                      <a:lnTo>
                        <a:pt x="122" y="7"/>
                      </a:lnTo>
                      <a:lnTo>
                        <a:pt x="137" y="4"/>
                      </a:lnTo>
                      <a:lnTo>
                        <a:pt x="151" y="2"/>
                      </a:lnTo>
                      <a:lnTo>
                        <a:pt x="167" y="0"/>
                      </a:lnTo>
                      <a:lnTo>
                        <a:pt x="182" y="0"/>
                      </a:lnTo>
                      <a:lnTo>
                        <a:pt x="198" y="0"/>
                      </a:lnTo>
                      <a:close/>
                    </a:path>
                  </a:pathLst>
                </a:custGeom>
                <a:solidFill>
                  <a:srgbClr val="FFF7E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26" name="Freeform 110"/>
                <p:cNvSpPr>
                  <a:spLocks/>
                </p:cNvSpPr>
                <p:nvPr/>
              </p:nvSpPr>
              <p:spPr bwMode="auto">
                <a:xfrm>
                  <a:off x="4847" y="1178"/>
                  <a:ext cx="87" cy="45"/>
                </a:xfrm>
                <a:custGeom>
                  <a:avLst/>
                  <a:gdLst>
                    <a:gd name="T0" fmla="*/ 191 w 350"/>
                    <a:gd name="T1" fmla="*/ 0 h 179"/>
                    <a:gd name="T2" fmla="*/ 198 w 350"/>
                    <a:gd name="T3" fmla="*/ 0 h 179"/>
                    <a:gd name="T4" fmla="*/ 216 w 350"/>
                    <a:gd name="T5" fmla="*/ 2 h 179"/>
                    <a:gd name="T6" fmla="*/ 241 w 350"/>
                    <a:gd name="T7" fmla="*/ 6 h 179"/>
                    <a:gd name="T8" fmla="*/ 270 w 350"/>
                    <a:gd name="T9" fmla="*/ 15 h 179"/>
                    <a:gd name="T10" fmla="*/ 299 w 350"/>
                    <a:gd name="T11" fmla="*/ 29 h 179"/>
                    <a:gd name="T12" fmla="*/ 324 w 350"/>
                    <a:gd name="T13" fmla="*/ 51 h 179"/>
                    <a:gd name="T14" fmla="*/ 342 w 350"/>
                    <a:gd name="T15" fmla="*/ 81 h 179"/>
                    <a:gd name="T16" fmla="*/ 350 w 350"/>
                    <a:gd name="T17" fmla="*/ 121 h 179"/>
                    <a:gd name="T18" fmla="*/ 349 w 350"/>
                    <a:gd name="T19" fmla="*/ 141 h 179"/>
                    <a:gd name="T20" fmla="*/ 345 w 350"/>
                    <a:gd name="T21" fmla="*/ 156 h 179"/>
                    <a:gd name="T22" fmla="*/ 337 w 350"/>
                    <a:gd name="T23" fmla="*/ 167 h 179"/>
                    <a:gd name="T24" fmla="*/ 326 w 350"/>
                    <a:gd name="T25" fmla="*/ 174 h 179"/>
                    <a:gd name="T26" fmla="*/ 314 w 350"/>
                    <a:gd name="T27" fmla="*/ 178 h 179"/>
                    <a:gd name="T28" fmla="*/ 300 w 350"/>
                    <a:gd name="T29" fmla="*/ 179 h 179"/>
                    <a:gd name="T30" fmla="*/ 284 w 350"/>
                    <a:gd name="T31" fmla="*/ 177 h 179"/>
                    <a:gd name="T32" fmla="*/ 267 w 350"/>
                    <a:gd name="T33" fmla="*/ 173 h 179"/>
                    <a:gd name="T34" fmla="*/ 250 w 350"/>
                    <a:gd name="T35" fmla="*/ 167 h 179"/>
                    <a:gd name="T36" fmla="*/ 234 w 350"/>
                    <a:gd name="T37" fmla="*/ 161 h 179"/>
                    <a:gd name="T38" fmla="*/ 217 w 350"/>
                    <a:gd name="T39" fmla="*/ 153 h 179"/>
                    <a:gd name="T40" fmla="*/ 202 w 350"/>
                    <a:gd name="T41" fmla="*/ 145 h 179"/>
                    <a:gd name="T42" fmla="*/ 187 w 350"/>
                    <a:gd name="T43" fmla="*/ 138 h 179"/>
                    <a:gd name="T44" fmla="*/ 174 w 350"/>
                    <a:gd name="T45" fmla="*/ 131 h 179"/>
                    <a:gd name="T46" fmla="*/ 165 w 350"/>
                    <a:gd name="T47" fmla="*/ 125 h 179"/>
                    <a:gd name="T48" fmla="*/ 157 w 350"/>
                    <a:gd name="T49" fmla="*/ 120 h 179"/>
                    <a:gd name="T50" fmla="*/ 145 w 350"/>
                    <a:gd name="T51" fmla="*/ 113 h 179"/>
                    <a:gd name="T52" fmla="*/ 133 w 350"/>
                    <a:gd name="T53" fmla="*/ 108 h 179"/>
                    <a:gd name="T54" fmla="*/ 121 w 350"/>
                    <a:gd name="T55" fmla="*/ 104 h 179"/>
                    <a:gd name="T56" fmla="*/ 109 w 350"/>
                    <a:gd name="T57" fmla="*/ 103 h 179"/>
                    <a:gd name="T58" fmla="*/ 98 w 350"/>
                    <a:gd name="T59" fmla="*/ 103 h 179"/>
                    <a:gd name="T60" fmla="*/ 86 w 350"/>
                    <a:gd name="T61" fmla="*/ 106 h 179"/>
                    <a:gd name="T62" fmla="*/ 75 w 350"/>
                    <a:gd name="T63" fmla="*/ 111 h 179"/>
                    <a:gd name="T64" fmla="*/ 64 w 350"/>
                    <a:gd name="T65" fmla="*/ 118 h 179"/>
                    <a:gd name="T66" fmla="*/ 53 w 350"/>
                    <a:gd name="T67" fmla="*/ 124 h 179"/>
                    <a:gd name="T68" fmla="*/ 39 w 350"/>
                    <a:gd name="T69" fmla="*/ 127 h 179"/>
                    <a:gd name="T70" fmla="*/ 26 w 350"/>
                    <a:gd name="T71" fmla="*/ 126 h 179"/>
                    <a:gd name="T72" fmla="*/ 14 w 350"/>
                    <a:gd name="T73" fmla="*/ 122 h 179"/>
                    <a:gd name="T74" fmla="*/ 5 w 350"/>
                    <a:gd name="T75" fmla="*/ 114 h 179"/>
                    <a:gd name="T76" fmla="*/ 0 w 350"/>
                    <a:gd name="T77" fmla="*/ 104 h 179"/>
                    <a:gd name="T78" fmla="*/ 0 w 350"/>
                    <a:gd name="T79" fmla="*/ 91 h 179"/>
                    <a:gd name="T80" fmla="*/ 7 w 350"/>
                    <a:gd name="T81" fmla="*/ 75 h 179"/>
                    <a:gd name="T82" fmla="*/ 13 w 350"/>
                    <a:gd name="T83" fmla="*/ 67 h 179"/>
                    <a:gd name="T84" fmla="*/ 19 w 350"/>
                    <a:gd name="T85" fmla="*/ 59 h 179"/>
                    <a:gd name="T86" fmla="*/ 28 w 350"/>
                    <a:gd name="T87" fmla="*/ 51 h 179"/>
                    <a:gd name="T88" fmla="*/ 37 w 350"/>
                    <a:gd name="T89" fmla="*/ 43 h 179"/>
                    <a:gd name="T90" fmla="*/ 46 w 350"/>
                    <a:gd name="T91" fmla="*/ 37 h 179"/>
                    <a:gd name="T92" fmla="*/ 56 w 350"/>
                    <a:gd name="T93" fmla="*/ 30 h 179"/>
                    <a:gd name="T94" fmla="*/ 68 w 350"/>
                    <a:gd name="T95" fmla="*/ 25 h 179"/>
                    <a:gd name="T96" fmla="*/ 79 w 350"/>
                    <a:gd name="T97" fmla="*/ 19 h 179"/>
                    <a:gd name="T98" fmla="*/ 92 w 350"/>
                    <a:gd name="T99" fmla="*/ 15 h 179"/>
                    <a:gd name="T100" fmla="*/ 105 w 350"/>
                    <a:gd name="T101" fmla="*/ 10 h 179"/>
                    <a:gd name="T102" fmla="*/ 118 w 350"/>
                    <a:gd name="T103" fmla="*/ 7 h 179"/>
                    <a:gd name="T104" fmla="*/ 133 w 350"/>
                    <a:gd name="T105" fmla="*/ 4 h 179"/>
                    <a:gd name="T106" fmla="*/ 146 w 350"/>
                    <a:gd name="T107" fmla="*/ 2 h 179"/>
                    <a:gd name="T108" fmla="*/ 161 w 350"/>
                    <a:gd name="T109" fmla="*/ 1 h 179"/>
                    <a:gd name="T110" fmla="*/ 176 w 350"/>
                    <a:gd name="T111" fmla="*/ 0 h 179"/>
                    <a:gd name="T112" fmla="*/ 191 w 350"/>
                    <a:gd name="T113" fmla="*/ 0 h 1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350" h="179">
                      <a:moveTo>
                        <a:pt x="191" y="0"/>
                      </a:moveTo>
                      <a:lnTo>
                        <a:pt x="198" y="0"/>
                      </a:lnTo>
                      <a:lnTo>
                        <a:pt x="216" y="2"/>
                      </a:lnTo>
                      <a:lnTo>
                        <a:pt x="241" y="6"/>
                      </a:lnTo>
                      <a:lnTo>
                        <a:pt x="270" y="15"/>
                      </a:lnTo>
                      <a:lnTo>
                        <a:pt x="299" y="29"/>
                      </a:lnTo>
                      <a:lnTo>
                        <a:pt x="324" y="51"/>
                      </a:lnTo>
                      <a:lnTo>
                        <a:pt x="342" y="81"/>
                      </a:lnTo>
                      <a:lnTo>
                        <a:pt x="350" y="121"/>
                      </a:lnTo>
                      <a:lnTo>
                        <a:pt x="349" y="141"/>
                      </a:lnTo>
                      <a:lnTo>
                        <a:pt x="345" y="156"/>
                      </a:lnTo>
                      <a:lnTo>
                        <a:pt x="337" y="167"/>
                      </a:lnTo>
                      <a:lnTo>
                        <a:pt x="326" y="174"/>
                      </a:lnTo>
                      <a:lnTo>
                        <a:pt x="314" y="178"/>
                      </a:lnTo>
                      <a:lnTo>
                        <a:pt x="300" y="179"/>
                      </a:lnTo>
                      <a:lnTo>
                        <a:pt x="284" y="177"/>
                      </a:lnTo>
                      <a:lnTo>
                        <a:pt x="267" y="173"/>
                      </a:lnTo>
                      <a:lnTo>
                        <a:pt x="250" y="167"/>
                      </a:lnTo>
                      <a:lnTo>
                        <a:pt x="234" y="161"/>
                      </a:lnTo>
                      <a:lnTo>
                        <a:pt x="217" y="153"/>
                      </a:lnTo>
                      <a:lnTo>
                        <a:pt x="202" y="145"/>
                      </a:lnTo>
                      <a:lnTo>
                        <a:pt x="187" y="138"/>
                      </a:lnTo>
                      <a:lnTo>
                        <a:pt x="174" y="131"/>
                      </a:lnTo>
                      <a:lnTo>
                        <a:pt x="165" y="125"/>
                      </a:lnTo>
                      <a:lnTo>
                        <a:pt x="157" y="120"/>
                      </a:lnTo>
                      <a:lnTo>
                        <a:pt x="145" y="113"/>
                      </a:lnTo>
                      <a:lnTo>
                        <a:pt x="133" y="108"/>
                      </a:lnTo>
                      <a:lnTo>
                        <a:pt x="121" y="104"/>
                      </a:lnTo>
                      <a:lnTo>
                        <a:pt x="109" y="103"/>
                      </a:lnTo>
                      <a:lnTo>
                        <a:pt x="98" y="103"/>
                      </a:lnTo>
                      <a:lnTo>
                        <a:pt x="86" y="106"/>
                      </a:lnTo>
                      <a:lnTo>
                        <a:pt x="75" y="111"/>
                      </a:lnTo>
                      <a:lnTo>
                        <a:pt x="64" y="118"/>
                      </a:lnTo>
                      <a:lnTo>
                        <a:pt x="53" y="124"/>
                      </a:lnTo>
                      <a:lnTo>
                        <a:pt x="39" y="127"/>
                      </a:lnTo>
                      <a:lnTo>
                        <a:pt x="26" y="126"/>
                      </a:lnTo>
                      <a:lnTo>
                        <a:pt x="14" y="122"/>
                      </a:lnTo>
                      <a:lnTo>
                        <a:pt x="5" y="114"/>
                      </a:lnTo>
                      <a:lnTo>
                        <a:pt x="0" y="104"/>
                      </a:lnTo>
                      <a:lnTo>
                        <a:pt x="0" y="91"/>
                      </a:lnTo>
                      <a:lnTo>
                        <a:pt x="7" y="75"/>
                      </a:lnTo>
                      <a:lnTo>
                        <a:pt x="13" y="67"/>
                      </a:lnTo>
                      <a:lnTo>
                        <a:pt x="19" y="59"/>
                      </a:lnTo>
                      <a:lnTo>
                        <a:pt x="28" y="51"/>
                      </a:lnTo>
                      <a:lnTo>
                        <a:pt x="37" y="43"/>
                      </a:lnTo>
                      <a:lnTo>
                        <a:pt x="46" y="37"/>
                      </a:lnTo>
                      <a:lnTo>
                        <a:pt x="56" y="30"/>
                      </a:lnTo>
                      <a:lnTo>
                        <a:pt x="68" y="25"/>
                      </a:lnTo>
                      <a:lnTo>
                        <a:pt x="79" y="19"/>
                      </a:lnTo>
                      <a:lnTo>
                        <a:pt x="92" y="15"/>
                      </a:lnTo>
                      <a:lnTo>
                        <a:pt x="105" y="10"/>
                      </a:lnTo>
                      <a:lnTo>
                        <a:pt x="118" y="7"/>
                      </a:lnTo>
                      <a:lnTo>
                        <a:pt x="133" y="4"/>
                      </a:lnTo>
                      <a:lnTo>
                        <a:pt x="146" y="2"/>
                      </a:lnTo>
                      <a:lnTo>
                        <a:pt x="161" y="1"/>
                      </a:lnTo>
                      <a:lnTo>
                        <a:pt x="176" y="0"/>
                      </a:lnTo>
                      <a:lnTo>
                        <a:pt x="191" y="0"/>
                      </a:lnTo>
                      <a:close/>
                    </a:path>
                  </a:pathLst>
                </a:custGeom>
                <a:solidFill>
                  <a:srgbClr val="FFF4D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27" name="Freeform 111"/>
                <p:cNvSpPr>
                  <a:spLocks/>
                </p:cNvSpPr>
                <p:nvPr/>
              </p:nvSpPr>
              <p:spPr bwMode="auto">
                <a:xfrm>
                  <a:off x="4848" y="1179"/>
                  <a:ext cx="84" cy="42"/>
                </a:xfrm>
                <a:custGeom>
                  <a:avLst/>
                  <a:gdLst>
                    <a:gd name="T0" fmla="*/ 183 w 336"/>
                    <a:gd name="T1" fmla="*/ 0 h 168"/>
                    <a:gd name="T2" fmla="*/ 190 w 336"/>
                    <a:gd name="T3" fmla="*/ 0 h 168"/>
                    <a:gd name="T4" fmla="*/ 206 w 336"/>
                    <a:gd name="T5" fmla="*/ 2 h 168"/>
                    <a:gd name="T6" fmla="*/ 230 w 336"/>
                    <a:gd name="T7" fmla="*/ 6 h 168"/>
                    <a:gd name="T8" fmla="*/ 258 w 336"/>
                    <a:gd name="T9" fmla="*/ 14 h 168"/>
                    <a:gd name="T10" fmla="*/ 287 w 336"/>
                    <a:gd name="T11" fmla="*/ 28 h 168"/>
                    <a:gd name="T12" fmla="*/ 311 w 336"/>
                    <a:gd name="T13" fmla="*/ 48 h 168"/>
                    <a:gd name="T14" fmla="*/ 328 w 336"/>
                    <a:gd name="T15" fmla="*/ 77 h 168"/>
                    <a:gd name="T16" fmla="*/ 336 w 336"/>
                    <a:gd name="T17" fmla="*/ 114 h 168"/>
                    <a:gd name="T18" fmla="*/ 335 w 336"/>
                    <a:gd name="T19" fmla="*/ 133 h 168"/>
                    <a:gd name="T20" fmla="*/ 331 w 336"/>
                    <a:gd name="T21" fmla="*/ 147 h 168"/>
                    <a:gd name="T22" fmla="*/ 324 w 336"/>
                    <a:gd name="T23" fmla="*/ 157 h 168"/>
                    <a:gd name="T24" fmla="*/ 313 w 336"/>
                    <a:gd name="T25" fmla="*/ 164 h 168"/>
                    <a:gd name="T26" fmla="*/ 302 w 336"/>
                    <a:gd name="T27" fmla="*/ 167 h 168"/>
                    <a:gd name="T28" fmla="*/ 288 w 336"/>
                    <a:gd name="T29" fmla="*/ 168 h 168"/>
                    <a:gd name="T30" fmla="*/ 273 w 336"/>
                    <a:gd name="T31" fmla="*/ 166 h 168"/>
                    <a:gd name="T32" fmla="*/ 257 w 336"/>
                    <a:gd name="T33" fmla="*/ 162 h 168"/>
                    <a:gd name="T34" fmla="*/ 241 w 336"/>
                    <a:gd name="T35" fmla="*/ 157 h 168"/>
                    <a:gd name="T36" fmla="*/ 225 w 336"/>
                    <a:gd name="T37" fmla="*/ 151 h 168"/>
                    <a:gd name="T38" fmla="*/ 208 w 336"/>
                    <a:gd name="T39" fmla="*/ 144 h 168"/>
                    <a:gd name="T40" fmla="*/ 193 w 336"/>
                    <a:gd name="T41" fmla="*/ 136 h 168"/>
                    <a:gd name="T42" fmla="*/ 181 w 336"/>
                    <a:gd name="T43" fmla="*/ 129 h 168"/>
                    <a:gd name="T44" fmla="*/ 168 w 336"/>
                    <a:gd name="T45" fmla="*/ 122 h 168"/>
                    <a:gd name="T46" fmla="*/ 158 w 336"/>
                    <a:gd name="T47" fmla="*/ 116 h 168"/>
                    <a:gd name="T48" fmla="*/ 151 w 336"/>
                    <a:gd name="T49" fmla="*/ 112 h 168"/>
                    <a:gd name="T50" fmla="*/ 139 w 336"/>
                    <a:gd name="T51" fmla="*/ 106 h 168"/>
                    <a:gd name="T52" fmla="*/ 128 w 336"/>
                    <a:gd name="T53" fmla="*/ 101 h 168"/>
                    <a:gd name="T54" fmla="*/ 116 w 336"/>
                    <a:gd name="T55" fmla="*/ 98 h 168"/>
                    <a:gd name="T56" fmla="*/ 106 w 336"/>
                    <a:gd name="T57" fmla="*/ 96 h 168"/>
                    <a:gd name="T58" fmla="*/ 94 w 336"/>
                    <a:gd name="T59" fmla="*/ 97 h 168"/>
                    <a:gd name="T60" fmla="*/ 84 w 336"/>
                    <a:gd name="T61" fmla="*/ 100 h 168"/>
                    <a:gd name="T62" fmla="*/ 73 w 336"/>
                    <a:gd name="T63" fmla="*/ 104 h 168"/>
                    <a:gd name="T64" fmla="*/ 63 w 336"/>
                    <a:gd name="T65" fmla="*/ 111 h 168"/>
                    <a:gd name="T66" fmla="*/ 52 w 336"/>
                    <a:gd name="T67" fmla="*/ 117 h 168"/>
                    <a:gd name="T68" fmla="*/ 39 w 336"/>
                    <a:gd name="T69" fmla="*/ 119 h 168"/>
                    <a:gd name="T70" fmla="*/ 26 w 336"/>
                    <a:gd name="T71" fmla="*/ 118 h 168"/>
                    <a:gd name="T72" fmla="*/ 15 w 336"/>
                    <a:gd name="T73" fmla="*/ 114 h 168"/>
                    <a:gd name="T74" fmla="*/ 5 w 336"/>
                    <a:gd name="T75" fmla="*/ 107 h 168"/>
                    <a:gd name="T76" fmla="*/ 0 w 336"/>
                    <a:gd name="T77" fmla="*/ 97 h 168"/>
                    <a:gd name="T78" fmla="*/ 0 w 336"/>
                    <a:gd name="T79" fmla="*/ 85 h 168"/>
                    <a:gd name="T80" fmla="*/ 7 w 336"/>
                    <a:gd name="T81" fmla="*/ 70 h 168"/>
                    <a:gd name="T82" fmla="*/ 19 w 336"/>
                    <a:gd name="T83" fmla="*/ 55 h 168"/>
                    <a:gd name="T84" fmla="*/ 35 w 336"/>
                    <a:gd name="T85" fmla="*/ 40 h 168"/>
                    <a:gd name="T86" fmla="*/ 54 w 336"/>
                    <a:gd name="T87" fmla="*/ 28 h 168"/>
                    <a:gd name="T88" fmla="*/ 76 w 336"/>
                    <a:gd name="T89" fmla="*/ 18 h 168"/>
                    <a:gd name="T90" fmla="*/ 100 w 336"/>
                    <a:gd name="T91" fmla="*/ 10 h 168"/>
                    <a:gd name="T92" fmla="*/ 127 w 336"/>
                    <a:gd name="T93" fmla="*/ 4 h 168"/>
                    <a:gd name="T94" fmla="*/ 154 w 336"/>
                    <a:gd name="T95" fmla="*/ 0 h 168"/>
                    <a:gd name="T96" fmla="*/ 183 w 336"/>
                    <a:gd name="T97" fmla="*/ 0 h 1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336" h="168">
                      <a:moveTo>
                        <a:pt x="183" y="0"/>
                      </a:moveTo>
                      <a:lnTo>
                        <a:pt x="190" y="0"/>
                      </a:lnTo>
                      <a:lnTo>
                        <a:pt x="206" y="2"/>
                      </a:lnTo>
                      <a:lnTo>
                        <a:pt x="230" y="6"/>
                      </a:lnTo>
                      <a:lnTo>
                        <a:pt x="258" y="14"/>
                      </a:lnTo>
                      <a:lnTo>
                        <a:pt x="287" y="28"/>
                      </a:lnTo>
                      <a:lnTo>
                        <a:pt x="311" y="48"/>
                      </a:lnTo>
                      <a:lnTo>
                        <a:pt x="328" y="77"/>
                      </a:lnTo>
                      <a:lnTo>
                        <a:pt x="336" y="114"/>
                      </a:lnTo>
                      <a:lnTo>
                        <a:pt x="335" y="133"/>
                      </a:lnTo>
                      <a:lnTo>
                        <a:pt x="331" y="147"/>
                      </a:lnTo>
                      <a:lnTo>
                        <a:pt x="324" y="157"/>
                      </a:lnTo>
                      <a:lnTo>
                        <a:pt x="313" y="164"/>
                      </a:lnTo>
                      <a:lnTo>
                        <a:pt x="302" y="167"/>
                      </a:lnTo>
                      <a:lnTo>
                        <a:pt x="288" y="168"/>
                      </a:lnTo>
                      <a:lnTo>
                        <a:pt x="273" y="166"/>
                      </a:lnTo>
                      <a:lnTo>
                        <a:pt x="257" y="162"/>
                      </a:lnTo>
                      <a:lnTo>
                        <a:pt x="241" y="157"/>
                      </a:lnTo>
                      <a:lnTo>
                        <a:pt x="225" y="151"/>
                      </a:lnTo>
                      <a:lnTo>
                        <a:pt x="208" y="144"/>
                      </a:lnTo>
                      <a:lnTo>
                        <a:pt x="193" y="136"/>
                      </a:lnTo>
                      <a:lnTo>
                        <a:pt x="181" y="129"/>
                      </a:lnTo>
                      <a:lnTo>
                        <a:pt x="168" y="122"/>
                      </a:lnTo>
                      <a:lnTo>
                        <a:pt x="158" y="116"/>
                      </a:lnTo>
                      <a:lnTo>
                        <a:pt x="151" y="112"/>
                      </a:lnTo>
                      <a:lnTo>
                        <a:pt x="139" y="106"/>
                      </a:lnTo>
                      <a:lnTo>
                        <a:pt x="128" y="101"/>
                      </a:lnTo>
                      <a:lnTo>
                        <a:pt x="116" y="98"/>
                      </a:lnTo>
                      <a:lnTo>
                        <a:pt x="106" y="96"/>
                      </a:lnTo>
                      <a:lnTo>
                        <a:pt x="94" y="97"/>
                      </a:lnTo>
                      <a:lnTo>
                        <a:pt x="84" y="100"/>
                      </a:lnTo>
                      <a:lnTo>
                        <a:pt x="73" y="104"/>
                      </a:lnTo>
                      <a:lnTo>
                        <a:pt x="63" y="111"/>
                      </a:lnTo>
                      <a:lnTo>
                        <a:pt x="52" y="117"/>
                      </a:lnTo>
                      <a:lnTo>
                        <a:pt x="39" y="119"/>
                      </a:lnTo>
                      <a:lnTo>
                        <a:pt x="26" y="118"/>
                      </a:lnTo>
                      <a:lnTo>
                        <a:pt x="15" y="114"/>
                      </a:lnTo>
                      <a:lnTo>
                        <a:pt x="5" y="107"/>
                      </a:lnTo>
                      <a:lnTo>
                        <a:pt x="0" y="97"/>
                      </a:lnTo>
                      <a:lnTo>
                        <a:pt x="0" y="85"/>
                      </a:lnTo>
                      <a:lnTo>
                        <a:pt x="7" y="70"/>
                      </a:lnTo>
                      <a:lnTo>
                        <a:pt x="19" y="55"/>
                      </a:lnTo>
                      <a:lnTo>
                        <a:pt x="35" y="40"/>
                      </a:lnTo>
                      <a:lnTo>
                        <a:pt x="54" y="28"/>
                      </a:lnTo>
                      <a:lnTo>
                        <a:pt x="76" y="18"/>
                      </a:lnTo>
                      <a:lnTo>
                        <a:pt x="100" y="10"/>
                      </a:lnTo>
                      <a:lnTo>
                        <a:pt x="127" y="4"/>
                      </a:lnTo>
                      <a:lnTo>
                        <a:pt x="154" y="0"/>
                      </a:lnTo>
                      <a:lnTo>
                        <a:pt x="183" y="0"/>
                      </a:lnTo>
                      <a:close/>
                    </a:path>
                  </a:pathLst>
                </a:custGeom>
                <a:solidFill>
                  <a:srgbClr val="FFF2D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28" name="Freeform 112"/>
                <p:cNvSpPr>
                  <a:spLocks/>
                </p:cNvSpPr>
                <p:nvPr/>
              </p:nvSpPr>
              <p:spPr bwMode="auto">
                <a:xfrm>
                  <a:off x="4850" y="1180"/>
                  <a:ext cx="80" cy="39"/>
                </a:xfrm>
                <a:custGeom>
                  <a:avLst/>
                  <a:gdLst>
                    <a:gd name="T0" fmla="*/ 176 w 321"/>
                    <a:gd name="T1" fmla="*/ 0 h 158"/>
                    <a:gd name="T2" fmla="*/ 182 w 321"/>
                    <a:gd name="T3" fmla="*/ 0 h 158"/>
                    <a:gd name="T4" fmla="*/ 198 w 321"/>
                    <a:gd name="T5" fmla="*/ 2 h 158"/>
                    <a:gd name="T6" fmla="*/ 221 w 321"/>
                    <a:gd name="T7" fmla="*/ 6 h 158"/>
                    <a:gd name="T8" fmla="*/ 248 w 321"/>
                    <a:gd name="T9" fmla="*/ 13 h 158"/>
                    <a:gd name="T10" fmla="*/ 274 w 321"/>
                    <a:gd name="T11" fmla="*/ 26 h 158"/>
                    <a:gd name="T12" fmla="*/ 297 w 321"/>
                    <a:gd name="T13" fmla="*/ 45 h 158"/>
                    <a:gd name="T14" fmla="*/ 314 w 321"/>
                    <a:gd name="T15" fmla="*/ 72 h 158"/>
                    <a:gd name="T16" fmla="*/ 321 w 321"/>
                    <a:gd name="T17" fmla="*/ 107 h 158"/>
                    <a:gd name="T18" fmla="*/ 316 w 321"/>
                    <a:gd name="T19" fmla="*/ 138 h 158"/>
                    <a:gd name="T20" fmla="*/ 299 w 321"/>
                    <a:gd name="T21" fmla="*/ 154 h 158"/>
                    <a:gd name="T22" fmla="*/ 275 w 321"/>
                    <a:gd name="T23" fmla="*/ 158 h 158"/>
                    <a:gd name="T24" fmla="*/ 245 w 321"/>
                    <a:gd name="T25" fmla="*/ 153 h 158"/>
                    <a:gd name="T26" fmla="*/ 214 w 321"/>
                    <a:gd name="T27" fmla="*/ 142 h 158"/>
                    <a:gd name="T28" fmla="*/ 185 w 321"/>
                    <a:gd name="T29" fmla="*/ 129 h 158"/>
                    <a:gd name="T30" fmla="*/ 160 w 321"/>
                    <a:gd name="T31" fmla="*/ 116 h 158"/>
                    <a:gd name="T32" fmla="*/ 144 w 321"/>
                    <a:gd name="T33" fmla="*/ 106 h 158"/>
                    <a:gd name="T34" fmla="*/ 132 w 321"/>
                    <a:gd name="T35" fmla="*/ 100 h 158"/>
                    <a:gd name="T36" fmla="*/ 122 w 321"/>
                    <a:gd name="T37" fmla="*/ 95 h 158"/>
                    <a:gd name="T38" fmla="*/ 111 w 321"/>
                    <a:gd name="T39" fmla="*/ 92 h 158"/>
                    <a:gd name="T40" fmla="*/ 100 w 321"/>
                    <a:gd name="T41" fmla="*/ 91 h 158"/>
                    <a:gd name="T42" fmla="*/ 90 w 321"/>
                    <a:gd name="T43" fmla="*/ 92 h 158"/>
                    <a:gd name="T44" fmla="*/ 79 w 321"/>
                    <a:gd name="T45" fmla="*/ 94 h 158"/>
                    <a:gd name="T46" fmla="*/ 70 w 321"/>
                    <a:gd name="T47" fmla="*/ 98 h 158"/>
                    <a:gd name="T48" fmla="*/ 60 w 321"/>
                    <a:gd name="T49" fmla="*/ 104 h 158"/>
                    <a:gd name="T50" fmla="*/ 48 w 321"/>
                    <a:gd name="T51" fmla="*/ 110 h 158"/>
                    <a:gd name="T52" fmla="*/ 36 w 321"/>
                    <a:gd name="T53" fmla="*/ 112 h 158"/>
                    <a:gd name="T54" fmla="*/ 24 w 321"/>
                    <a:gd name="T55" fmla="*/ 111 h 158"/>
                    <a:gd name="T56" fmla="*/ 13 w 321"/>
                    <a:gd name="T57" fmla="*/ 108 h 158"/>
                    <a:gd name="T58" fmla="*/ 4 w 321"/>
                    <a:gd name="T59" fmla="*/ 101 h 158"/>
                    <a:gd name="T60" fmla="*/ 0 w 321"/>
                    <a:gd name="T61" fmla="*/ 92 h 158"/>
                    <a:gd name="T62" fmla="*/ 0 w 321"/>
                    <a:gd name="T63" fmla="*/ 81 h 158"/>
                    <a:gd name="T64" fmla="*/ 6 w 321"/>
                    <a:gd name="T65" fmla="*/ 67 h 158"/>
                    <a:gd name="T66" fmla="*/ 18 w 321"/>
                    <a:gd name="T67" fmla="*/ 53 h 158"/>
                    <a:gd name="T68" fmla="*/ 33 w 321"/>
                    <a:gd name="T69" fmla="*/ 39 h 158"/>
                    <a:gd name="T70" fmla="*/ 51 w 321"/>
                    <a:gd name="T71" fmla="*/ 27 h 158"/>
                    <a:gd name="T72" fmla="*/ 72 w 321"/>
                    <a:gd name="T73" fmla="*/ 17 h 158"/>
                    <a:gd name="T74" fmla="*/ 96 w 321"/>
                    <a:gd name="T75" fmla="*/ 9 h 158"/>
                    <a:gd name="T76" fmla="*/ 121 w 321"/>
                    <a:gd name="T77" fmla="*/ 4 h 158"/>
                    <a:gd name="T78" fmla="*/ 148 w 321"/>
                    <a:gd name="T79" fmla="*/ 0 h 158"/>
                    <a:gd name="T80" fmla="*/ 176 w 321"/>
                    <a:gd name="T81" fmla="*/ 0 h 1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321" h="158">
                      <a:moveTo>
                        <a:pt x="176" y="0"/>
                      </a:moveTo>
                      <a:lnTo>
                        <a:pt x="182" y="0"/>
                      </a:lnTo>
                      <a:lnTo>
                        <a:pt x="198" y="2"/>
                      </a:lnTo>
                      <a:lnTo>
                        <a:pt x="221" y="6"/>
                      </a:lnTo>
                      <a:lnTo>
                        <a:pt x="248" y="13"/>
                      </a:lnTo>
                      <a:lnTo>
                        <a:pt x="274" y="26"/>
                      </a:lnTo>
                      <a:lnTo>
                        <a:pt x="297" y="45"/>
                      </a:lnTo>
                      <a:lnTo>
                        <a:pt x="314" y="72"/>
                      </a:lnTo>
                      <a:lnTo>
                        <a:pt x="321" y="107"/>
                      </a:lnTo>
                      <a:lnTo>
                        <a:pt x="316" y="138"/>
                      </a:lnTo>
                      <a:lnTo>
                        <a:pt x="299" y="154"/>
                      </a:lnTo>
                      <a:lnTo>
                        <a:pt x="275" y="158"/>
                      </a:lnTo>
                      <a:lnTo>
                        <a:pt x="245" y="153"/>
                      </a:lnTo>
                      <a:lnTo>
                        <a:pt x="214" y="142"/>
                      </a:lnTo>
                      <a:lnTo>
                        <a:pt x="185" y="129"/>
                      </a:lnTo>
                      <a:lnTo>
                        <a:pt x="160" y="116"/>
                      </a:lnTo>
                      <a:lnTo>
                        <a:pt x="144" y="106"/>
                      </a:lnTo>
                      <a:lnTo>
                        <a:pt x="132" y="100"/>
                      </a:lnTo>
                      <a:lnTo>
                        <a:pt x="122" y="95"/>
                      </a:lnTo>
                      <a:lnTo>
                        <a:pt x="111" y="92"/>
                      </a:lnTo>
                      <a:lnTo>
                        <a:pt x="100" y="91"/>
                      </a:lnTo>
                      <a:lnTo>
                        <a:pt x="90" y="92"/>
                      </a:lnTo>
                      <a:lnTo>
                        <a:pt x="79" y="94"/>
                      </a:lnTo>
                      <a:lnTo>
                        <a:pt x="70" y="98"/>
                      </a:lnTo>
                      <a:lnTo>
                        <a:pt x="60" y="104"/>
                      </a:lnTo>
                      <a:lnTo>
                        <a:pt x="48" y="110"/>
                      </a:lnTo>
                      <a:lnTo>
                        <a:pt x="36" y="112"/>
                      </a:lnTo>
                      <a:lnTo>
                        <a:pt x="24" y="111"/>
                      </a:lnTo>
                      <a:lnTo>
                        <a:pt x="13" y="108"/>
                      </a:lnTo>
                      <a:lnTo>
                        <a:pt x="4" y="101"/>
                      </a:lnTo>
                      <a:lnTo>
                        <a:pt x="0" y="92"/>
                      </a:lnTo>
                      <a:lnTo>
                        <a:pt x="0" y="81"/>
                      </a:lnTo>
                      <a:lnTo>
                        <a:pt x="6" y="67"/>
                      </a:lnTo>
                      <a:lnTo>
                        <a:pt x="18" y="53"/>
                      </a:lnTo>
                      <a:lnTo>
                        <a:pt x="33" y="39"/>
                      </a:lnTo>
                      <a:lnTo>
                        <a:pt x="51" y="27"/>
                      </a:lnTo>
                      <a:lnTo>
                        <a:pt x="72" y="17"/>
                      </a:lnTo>
                      <a:lnTo>
                        <a:pt x="96" y="9"/>
                      </a:lnTo>
                      <a:lnTo>
                        <a:pt x="121" y="4"/>
                      </a:lnTo>
                      <a:lnTo>
                        <a:pt x="148" y="0"/>
                      </a:lnTo>
                      <a:lnTo>
                        <a:pt x="176" y="0"/>
                      </a:lnTo>
                      <a:close/>
                    </a:path>
                  </a:pathLst>
                </a:custGeom>
                <a:solidFill>
                  <a:srgbClr val="FFEFC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29" name="Freeform 113"/>
                <p:cNvSpPr>
                  <a:spLocks/>
                </p:cNvSpPr>
                <p:nvPr/>
              </p:nvSpPr>
              <p:spPr bwMode="auto">
                <a:xfrm>
                  <a:off x="4851" y="1180"/>
                  <a:ext cx="77" cy="37"/>
                </a:xfrm>
                <a:custGeom>
                  <a:avLst/>
                  <a:gdLst>
                    <a:gd name="T0" fmla="*/ 168 w 308"/>
                    <a:gd name="T1" fmla="*/ 0 h 147"/>
                    <a:gd name="T2" fmla="*/ 174 w 308"/>
                    <a:gd name="T3" fmla="*/ 0 h 147"/>
                    <a:gd name="T4" fmla="*/ 189 w 308"/>
                    <a:gd name="T5" fmla="*/ 2 h 147"/>
                    <a:gd name="T6" fmla="*/ 211 w 308"/>
                    <a:gd name="T7" fmla="*/ 5 h 147"/>
                    <a:gd name="T8" fmla="*/ 236 w 308"/>
                    <a:gd name="T9" fmla="*/ 12 h 147"/>
                    <a:gd name="T10" fmla="*/ 262 w 308"/>
                    <a:gd name="T11" fmla="*/ 24 h 147"/>
                    <a:gd name="T12" fmla="*/ 285 w 308"/>
                    <a:gd name="T13" fmla="*/ 42 h 147"/>
                    <a:gd name="T14" fmla="*/ 301 w 308"/>
                    <a:gd name="T15" fmla="*/ 67 h 147"/>
                    <a:gd name="T16" fmla="*/ 308 w 308"/>
                    <a:gd name="T17" fmla="*/ 100 h 147"/>
                    <a:gd name="T18" fmla="*/ 303 w 308"/>
                    <a:gd name="T19" fmla="*/ 129 h 147"/>
                    <a:gd name="T20" fmla="*/ 287 w 308"/>
                    <a:gd name="T21" fmla="*/ 143 h 147"/>
                    <a:gd name="T22" fmla="*/ 263 w 308"/>
                    <a:gd name="T23" fmla="*/ 147 h 147"/>
                    <a:gd name="T24" fmla="*/ 235 w 308"/>
                    <a:gd name="T25" fmla="*/ 142 h 147"/>
                    <a:gd name="T26" fmla="*/ 205 w 308"/>
                    <a:gd name="T27" fmla="*/ 132 h 147"/>
                    <a:gd name="T28" fmla="*/ 178 w 308"/>
                    <a:gd name="T29" fmla="*/ 119 h 147"/>
                    <a:gd name="T30" fmla="*/ 155 w 308"/>
                    <a:gd name="T31" fmla="*/ 107 h 147"/>
                    <a:gd name="T32" fmla="*/ 138 w 308"/>
                    <a:gd name="T33" fmla="*/ 98 h 147"/>
                    <a:gd name="T34" fmla="*/ 128 w 308"/>
                    <a:gd name="T35" fmla="*/ 92 h 147"/>
                    <a:gd name="T36" fmla="*/ 117 w 308"/>
                    <a:gd name="T37" fmla="*/ 88 h 147"/>
                    <a:gd name="T38" fmla="*/ 106 w 308"/>
                    <a:gd name="T39" fmla="*/ 85 h 147"/>
                    <a:gd name="T40" fmla="*/ 96 w 308"/>
                    <a:gd name="T41" fmla="*/ 84 h 147"/>
                    <a:gd name="T42" fmla="*/ 87 w 308"/>
                    <a:gd name="T43" fmla="*/ 85 h 147"/>
                    <a:gd name="T44" fmla="*/ 76 w 308"/>
                    <a:gd name="T45" fmla="*/ 87 h 147"/>
                    <a:gd name="T46" fmla="*/ 66 w 308"/>
                    <a:gd name="T47" fmla="*/ 91 h 147"/>
                    <a:gd name="T48" fmla="*/ 57 w 308"/>
                    <a:gd name="T49" fmla="*/ 97 h 147"/>
                    <a:gd name="T50" fmla="*/ 46 w 308"/>
                    <a:gd name="T51" fmla="*/ 102 h 147"/>
                    <a:gd name="T52" fmla="*/ 35 w 308"/>
                    <a:gd name="T53" fmla="*/ 104 h 147"/>
                    <a:gd name="T54" fmla="*/ 23 w 308"/>
                    <a:gd name="T55" fmla="*/ 103 h 147"/>
                    <a:gd name="T56" fmla="*/ 13 w 308"/>
                    <a:gd name="T57" fmla="*/ 100 h 147"/>
                    <a:gd name="T58" fmla="*/ 3 w 308"/>
                    <a:gd name="T59" fmla="*/ 94 h 147"/>
                    <a:gd name="T60" fmla="*/ 0 w 308"/>
                    <a:gd name="T61" fmla="*/ 85 h 147"/>
                    <a:gd name="T62" fmla="*/ 0 w 308"/>
                    <a:gd name="T63" fmla="*/ 75 h 147"/>
                    <a:gd name="T64" fmla="*/ 6 w 308"/>
                    <a:gd name="T65" fmla="*/ 62 h 147"/>
                    <a:gd name="T66" fmla="*/ 17 w 308"/>
                    <a:gd name="T67" fmla="*/ 49 h 147"/>
                    <a:gd name="T68" fmla="*/ 31 w 308"/>
                    <a:gd name="T69" fmla="*/ 35 h 147"/>
                    <a:gd name="T70" fmla="*/ 50 w 308"/>
                    <a:gd name="T71" fmla="*/ 25 h 147"/>
                    <a:gd name="T72" fmla="*/ 69 w 308"/>
                    <a:gd name="T73" fmla="*/ 15 h 147"/>
                    <a:gd name="T74" fmla="*/ 92 w 308"/>
                    <a:gd name="T75" fmla="*/ 8 h 147"/>
                    <a:gd name="T76" fmla="*/ 115 w 308"/>
                    <a:gd name="T77" fmla="*/ 3 h 147"/>
                    <a:gd name="T78" fmla="*/ 142 w 308"/>
                    <a:gd name="T79" fmla="*/ 0 h 147"/>
                    <a:gd name="T80" fmla="*/ 168 w 308"/>
                    <a:gd name="T81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308" h="147">
                      <a:moveTo>
                        <a:pt x="168" y="0"/>
                      </a:moveTo>
                      <a:lnTo>
                        <a:pt x="174" y="0"/>
                      </a:lnTo>
                      <a:lnTo>
                        <a:pt x="189" y="2"/>
                      </a:lnTo>
                      <a:lnTo>
                        <a:pt x="211" y="5"/>
                      </a:lnTo>
                      <a:lnTo>
                        <a:pt x="236" y="12"/>
                      </a:lnTo>
                      <a:lnTo>
                        <a:pt x="262" y="24"/>
                      </a:lnTo>
                      <a:lnTo>
                        <a:pt x="285" y="42"/>
                      </a:lnTo>
                      <a:lnTo>
                        <a:pt x="301" y="67"/>
                      </a:lnTo>
                      <a:lnTo>
                        <a:pt x="308" y="100"/>
                      </a:lnTo>
                      <a:lnTo>
                        <a:pt x="303" y="129"/>
                      </a:lnTo>
                      <a:lnTo>
                        <a:pt x="287" y="143"/>
                      </a:lnTo>
                      <a:lnTo>
                        <a:pt x="263" y="147"/>
                      </a:lnTo>
                      <a:lnTo>
                        <a:pt x="235" y="142"/>
                      </a:lnTo>
                      <a:lnTo>
                        <a:pt x="205" y="132"/>
                      </a:lnTo>
                      <a:lnTo>
                        <a:pt x="178" y="119"/>
                      </a:lnTo>
                      <a:lnTo>
                        <a:pt x="155" y="107"/>
                      </a:lnTo>
                      <a:lnTo>
                        <a:pt x="138" y="98"/>
                      </a:lnTo>
                      <a:lnTo>
                        <a:pt x="128" y="92"/>
                      </a:lnTo>
                      <a:lnTo>
                        <a:pt x="117" y="88"/>
                      </a:lnTo>
                      <a:lnTo>
                        <a:pt x="106" y="85"/>
                      </a:lnTo>
                      <a:lnTo>
                        <a:pt x="96" y="84"/>
                      </a:lnTo>
                      <a:lnTo>
                        <a:pt x="87" y="85"/>
                      </a:lnTo>
                      <a:lnTo>
                        <a:pt x="76" y="87"/>
                      </a:lnTo>
                      <a:lnTo>
                        <a:pt x="66" y="91"/>
                      </a:lnTo>
                      <a:lnTo>
                        <a:pt x="57" y="97"/>
                      </a:lnTo>
                      <a:lnTo>
                        <a:pt x="46" y="102"/>
                      </a:lnTo>
                      <a:lnTo>
                        <a:pt x="35" y="104"/>
                      </a:lnTo>
                      <a:lnTo>
                        <a:pt x="23" y="103"/>
                      </a:lnTo>
                      <a:lnTo>
                        <a:pt x="13" y="100"/>
                      </a:lnTo>
                      <a:lnTo>
                        <a:pt x="3" y="94"/>
                      </a:lnTo>
                      <a:lnTo>
                        <a:pt x="0" y="85"/>
                      </a:lnTo>
                      <a:lnTo>
                        <a:pt x="0" y="75"/>
                      </a:lnTo>
                      <a:lnTo>
                        <a:pt x="6" y="62"/>
                      </a:lnTo>
                      <a:lnTo>
                        <a:pt x="17" y="49"/>
                      </a:lnTo>
                      <a:lnTo>
                        <a:pt x="31" y="35"/>
                      </a:lnTo>
                      <a:lnTo>
                        <a:pt x="50" y="25"/>
                      </a:lnTo>
                      <a:lnTo>
                        <a:pt x="69" y="15"/>
                      </a:lnTo>
                      <a:lnTo>
                        <a:pt x="92" y="8"/>
                      </a:lnTo>
                      <a:lnTo>
                        <a:pt x="115" y="3"/>
                      </a:lnTo>
                      <a:lnTo>
                        <a:pt x="142" y="0"/>
                      </a:lnTo>
                      <a:lnTo>
                        <a:pt x="168" y="0"/>
                      </a:lnTo>
                      <a:close/>
                    </a:path>
                  </a:pathLst>
                </a:custGeom>
                <a:solidFill>
                  <a:srgbClr val="FCEDB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30" name="Freeform 114"/>
                <p:cNvSpPr>
                  <a:spLocks/>
                </p:cNvSpPr>
                <p:nvPr/>
              </p:nvSpPr>
              <p:spPr bwMode="auto">
                <a:xfrm>
                  <a:off x="4853" y="1181"/>
                  <a:ext cx="74" cy="34"/>
                </a:xfrm>
                <a:custGeom>
                  <a:avLst/>
                  <a:gdLst>
                    <a:gd name="T0" fmla="*/ 161 w 293"/>
                    <a:gd name="T1" fmla="*/ 0 h 137"/>
                    <a:gd name="T2" fmla="*/ 166 w 293"/>
                    <a:gd name="T3" fmla="*/ 0 h 137"/>
                    <a:gd name="T4" fmla="*/ 181 w 293"/>
                    <a:gd name="T5" fmla="*/ 1 h 137"/>
                    <a:gd name="T6" fmla="*/ 202 w 293"/>
                    <a:gd name="T7" fmla="*/ 5 h 137"/>
                    <a:gd name="T8" fmla="*/ 225 w 293"/>
                    <a:gd name="T9" fmla="*/ 11 h 137"/>
                    <a:gd name="T10" fmla="*/ 250 w 293"/>
                    <a:gd name="T11" fmla="*/ 22 h 137"/>
                    <a:gd name="T12" fmla="*/ 271 w 293"/>
                    <a:gd name="T13" fmla="*/ 39 h 137"/>
                    <a:gd name="T14" fmla="*/ 286 w 293"/>
                    <a:gd name="T15" fmla="*/ 63 h 137"/>
                    <a:gd name="T16" fmla="*/ 293 w 293"/>
                    <a:gd name="T17" fmla="*/ 93 h 137"/>
                    <a:gd name="T18" fmla="*/ 289 w 293"/>
                    <a:gd name="T19" fmla="*/ 120 h 137"/>
                    <a:gd name="T20" fmla="*/ 273 w 293"/>
                    <a:gd name="T21" fmla="*/ 134 h 137"/>
                    <a:gd name="T22" fmla="*/ 251 w 293"/>
                    <a:gd name="T23" fmla="*/ 137 h 137"/>
                    <a:gd name="T24" fmla="*/ 223 w 293"/>
                    <a:gd name="T25" fmla="*/ 133 h 137"/>
                    <a:gd name="T26" fmla="*/ 195 w 293"/>
                    <a:gd name="T27" fmla="*/ 124 h 137"/>
                    <a:gd name="T28" fmla="*/ 168 w 293"/>
                    <a:gd name="T29" fmla="*/ 112 h 137"/>
                    <a:gd name="T30" fmla="*/ 146 w 293"/>
                    <a:gd name="T31" fmla="*/ 100 h 137"/>
                    <a:gd name="T32" fmla="*/ 131 w 293"/>
                    <a:gd name="T33" fmla="*/ 92 h 137"/>
                    <a:gd name="T34" fmla="*/ 120 w 293"/>
                    <a:gd name="T35" fmla="*/ 87 h 137"/>
                    <a:gd name="T36" fmla="*/ 111 w 293"/>
                    <a:gd name="T37" fmla="*/ 83 h 137"/>
                    <a:gd name="T38" fmla="*/ 101 w 293"/>
                    <a:gd name="T39" fmla="*/ 80 h 137"/>
                    <a:gd name="T40" fmla="*/ 92 w 293"/>
                    <a:gd name="T41" fmla="*/ 79 h 137"/>
                    <a:gd name="T42" fmla="*/ 81 w 293"/>
                    <a:gd name="T43" fmla="*/ 80 h 137"/>
                    <a:gd name="T44" fmla="*/ 72 w 293"/>
                    <a:gd name="T45" fmla="*/ 82 h 137"/>
                    <a:gd name="T46" fmla="*/ 63 w 293"/>
                    <a:gd name="T47" fmla="*/ 86 h 137"/>
                    <a:gd name="T48" fmla="*/ 53 w 293"/>
                    <a:gd name="T49" fmla="*/ 91 h 137"/>
                    <a:gd name="T50" fmla="*/ 43 w 293"/>
                    <a:gd name="T51" fmla="*/ 96 h 137"/>
                    <a:gd name="T52" fmla="*/ 33 w 293"/>
                    <a:gd name="T53" fmla="*/ 98 h 137"/>
                    <a:gd name="T54" fmla="*/ 21 w 293"/>
                    <a:gd name="T55" fmla="*/ 97 h 137"/>
                    <a:gd name="T56" fmla="*/ 12 w 293"/>
                    <a:gd name="T57" fmla="*/ 94 h 137"/>
                    <a:gd name="T58" fmla="*/ 4 w 293"/>
                    <a:gd name="T59" fmla="*/ 88 h 137"/>
                    <a:gd name="T60" fmla="*/ 0 w 293"/>
                    <a:gd name="T61" fmla="*/ 80 h 137"/>
                    <a:gd name="T62" fmla="*/ 0 w 293"/>
                    <a:gd name="T63" fmla="*/ 70 h 137"/>
                    <a:gd name="T64" fmla="*/ 6 w 293"/>
                    <a:gd name="T65" fmla="*/ 58 h 137"/>
                    <a:gd name="T66" fmla="*/ 17 w 293"/>
                    <a:gd name="T67" fmla="*/ 46 h 137"/>
                    <a:gd name="T68" fmla="*/ 30 w 293"/>
                    <a:gd name="T69" fmla="*/ 33 h 137"/>
                    <a:gd name="T70" fmla="*/ 47 w 293"/>
                    <a:gd name="T71" fmla="*/ 23 h 137"/>
                    <a:gd name="T72" fmla="*/ 66 w 293"/>
                    <a:gd name="T73" fmla="*/ 15 h 137"/>
                    <a:gd name="T74" fmla="*/ 88 w 293"/>
                    <a:gd name="T75" fmla="*/ 8 h 137"/>
                    <a:gd name="T76" fmla="*/ 111 w 293"/>
                    <a:gd name="T77" fmla="*/ 3 h 137"/>
                    <a:gd name="T78" fmla="*/ 135 w 293"/>
                    <a:gd name="T79" fmla="*/ 0 h 137"/>
                    <a:gd name="T80" fmla="*/ 161 w 293"/>
                    <a:gd name="T81" fmla="*/ 0 h 1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293" h="137">
                      <a:moveTo>
                        <a:pt x="161" y="0"/>
                      </a:moveTo>
                      <a:lnTo>
                        <a:pt x="166" y="0"/>
                      </a:lnTo>
                      <a:lnTo>
                        <a:pt x="181" y="1"/>
                      </a:lnTo>
                      <a:lnTo>
                        <a:pt x="202" y="5"/>
                      </a:lnTo>
                      <a:lnTo>
                        <a:pt x="225" y="11"/>
                      </a:lnTo>
                      <a:lnTo>
                        <a:pt x="250" y="22"/>
                      </a:lnTo>
                      <a:lnTo>
                        <a:pt x="271" y="39"/>
                      </a:lnTo>
                      <a:lnTo>
                        <a:pt x="286" y="63"/>
                      </a:lnTo>
                      <a:lnTo>
                        <a:pt x="293" y="93"/>
                      </a:lnTo>
                      <a:lnTo>
                        <a:pt x="289" y="120"/>
                      </a:lnTo>
                      <a:lnTo>
                        <a:pt x="273" y="134"/>
                      </a:lnTo>
                      <a:lnTo>
                        <a:pt x="251" y="137"/>
                      </a:lnTo>
                      <a:lnTo>
                        <a:pt x="223" y="133"/>
                      </a:lnTo>
                      <a:lnTo>
                        <a:pt x="195" y="124"/>
                      </a:lnTo>
                      <a:lnTo>
                        <a:pt x="168" y="112"/>
                      </a:lnTo>
                      <a:lnTo>
                        <a:pt x="146" y="100"/>
                      </a:lnTo>
                      <a:lnTo>
                        <a:pt x="131" y="92"/>
                      </a:lnTo>
                      <a:lnTo>
                        <a:pt x="120" y="87"/>
                      </a:lnTo>
                      <a:lnTo>
                        <a:pt x="111" y="83"/>
                      </a:lnTo>
                      <a:lnTo>
                        <a:pt x="101" y="80"/>
                      </a:lnTo>
                      <a:lnTo>
                        <a:pt x="92" y="79"/>
                      </a:lnTo>
                      <a:lnTo>
                        <a:pt x="81" y="80"/>
                      </a:lnTo>
                      <a:lnTo>
                        <a:pt x="72" y="82"/>
                      </a:lnTo>
                      <a:lnTo>
                        <a:pt x="63" y="86"/>
                      </a:lnTo>
                      <a:lnTo>
                        <a:pt x="53" y="91"/>
                      </a:lnTo>
                      <a:lnTo>
                        <a:pt x="43" y="96"/>
                      </a:lnTo>
                      <a:lnTo>
                        <a:pt x="33" y="98"/>
                      </a:lnTo>
                      <a:lnTo>
                        <a:pt x="21" y="97"/>
                      </a:lnTo>
                      <a:lnTo>
                        <a:pt x="12" y="94"/>
                      </a:lnTo>
                      <a:lnTo>
                        <a:pt x="4" y="88"/>
                      </a:lnTo>
                      <a:lnTo>
                        <a:pt x="0" y="80"/>
                      </a:lnTo>
                      <a:lnTo>
                        <a:pt x="0" y="70"/>
                      </a:lnTo>
                      <a:lnTo>
                        <a:pt x="6" y="58"/>
                      </a:lnTo>
                      <a:lnTo>
                        <a:pt x="17" y="46"/>
                      </a:lnTo>
                      <a:lnTo>
                        <a:pt x="30" y="33"/>
                      </a:lnTo>
                      <a:lnTo>
                        <a:pt x="47" y="23"/>
                      </a:lnTo>
                      <a:lnTo>
                        <a:pt x="66" y="15"/>
                      </a:lnTo>
                      <a:lnTo>
                        <a:pt x="88" y="8"/>
                      </a:lnTo>
                      <a:lnTo>
                        <a:pt x="111" y="3"/>
                      </a:lnTo>
                      <a:lnTo>
                        <a:pt x="135" y="0"/>
                      </a:lnTo>
                      <a:lnTo>
                        <a:pt x="161" y="0"/>
                      </a:lnTo>
                      <a:close/>
                    </a:path>
                  </a:pathLst>
                </a:custGeom>
                <a:solidFill>
                  <a:srgbClr val="FCEAB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31" name="Freeform 115"/>
                <p:cNvSpPr>
                  <a:spLocks/>
                </p:cNvSpPr>
                <p:nvPr/>
              </p:nvSpPr>
              <p:spPr bwMode="auto">
                <a:xfrm>
                  <a:off x="4855" y="1181"/>
                  <a:ext cx="70" cy="32"/>
                </a:xfrm>
                <a:custGeom>
                  <a:avLst/>
                  <a:gdLst>
                    <a:gd name="T0" fmla="*/ 152 w 279"/>
                    <a:gd name="T1" fmla="*/ 0 h 127"/>
                    <a:gd name="T2" fmla="*/ 158 w 279"/>
                    <a:gd name="T3" fmla="*/ 0 h 127"/>
                    <a:gd name="T4" fmla="*/ 172 w 279"/>
                    <a:gd name="T5" fmla="*/ 1 h 127"/>
                    <a:gd name="T6" fmla="*/ 192 w 279"/>
                    <a:gd name="T7" fmla="*/ 4 h 127"/>
                    <a:gd name="T8" fmla="*/ 215 w 279"/>
                    <a:gd name="T9" fmla="*/ 11 h 127"/>
                    <a:gd name="T10" fmla="*/ 238 w 279"/>
                    <a:gd name="T11" fmla="*/ 21 h 127"/>
                    <a:gd name="T12" fmla="*/ 259 w 279"/>
                    <a:gd name="T13" fmla="*/ 36 h 127"/>
                    <a:gd name="T14" fmla="*/ 272 w 279"/>
                    <a:gd name="T15" fmla="*/ 58 h 127"/>
                    <a:gd name="T16" fmla="*/ 279 w 279"/>
                    <a:gd name="T17" fmla="*/ 86 h 127"/>
                    <a:gd name="T18" fmla="*/ 275 w 279"/>
                    <a:gd name="T19" fmla="*/ 111 h 127"/>
                    <a:gd name="T20" fmla="*/ 260 w 279"/>
                    <a:gd name="T21" fmla="*/ 124 h 127"/>
                    <a:gd name="T22" fmla="*/ 239 w 279"/>
                    <a:gd name="T23" fmla="*/ 127 h 127"/>
                    <a:gd name="T24" fmla="*/ 212 w 279"/>
                    <a:gd name="T25" fmla="*/ 123 h 127"/>
                    <a:gd name="T26" fmla="*/ 186 w 279"/>
                    <a:gd name="T27" fmla="*/ 114 h 127"/>
                    <a:gd name="T28" fmla="*/ 160 w 279"/>
                    <a:gd name="T29" fmla="*/ 103 h 127"/>
                    <a:gd name="T30" fmla="*/ 139 w 279"/>
                    <a:gd name="T31" fmla="*/ 93 h 127"/>
                    <a:gd name="T32" fmla="*/ 125 w 279"/>
                    <a:gd name="T33" fmla="*/ 85 h 127"/>
                    <a:gd name="T34" fmla="*/ 116 w 279"/>
                    <a:gd name="T35" fmla="*/ 80 h 127"/>
                    <a:gd name="T36" fmla="*/ 106 w 279"/>
                    <a:gd name="T37" fmla="*/ 77 h 127"/>
                    <a:gd name="T38" fmla="*/ 97 w 279"/>
                    <a:gd name="T39" fmla="*/ 75 h 127"/>
                    <a:gd name="T40" fmla="*/ 88 w 279"/>
                    <a:gd name="T41" fmla="*/ 74 h 127"/>
                    <a:gd name="T42" fmla="*/ 79 w 279"/>
                    <a:gd name="T43" fmla="*/ 74 h 127"/>
                    <a:gd name="T44" fmla="*/ 69 w 279"/>
                    <a:gd name="T45" fmla="*/ 76 h 127"/>
                    <a:gd name="T46" fmla="*/ 61 w 279"/>
                    <a:gd name="T47" fmla="*/ 79 h 127"/>
                    <a:gd name="T48" fmla="*/ 52 w 279"/>
                    <a:gd name="T49" fmla="*/ 84 h 127"/>
                    <a:gd name="T50" fmla="*/ 43 w 279"/>
                    <a:gd name="T51" fmla="*/ 89 h 127"/>
                    <a:gd name="T52" fmla="*/ 32 w 279"/>
                    <a:gd name="T53" fmla="*/ 90 h 127"/>
                    <a:gd name="T54" fmla="*/ 21 w 279"/>
                    <a:gd name="T55" fmla="*/ 90 h 127"/>
                    <a:gd name="T56" fmla="*/ 12 w 279"/>
                    <a:gd name="T57" fmla="*/ 87 h 127"/>
                    <a:gd name="T58" fmla="*/ 5 w 279"/>
                    <a:gd name="T59" fmla="*/ 81 h 127"/>
                    <a:gd name="T60" fmla="*/ 0 w 279"/>
                    <a:gd name="T61" fmla="*/ 74 h 127"/>
                    <a:gd name="T62" fmla="*/ 0 w 279"/>
                    <a:gd name="T63" fmla="*/ 65 h 127"/>
                    <a:gd name="T64" fmla="*/ 6 w 279"/>
                    <a:gd name="T65" fmla="*/ 54 h 127"/>
                    <a:gd name="T66" fmla="*/ 16 w 279"/>
                    <a:gd name="T67" fmla="*/ 43 h 127"/>
                    <a:gd name="T68" fmla="*/ 29 w 279"/>
                    <a:gd name="T69" fmla="*/ 31 h 127"/>
                    <a:gd name="T70" fmla="*/ 45 w 279"/>
                    <a:gd name="T71" fmla="*/ 22 h 127"/>
                    <a:gd name="T72" fmla="*/ 64 w 279"/>
                    <a:gd name="T73" fmla="*/ 14 h 127"/>
                    <a:gd name="T74" fmla="*/ 83 w 279"/>
                    <a:gd name="T75" fmla="*/ 8 h 127"/>
                    <a:gd name="T76" fmla="*/ 105 w 279"/>
                    <a:gd name="T77" fmla="*/ 3 h 127"/>
                    <a:gd name="T78" fmla="*/ 128 w 279"/>
                    <a:gd name="T79" fmla="*/ 0 h 127"/>
                    <a:gd name="T80" fmla="*/ 152 w 279"/>
                    <a:gd name="T81" fmla="*/ 0 h 1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279" h="127">
                      <a:moveTo>
                        <a:pt x="152" y="0"/>
                      </a:moveTo>
                      <a:lnTo>
                        <a:pt x="158" y="0"/>
                      </a:lnTo>
                      <a:lnTo>
                        <a:pt x="172" y="1"/>
                      </a:lnTo>
                      <a:lnTo>
                        <a:pt x="192" y="4"/>
                      </a:lnTo>
                      <a:lnTo>
                        <a:pt x="215" y="11"/>
                      </a:lnTo>
                      <a:lnTo>
                        <a:pt x="238" y="21"/>
                      </a:lnTo>
                      <a:lnTo>
                        <a:pt x="259" y="36"/>
                      </a:lnTo>
                      <a:lnTo>
                        <a:pt x="272" y="58"/>
                      </a:lnTo>
                      <a:lnTo>
                        <a:pt x="279" y="86"/>
                      </a:lnTo>
                      <a:lnTo>
                        <a:pt x="275" y="111"/>
                      </a:lnTo>
                      <a:lnTo>
                        <a:pt x="260" y="124"/>
                      </a:lnTo>
                      <a:lnTo>
                        <a:pt x="239" y="127"/>
                      </a:lnTo>
                      <a:lnTo>
                        <a:pt x="212" y="123"/>
                      </a:lnTo>
                      <a:lnTo>
                        <a:pt x="186" y="114"/>
                      </a:lnTo>
                      <a:lnTo>
                        <a:pt x="160" y="103"/>
                      </a:lnTo>
                      <a:lnTo>
                        <a:pt x="139" y="93"/>
                      </a:lnTo>
                      <a:lnTo>
                        <a:pt x="125" y="85"/>
                      </a:lnTo>
                      <a:lnTo>
                        <a:pt x="116" y="80"/>
                      </a:lnTo>
                      <a:lnTo>
                        <a:pt x="106" y="77"/>
                      </a:lnTo>
                      <a:lnTo>
                        <a:pt x="97" y="75"/>
                      </a:lnTo>
                      <a:lnTo>
                        <a:pt x="88" y="74"/>
                      </a:lnTo>
                      <a:lnTo>
                        <a:pt x="79" y="74"/>
                      </a:lnTo>
                      <a:lnTo>
                        <a:pt x="69" y="76"/>
                      </a:lnTo>
                      <a:lnTo>
                        <a:pt x="61" y="79"/>
                      </a:lnTo>
                      <a:lnTo>
                        <a:pt x="52" y="84"/>
                      </a:lnTo>
                      <a:lnTo>
                        <a:pt x="43" y="89"/>
                      </a:lnTo>
                      <a:lnTo>
                        <a:pt x="32" y="90"/>
                      </a:lnTo>
                      <a:lnTo>
                        <a:pt x="21" y="90"/>
                      </a:lnTo>
                      <a:lnTo>
                        <a:pt x="12" y="87"/>
                      </a:lnTo>
                      <a:lnTo>
                        <a:pt x="5" y="81"/>
                      </a:lnTo>
                      <a:lnTo>
                        <a:pt x="0" y="74"/>
                      </a:lnTo>
                      <a:lnTo>
                        <a:pt x="0" y="65"/>
                      </a:lnTo>
                      <a:lnTo>
                        <a:pt x="6" y="54"/>
                      </a:lnTo>
                      <a:lnTo>
                        <a:pt x="16" y="43"/>
                      </a:lnTo>
                      <a:lnTo>
                        <a:pt x="29" y="31"/>
                      </a:lnTo>
                      <a:lnTo>
                        <a:pt x="45" y="22"/>
                      </a:lnTo>
                      <a:lnTo>
                        <a:pt x="64" y="14"/>
                      </a:lnTo>
                      <a:lnTo>
                        <a:pt x="83" y="8"/>
                      </a:lnTo>
                      <a:lnTo>
                        <a:pt x="105" y="3"/>
                      </a:lnTo>
                      <a:lnTo>
                        <a:pt x="128" y="0"/>
                      </a:lnTo>
                      <a:lnTo>
                        <a:pt x="152" y="0"/>
                      </a:lnTo>
                      <a:close/>
                    </a:path>
                  </a:pathLst>
                </a:custGeom>
                <a:solidFill>
                  <a:srgbClr val="FCE8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32" name="Freeform 116"/>
                <p:cNvSpPr>
                  <a:spLocks/>
                </p:cNvSpPr>
                <p:nvPr/>
              </p:nvSpPr>
              <p:spPr bwMode="auto">
                <a:xfrm>
                  <a:off x="4882" y="1241"/>
                  <a:ext cx="31" cy="11"/>
                </a:xfrm>
                <a:custGeom>
                  <a:avLst/>
                  <a:gdLst>
                    <a:gd name="T0" fmla="*/ 123 w 124"/>
                    <a:gd name="T1" fmla="*/ 5 h 44"/>
                    <a:gd name="T2" fmla="*/ 124 w 124"/>
                    <a:gd name="T3" fmla="*/ 2 h 44"/>
                    <a:gd name="T4" fmla="*/ 123 w 124"/>
                    <a:gd name="T5" fmla="*/ 1 h 44"/>
                    <a:gd name="T6" fmla="*/ 121 w 124"/>
                    <a:gd name="T7" fmla="*/ 0 h 44"/>
                    <a:gd name="T8" fmla="*/ 119 w 124"/>
                    <a:gd name="T9" fmla="*/ 1 h 44"/>
                    <a:gd name="T10" fmla="*/ 106 w 124"/>
                    <a:gd name="T11" fmla="*/ 13 h 44"/>
                    <a:gd name="T12" fmla="*/ 90 w 124"/>
                    <a:gd name="T13" fmla="*/ 21 h 44"/>
                    <a:gd name="T14" fmla="*/ 70 w 124"/>
                    <a:gd name="T15" fmla="*/ 28 h 44"/>
                    <a:gd name="T16" fmla="*/ 49 w 124"/>
                    <a:gd name="T17" fmla="*/ 32 h 44"/>
                    <a:gd name="T18" fmla="*/ 31 w 124"/>
                    <a:gd name="T19" fmla="*/ 35 h 44"/>
                    <a:gd name="T20" fmla="*/ 15 w 124"/>
                    <a:gd name="T21" fmla="*/ 36 h 44"/>
                    <a:gd name="T22" fmla="*/ 4 w 124"/>
                    <a:gd name="T23" fmla="*/ 37 h 44"/>
                    <a:gd name="T24" fmla="*/ 0 w 124"/>
                    <a:gd name="T25" fmla="*/ 37 h 44"/>
                    <a:gd name="T26" fmla="*/ 3 w 124"/>
                    <a:gd name="T27" fmla="*/ 38 h 44"/>
                    <a:gd name="T28" fmla="*/ 14 w 124"/>
                    <a:gd name="T29" fmla="*/ 41 h 44"/>
                    <a:gd name="T30" fmla="*/ 29 w 124"/>
                    <a:gd name="T31" fmla="*/ 43 h 44"/>
                    <a:gd name="T32" fmla="*/ 48 w 124"/>
                    <a:gd name="T33" fmla="*/ 44 h 44"/>
                    <a:gd name="T34" fmla="*/ 68 w 124"/>
                    <a:gd name="T35" fmla="*/ 42 h 44"/>
                    <a:gd name="T36" fmla="*/ 89 w 124"/>
                    <a:gd name="T37" fmla="*/ 36 h 44"/>
                    <a:gd name="T38" fmla="*/ 107 w 124"/>
                    <a:gd name="T39" fmla="*/ 24 h 44"/>
                    <a:gd name="T40" fmla="*/ 123 w 124"/>
                    <a:gd name="T41" fmla="*/ 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24" h="44">
                      <a:moveTo>
                        <a:pt x="123" y="5"/>
                      </a:moveTo>
                      <a:lnTo>
                        <a:pt x="124" y="2"/>
                      </a:lnTo>
                      <a:lnTo>
                        <a:pt x="123" y="1"/>
                      </a:lnTo>
                      <a:lnTo>
                        <a:pt x="121" y="0"/>
                      </a:lnTo>
                      <a:lnTo>
                        <a:pt x="119" y="1"/>
                      </a:lnTo>
                      <a:lnTo>
                        <a:pt x="106" y="13"/>
                      </a:lnTo>
                      <a:lnTo>
                        <a:pt x="90" y="21"/>
                      </a:lnTo>
                      <a:lnTo>
                        <a:pt x="70" y="28"/>
                      </a:lnTo>
                      <a:lnTo>
                        <a:pt x="49" y="32"/>
                      </a:lnTo>
                      <a:lnTo>
                        <a:pt x="31" y="35"/>
                      </a:lnTo>
                      <a:lnTo>
                        <a:pt x="15" y="36"/>
                      </a:lnTo>
                      <a:lnTo>
                        <a:pt x="4" y="37"/>
                      </a:lnTo>
                      <a:lnTo>
                        <a:pt x="0" y="37"/>
                      </a:lnTo>
                      <a:lnTo>
                        <a:pt x="3" y="38"/>
                      </a:lnTo>
                      <a:lnTo>
                        <a:pt x="14" y="41"/>
                      </a:lnTo>
                      <a:lnTo>
                        <a:pt x="29" y="43"/>
                      </a:lnTo>
                      <a:lnTo>
                        <a:pt x="48" y="44"/>
                      </a:lnTo>
                      <a:lnTo>
                        <a:pt x="68" y="42"/>
                      </a:lnTo>
                      <a:lnTo>
                        <a:pt x="89" y="36"/>
                      </a:lnTo>
                      <a:lnTo>
                        <a:pt x="107" y="24"/>
                      </a:lnTo>
                      <a:lnTo>
                        <a:pt x="123" y="5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33" name="Freeform 117"/>
                <p:cNvSpPr>
                  <a:spLocks/>
                </p:cNvSpPr>
                <p:nvPr/>
              </p:nvSpPr>
              <p:spPr bwMode="auto">
                <a:xfrm>
                  <a:off x="4845" y="1253"/>
                  <a:ext cx="18" cy="5"/>
                </a:xfrm>
                <a:custGeom>
                  <a:avLst/>
                  <a:gdLst>
                    <a:gd name="T0" fmla="*/ 67 w 70"/>
                    <a:gd name="T1" fmla="*/ 13 h 21"/>
                    <a:gd name="T2" fmla="*/ 69 w 70"/>
                    <a:gd name="T3" fmla="*/ 11 h 21"/>
                    <a:gd name="T4" fmla="*/ 70 w 70"/>
                    <a:gd name="T5" fmla="*/ 8 h 21"/>
                    <a:gd name="T6" fmla="*/ 69 w 70"/>
                    <a:gd name="T7" fmla="*/ 6 h 21"/>
                    <a:gd name="T8" fmla="*/ 67 w 70"/>
                    <a:gd name="T9" fmla="*/ 5 h 21"/>
                    <a:gd name="T10" fmla="*/ 60 w 70"/>
                    <a:gd name="T11" fmla="*/ 6 h 21"/>
                    <a:gd name="T12" fmla="*/ 53 w 70"/>
                    <a:gd name="T13" fmla="*/ 7 h 21"/>
                    <a:gd name="T14" fmla="*/ 46 w 70"/>
                    <a:gd name="T15" fmla="*/ 8 h 21"/>
                    <a:gd name="T16" fmla="*/ 38 w 70"/>
                    <a:gd name="T17" fmla="*/ 9 h 21"/>
                    <a:gd name="T18" fmla="*/ 32 w 70"/>
                    <a:gd name="T19" fmla="*/ 9 h 21"/>
                    <a:gd name="T20" fmla="*/ 26 w 70"/>
                    <a:gd name="T21" fmla="*/ 8 h 21"/>
                    <a:gd name="T22" fmla="*/ 20 w 70"/>
                    <a:gd name="T23" fmla="*/ 7 h 21"/>
                    <a:gd name="T24" fmla="*/ 14 w 70"/>
                    <a:gd name="T25" fmla="*/ 5 h 21"/>
                    <a:gd name="T26" fmla="*/ 8 w 70"/>
                    <a:gd name="T27" fmla="*/ 3 h 21"/>
                    <a:gd name="T28" fmla="*/ 3 w 70"/>
                    <a:gd name="T29" fmla="*/ 2 h 21"/>
                    <a:gd name="T30" fmla="*/ 1 w 70"/>
                    <a:gd name="T31" fmla="*/ 0 h 21"/>
                    <a:gd name="T32" fmla="*/ 0 w 70"/>
                    <a:gd name="T33" fmla="*/ 0 h 21"/>
                    <a:gd name="T34" fmla="*/ 1 w 70"/>
                    <a:gd name="T35" fmla="*/ 2 h 21"/>
                    <a:gd name="T36" fmla="*/ 6 w 70"/>
                    <a:gd name="T37" fmla="*/ 5 h 21"/>
                    <a:gd name="T38" fmla="*/ 12 w 70"/>
                    <a:gd name="T39" fmla="*/ 10 h 21"/>
                    <a:gd name="T40" fmla="*/ 20 w 70"/>
                    <a:gd name="T41" fmla="*/ 15 h 21"/>
                    <a:gd name="T42" fmla="*/ 30 w 70"/>
                    <a:gd name="T43" fmla="*/ 19 h 21"/>
                    <a:gd name="T44" fmla="*/ 40 w 70"/>
                    <a:gd name="T45" fmla="*/ 21 h 21"/>
                    <a:gd name="T46" fmla="*/ 53 w 70"/>
                    <a:gd name="T47" fmla="*/ 19 h 21"/>
                    <a:gd name="T48" fmla="*/ 67 w 70"/>
                    <a:gd name="T49" fmla="*/ 13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70" h="21">
                      <a:moveTo>
                        <a:pt x="67" y="13"/>
                      </a:moveTo>
                      <a:lnTo>
                        <a:pt x="69" y="11"/>
                      </a:lnTo>
                      <a:lnTo>
                        <a:pt x="70" y="8"/>
                      </a:lnTo>
                      <a:lnTo>
                        <a:pt x="69" y="6"/>
                      </a:lnTo>
                      <a:lnTo>
                        <a:pt x="67" y="5"/>
                      </a:lnTo>
                      <a:lnTo>
                        <a:pt x="60" y="6"/>
                      </a:lnTo>
                      <a:lnTo>
                        <a:pt x="53" y="7"/>
                      </a:lnTo>
                      <a:lnTo>
                        <a:pt x="46" y="8"/>
                      </a:lnTo>
                      <a:lnTo>
                        <a:pt x="38" y="9"/>
                      </a:lnTo>
                      <a:lnTo>
                        <a:pt x="32" y="9"/>
                      </a:lnTo>
                      <a:lnTo>
                        <a:pt x="26" y="8"/>
                      </a:lnTo>
                      <a:lnTo>
                        <a:pt x="20" y="7"/>
                      </a:lnTo>
                      <a:lnTo>
                        <a:pt x="14" y="5"/>
                      </a:lnTo>
                      <a:lnTo>
                        <a:pt x="8" y="3"/>
                      </a:lnTo>
                      <a:lnTo>
                        <a:pt x="3" y="2"/>
                      </a:lnTo>
                      <a:lnTo>
                        <a:pt x="1" y="0"/>
                      </a:lnTo>
                      <a:lnTo>
                        <a:pt x="0" y="0"/>
                      </a:lnTo>
                      <a:lnTo>
                        <a:pt x="1" y="2"/>
                      </a:lnTo>
                      <a:lnTo>
                        <a:pt x="6" y="5"/>
                      </a:lnTo>
                      <a:lnTo>
                        <a:pt x="12" y="10"/>
                      </a:lnTo>
                      <a:lnTo>
                        <a:pt x="20" y="15"/>
                      </a:lnTo>
                      <a:lnTo>
                        <a:pt x="30" y="19"/>
                      </a:lnTo>
                      <a:lnTo>
                        <a:pt x="40" y="21"/>
                      </a:lnTo>
                      <a:lnTo>
                        <a:pt x="53" y="19"/>
                      </a:lnTo>
                      <a:lnTo>
                        <a:pt x="67" y="13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34" name="Freeform 118"/>
                <p:cNvSpPr>
                  <a:spLocks/>
                </p:cNvSpPr>
                <p:nvPr/>
              </p:nvSpPr>
              <p:spPr bwMode="auto">
                <a:xfrm>
                  <a:off x="4841" y="1239"/>
                  <a:ext cx="34" cy="35"/>
                </a:xfrm>
                <a:custGeom>
                  <a:avLst/>
                  <a:gdLst>
                    <a:gd name="T0" fmla="*/ 0 w 136"/>
                    <a:gd name="T1" fmla="*/ 0 h 141"/>
                    <a:gd name="T2" fmla="*/ 30 w 136"/>
                    <a:gd name="T3" fmla="*/ 5 h 141"/>
                    <a:gd name="T4" fmla="*/ 53 w 136"/>
                    <a:gd name="T5" fmla="*/ 18 h 141"/>
                    <a:gd name="T6" fmla="*/ 70 w 136"/>
                    <a:gd name="T7" fmla="*/ 34 h 141"/>
                    <a:gd name="T8" fmla="*/ 84 w 136"/>
                    <a:gd name="T9" fmla="*/ 54 h 141"/>
                    <a:gd name="T10" fmla="*/ 95 w 136"/>
                    <a:gd name="T11" fmla="*/ 76 h 141"/>
                    <a:gd name="T12" fmla="*/ 107 w 136"/>
                    <a:gd name="T13" fmla="*/ 98 h 141"/>
                    <a:gd name="T14" fmla="*/ 118 w 136"/>
                    <a:gd name="T15" fmla="*/ 120 h 141"/>
                    <a:gd name="T16" fmla="*/ 133 w 136"/>
                    <a:gd name="T17" fmla="*/ 140 h 141"/>
                    <a:gd name="T18" fmla="*/ 135 w 136"/>
                    <a:gd name="T19" fmla="*/ 141 h 141"/>
                    <a:gd name="T20" fmla="*/ 136 w 136"/>
                    <a:gd name="T21" fmla="*/ 141 h 141"/>
                    <a:gd name="T22" fmla="*/ 136 w 136"/>
                    <a:gd name="T23" fmla="*/ 140 h 141"/>
                    <a:gd name="T24" fmla="*/ 136 w 136"/>
                    <a:gd name="T25" fmla="*/ 139 h 141"/>
                    <a:gd name="T26" fmla="*/ 123 w 136"/>
                    <a:gd name="T27" fmla="*/ 118 h 141"/>
                    <a:gd name="T28" fmla="*/ 112 w 136"/>
                    <a:gd name="T29" fmla="*/ 95 h 141"/>
                    <a:gd name="T30" fmla="*/ 100 w 136"/>
                    <a:gd name="T31" fmla="*/ 72 h 141"/>
                    <a:gd name="T32" fmla="*/ 87 w 136"/>
                    <a:gd name="T33" fmla="*/ 50 h 141"/>
                    <a:gd name="T34" fmla="*/ 72 w 136"/>
                    <a:gd name="T35" fmla="*/ 31 h 141"/>
                    <a:gd name="T36" fmla="*/ 54 w 136"/>
                    <a:gd name="T37" fmla="*/ 16 h 141"/>
                    <a:gd name="T38" fmla="*/ 30 w 136"/>
                    <a:gd name="T39" fmla="*/ 4 h 141"/>
                    <a:gd name="T40" fmla="*/ 0 w 136"/>
                    <a:gd name="T41" fmla="*/ 0 h 141"/>
                    <a:gd name="T42" fmla="*/ 0 w 136"/>
                    <a:gd name="T43" fmla="*/ 0 h 141"/>
                    <a:gd name="T44" fmla="*/ 0 w 136"/>
                    <a:gd name="T45" fmla="*/ 0 h 141"/>
                    <a:gd name="T46" fmla="*/ 0 w 136"/>
                    <a:gd name="T47" fmla="*/ 0 h 141"/>
                    <a:gd name="T48" fmla="*/ 0 w 136"/>
                    <a:gd name="T49" fmla="*/ 0 h 141"/>
                    <a:gd name="T50" fmla="*/ 0 w 136"/>
                    <a:gd name="T51" fmla="*/ 0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36" h="141">
                      <a:moveTo>
                        <a:pt x="0" y="0"/>
                      </a:moveTo>
                      <a:lnTo>
                        <a:pt x="30" y="5"/>
                      </a:lnTo>
                      <a:lnTo>
                        <a:pt x="53" y="18"/>
                      </a:lnTo>
                      <a:lnTo>
                        <a:pt x="70" y="34"/>
                      </a:lnTo>
                      <a:lnTo>
                        <a:pt x="84" y="54"/>
                      </a:lnTo>
                      <a:lnTo>
                        <a:pt x="95" y="76"/>
                      </a:lnTo>
                      <a:lnTo>
                        <a:pt x="107" y="98"/>
                      </a:lnTo>
                      <a:lnTo>
                        <a:pt x="118" y="120"/>
                      </a:lnTo>
                      <a:lnTo>
                        <a:pt x="133" y="140"/>
                      </a:lnTo>
                      <a:lnTo>
                        <a:pt x="135" y="141"/>
                      </a:lnTo>
                      <a:lnTo>
                        <a:pt x="136" y="141"/>
                      </a:lnTo>
                      <a:lnTo>
                        <a:pt x="136" y="140"/>
                      </a:lnTo>
                      <a:lnTo>
                        <a:pt x="136" y="139"/>
                      </a:lnTo>
                      <a:lnTo>
                        <a:pt x="123" y="118"/>
                      </a:lnTo>
                      <a:lnTo>
                        <a:pt x="112" y="95"/>
                      </a:lnTo>
                      <a:lnTo>
                        <a:pt x="100" y="72"/>
                      </a:lnTo>
                      <a:lnTo>
                        <a:pt x="87" y="50"/>
                      </a:lnTo>
                      <a:lnTo>
                        <a:pt x="72" y="31"/>
                      </a:lnTo>
                      <a:lnTo>
                        <a:pt x="54" y="16"/>
                      </a:lnTo>
                      <a:lnTo>
                        <a:pt x="3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35" name="Freeform 119"/>
                <p:cNvSpPr>
                  <a:spLocks/>
                </p:cNvSpPr>
                <p:nvPr/>
              </p:nvSpPr>
              <p:spPr bwMode="auto">
                <a:xfrm>
                  <a:off x="4959" y="1354"/>
                  <a:ext cx="89" cy="129"/>
                </a:xfrm>
                <a:custGeom>
                  <a:avLst/>
                  <a:gdLst>
                    <a:gd name="T0" fmla="*/ 327 w 355"/>
                    <a:gd name="T1" fmla="*/ 0 h 515"/>
                    <a:gd name="T2" fmla="*/ 285 w 355"/>
                    <a:gd name="T3" fmla="*/ 1 h 515"/>
                    <a:gd name="T4" fmla="*/ 242 w 355"/>
                    <a:gd name="T5" fmla="*/ 7 h 515"/>
                    <a:gd name="T6" fmla="*/ 199 w 355"/>
                    <a:gd name="T7" fmla="*/ 17 h 515"/>
                    <a:gd name="T8" fmla="*/ 158 w 355"/>
                    <a:gd name="T9" fmla="*/ 32 h 515"/>
                    <a:gd name="T10" fmla="*/ 108 w 355"/>
                    <a:gd name="T11" fmla="*/ 55 h 515"/>
                    <a:gd name="T12" fmla="*/ 44 w 355"/>
                    <a:gd name="T13" fmla="*/ 101 h 515"/>
                    <a:gd name="T14" fmla="*/ 8 w 355"/>
                    <a:gd name="T15" fmla="*/ 173 h 515"/>
                    <a:gd name="T16" fmla="*/ 14 w 355"/>
                    <a:gd name="T17" fmla="*/ 230 h 515"/>
                    <a:gd name="T18" fmla="*/ 30 w 355"/>
                    <a:gd name="T19" fmla="*/ 267 h 515"/>
                    <a:gd name="T20" fmla="*/ 50 w 355"/>
                    <a:gd name="T21" fmla="*/ 300 h 515"/>
                    <a:gd name="T22" fmla="*/ 64 w 355"/>
                    <a:gd name="T23" fmla="*/ 321 h 515"/>
                    <a:gd name="T24" fmla="*/ 77 w 355"/>
                    <a:gd name="T25" fmla="*/ 343 h 515"/>
                    <a:gd name="T26" fmla="*/ 87 w 355"/>
                    <a:gd name="T27" fmla="*/ 365 h 515"/>
                    <a:gd name="T28" fmla="*/ 94 w 355"/>
                    <a:gd name="T29" fmla="*/ 385 h 515"/>
                    <a:gd name="T30" fmla="*/ 84 w 355"/>
                    <a:gd name="T31" fmla="*/ 405 h 515"/>
                    <a:gd name="T32" fmla="*/ 59 w 355"/>
                    <a:gd name="T33" fmla="*/ 410 h 515"/>
                    <a:gd name="T34" fmla="*/ 33 w 355"/>
                    <a:gd name="T35" fmla="*/ 416 h 515"/>
                    <a:gd name="T36" fmla="*/ 10 w 355"/>
                    <a:gd name="T37" fmla="*/ 432 h 515"/>
                    <a:gd name="T38" fmla="*/ 5 w 355"/>
                    <a:gd name="T39" fmla="*/ 497 h 515"/>
                    <a:gd name="T40" fmla="*/ 18 w 355"/>
                    <a:gd name="T41" fmla="*/ 514 h 515"/>
                    <a:gd name="T42" fmla="*/ 14 w 355"/>
                    <a:gd name="T43" fmla="*/ 496 h 515"/>
                    <a:gd name="T44" fmla="*/ 12 w 355"/>
                    <a:gd name="T45" fmla="*/ 449 h 515"/>
                    <a:gd name="T46" fmla="*/ 24 w 355"/>
                    <a:gd name="T47" fmla="*/ 432 h 515"/>
                    <a:gd name="T48" fmla="*/ 42 w 355"/>
                    <a:gd name="T49" fmla="*/ 426 h 515"/>
                    <a:gd name="T50" fmla="*/ 62 w 355"/>
                    <a:gd name="T51" fmla="*/ 424 h 515"/>
                    <a:gd name="T52" fmla="*/ 84 w 355"/>
                    <a:gd name="T53" fmla="*/ 423 h 515"/>
                    <a:gd name="T54" fmla="*/ 103 w 355"/>
                    <a:gd name="T55" fmla="*/ 414 h 515"/>
                    <a:gd name="T56" fmla="*/ 115 w 355"/>
                    <a:gd name="T57" fmla="*/ 368 h 515"/>
                    <a:gd name="T58" fmla="*/ 95 w 355"/>
                    <a:gd name="T59" fmla="*/ 317 h 515"/>
                    <a:gd name="T60" fmla="*/ 75 w 355"/>
                    <a:gd name="T61" fmla="*/ 282 h 515"/>
                    <a:gd name="T62" fmla="*/ 54 w 355"/>
                    <a:gd name="T63" fmla="*/ 248 h 515"/>
                    <a:gd name="T64" fmla="*/ 31 w 355"/>
                    <a:gd name="T65" fmla="*/ 182 h 515"/>
                    <a:gd name="T66" fmla="*/ 53 w 355"/>
                    <a:gd name="T67" fmla="*/ 113 h 515"/>
                    <a:gd name="T68" fmla="*/ 83 w 355"/>
                    <a:gd name="T69" fmla="*/ 86 h 515"/>
                    <a:gd name="T70" fmla="*/ 116 w 355"/>
                    <a:gd name="T71" fmla="*/ 65 h 515"/>
                    <a:gd name="T72" fmla="*/ 154 w 355"/>
                    <a:gd name="T73" fmla="*/ 44 h 515"/>
                    <a:gd name="T74" fmla="*/ 196 w 355"/>
                    <a:gd name="T75" fmla="*/ 25 h 515"/>
                    <a:gd name="T76" fmla="*/ 240 w 355"/>
                    <a:gd name="T77" fmla="*/ 12 h 515"/>
                    <a:gd name="T78" fmla="*/ 282 w 355"/>
                    <a:gd name="T79" fmla="*/ 3 h 515"/>
                    <a:gd name="T80" fmla="*/ 326 w 355"/>
                    <a:gd name="T81" fmla="*/ 1 h 515"/>
                    <a:gd name="T82" fmla="*/ 355 w 355"/>
                    <a:gd name="T83" fmla="*/ 2 h 515"/>
                    <a:gd name="T84" fmla="*/ 355 w 355"/>
                    <a:gd name="T85" fmla="*/ 2 h 5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355" h="515">
                      <a:moveTo>
                        <a:pt x="355" y="2"/>
                      </a:moveTo>
                      <a:lnTo>
                        <a:pt x="341" y="1"/>
                      </a:lnTo>
                      <a:lnTo>
                        <a:pt x="327" y="0"/>
                      </a:lnTo>
                      <a:lnTo>
                        <a:pt x="312" y="0"/>
                      </a:lnTo>
                      <a:lnTo>
                        <a:pt x="298" y="0"/>
                      </a:lnTo>
                      <a:lnTo>
                        <a:pt x="285" y="1"/>
                      </a:lnTo>
                      <a:lnTo>
                        <a:pt x="270" y="2"/>
                      </a:lnTo>
                      <a:lnTo>
                        <a:pt x="256" y="4"/>
                      </a:lnTo>
                      <a:lnTo>
                        <a:pt x="242" y="7"/>
                      </a:lnTo>
                      <a:lnTo>
                        <a:pt x="228" y="10"/>
                      </a:lnTo>
                      <a:lnTo>
                        <a:pt x="213" y="13"/>
                      </a:lnTo>
                      <a:lnTo>
                        <a:pt x="199" y="17"/>
                      </a:lnTo>
                      <a:lnTo>
                        <a:pt x="185" y="22"/>
                      </a:lnTo>
                      <a:lnTo>
                        <a:pt x="172" y="27"/>
                      </a:lnTo>
                      <a:lnTo>
                        <a:pt x="158" y="32"/>
                      </a:lnTo>
                      <a:lnTo>
                        <a:pt x="145" y="38"/>
                      </a:lnTo>
                      <a:lnTo>
                        <a:pt x="131" y="44"/>
                      </a:lnTo>
                      <a:lnTo>
                        <a:pt x="108" y="55"/>
                      </a:lnTo>
                      <a:lnTo>
                        <a:pt x="85" y="68"/>
                      </a:lnTo>
                      <a:lnTo>
                        <a:pt x="63" y="83"/>
                      </a:lnTo>
                      <a:lnTo>
                        <a:pt x="44" y="101"/>
                      </a:lnTo>
                      <a:lnTo>
                        <a:pt x="27" y="122"/>
                      </a:lnTo>
                      <a:lnTo>
                        <a:pt x="15" y="145"/>
                      </a:lnTo>
                      <a:lnTo>
                        <a:pt x="8" y="173"/>
                      </a:lnTo>
                      <a:lnTo>
                        <a:pt x="8" y="204"/>
                      </a:lnTo>
                      <a:lnTo>
                        <a:pt x="10" y="217"/>
                      </a:lnTo>
                      <a:lnTo>
                        <a:pt x="14" y="230"/>
                      </a:lnTo>
                      <a:lnTo>
                        <a:pt x="18" y="243"/>
                      </a:lnTo>
                      <a:lnTo>
                        <a:pt x="24" y="255"/>
                      </a:lnTo>
                      <a:lnTo>
                        <a:pt x="30" y="267"/>
                      </a:lnTo>
                      <a:lnTo>
                        <a:pt x="37" y="278"/>
                      </a:lnTo>
                      <a:lnTo>
                        <a:pt x="44" y="289"/>
                      </a:lnTo>
                      <a:lnTo>
                        <a:pt x="50" y="300"/>
                      </a:lnTo>
                      <a:lnTo>
                        <a:pt x="55" y="307"/>
                      </a:lnTo>
                      <a:lnTo>
                        <a:pt x="60" y="314"/>
                      </a:lnTo>
                      <a:lnTo>
                        <a:pt x="64" y="321"/>
                      </a:lnTo>
                      <a:lnTo>
                        <a:pt x="69" y="328"/>
                      </a:lnTo>
                      <a:lnTo>
                        <a:pt x="72" y="335"/>
                      </a:lnTo>
                      <a:lnTo>
                        <a:pt x="77" y="343"/>
                      </a:lnTo>
                      <a:lnTo>
                        <a:pt x="82" y="351"/>
                      </a:lnTo>
                      <a:lnTo>
                        <a:pt x="85" y="359"/>
                      </a:lnTo>
                      <a:lnTo>
                        <a:pt x="87" y="365"/>
                      </a:lnTo>
                      <a:lnTo>
                        <a:pt x="90" y="372"/>
                      </a:lnTo>
                      <a:lnTo>
                        <a:pt x="92" y="378"/>
                      </a:lnTo>
                      <a:lnTo>
                        <a:pt x="94" y="385"/>
                      </a:lnTo>
                      <a:lnTo>
                        <a:pt x="95" y="395"/>
                      </a:lnTo>
                      <a:lnTo>
                        <a:pt x="91" y="402"/>
                      </a:lnTo>
                      <a:lnTo>
                        <a:pt x="84" y="405"/>
                      </a:lnTo>
                      <a:lnTo>
                        <a:pt x="76" y="407"/>
                      </a:lnTo>
                      <a:lnTo>
                        <a:pt x="68" y="409"/>
                      </a:lnTo>
                      <a:lnTo>
                        <a:pt x="59" y="410"/>
                      </a:lnTo>
                      <a:lnTo>
                        <a:pt x="50" y="412"/>
                      </a:lnTo>
                      <a:lnTo>
                        <a:pt x="41" y="414"/>
                      </a:lnTo>
                      <a:lnTo>
                        <a:pt x="33" y="416"/>
                      </a:lnTo>
                      <a:lnTo>
                        <a:pt x="25" y="420"/>
                      </a:lnTo>
                      <a:lnTo>
                        <a:pt x="17" y="425"/>
                      </a:lnTo>
                      <a:lnTo>
                        <a:pt x="10" y="432"/>
                      </a:lnTo>
                      <a:lnTo>
                        <a:pt x="0" y="452"/>
                      </a:lnTo>
                      <a:lnTo>
                        <a:pt x="0" y="475"/>
                      </a:lnTo>
                      <a:lnTo>
                        <a:pt x="5" y="497"/>
                      </a:lnTo>
                      <a:lnTo>
                        <a:pt x="15" y="515"/>
                      </a:lnTo>
                      <a:lnTo>
                        <a:pt x="17" y="515"/>
                      </a:lnTo>
                      <a:lnTo>
                        <a:pt x="18" y="514"/>
                      </a:lnTo>
                      <a:lnTo>
                        <a:pt x="19" y="513"/>
                      </a:lnTo>
                      <a:lnTo>
                        <a:pt x="19" y="511"/>
                      </a:lnTo>
                      <a:lnTo>
                        <a:pt x="14" y="496"/>
                      </a:lnTo>
                      <a:lnTo>
                        <a:pt x="10" y="481"/>
                      </a:lnTo>
                      <a:lnTo>
                        <a:pt x="9" y="465"/>
                      </a:lnTo>
                      <a:lnTo>
                        <a:pt x="12" y="449"/>
                      </a:lnTo>
                      <a:lnTo>
                        <a:pt x="15" y="442"/>
                      </a:lnTo>
                      <a:lnTo>
                        <a:pt x="19" y="436"/>
                      </a:lnTo>
                      <a:lnTo>
                        <a:pt x="24" y="432"/>
                      </a:lnTo>
                      <a:lnTo>
                        <a:pt x="31" y="429"/>
                      </a:lnTo>
                      <a:lnTo>
                        <a:pt x="37" y="428"/>
                      </a:lnTo>
                      <a:lnTo>
                        <a:pt x="42" y="426"/>
                      </a:lnTo>
                      <a:lnTo>
                        <a:pt x="49" y="426"/>
                      </a:lnTo>
                      <a:lnTo>
                        <a:pt x="55" y="425"/>
                      </a:lnTo>
                      <a:lnTo>
                        <a:pt x="62" y="424"/>
                      </a:lnTo>
                      <a:lnTo>
                        <a:pt x="69" y="424"/>
                      </a:lnTo>
                      <a:lnTo>
                        <a:pt x="77" y="424"/>
                      </a:lnTo>
                      <a:lnTo>
                        <a:pt x="84" y="423"/>
                      </a:lnTo>
                      <a:lnTo>
                        <a:pt x="91" y="421"/>
                      </a:lnTo>
                      <a:lnTo>
                        <a:pt x="98" y="418"/>
                      </a:lnTo>
                      <a:lnTo>
                        <a:pt x="103" y="414"/>
                      </a:lnTo>
                      <a:lnTo>
                        <a:pt x="109" y="408"/>
                      </a:lnTo>
                      <a:lnTo>
                        <a:pt x="116" y="388"/>
                      </a:lnTo>
                      <a:lnTo>
                        <a:pt x="115" y="368"/>
                      </a:lnTo>
                      <a:lnTo>
                        <a:pt x="109" y="348"/>
                      </a:lnTo>
                      <a:lnTo>
                        <a:pt x="101" y="329"/>
                      </a:lnTo>
                      <a:lnTo>
                        <a:pt x="95" y="317"/>
                      </a:lnTo>
                      <a:lnTo>
                        <a:pt x="88" y="305"/>
                      </a:lnTo>
                      <a:lnTo>
                        <a:pt x="82" y="293"/>
                      </a:lnTo>
                      <a:lnTo>
                        <a:pt x="75" y="282"/>
                      </a:lnTo>
                      <a:lnTo>
                        <a:pt x="68" y="271"/>
                      </a:lnTo>
                      <a:lnTo>
                        <a:pt x="60" y="259"/>
                      </a:lnTo>
                      <a:lnTo>
                        <a:pt x="54" y="248"/>
                      </a:lnTo>
                      <a:lnTo>
                        <a:pt x="47" y="236"/>
                      </a:lnTo>
                      <a:lnTo>
                        <a:pt x="37" y="210"/>
                      </a:lnTo>
                      <a:lnTo>
                        <a:pt x="31" y="182"/>
                      </a:lnTo>
                      <a:lnTo>
                        <a:pt x="33" y="153"/>
                      </a:lnTo>
                      <a:lnTo>
                        <a:pt x="45" y="124"/>
                      </a:lnTo>
                      <a:lnTo>
                        <a:pt x="53" y="113"/>
                      </a:lnTo>
                      <a:lnTo>
                        <a:pt x="61" y="103"/>
                      </a:lnTo>
                      <a:lnTo>
                        <a:pt x="71" y="94"/>
                      </a:lnTo>
                      <a:lnTo>
                        <a:pt x="83" y="86"/>
                      </a:lnTo>
                      <a:lnTo>
                        <a:pt x="93" y="78"/>
                      </a:lnTo>
                      <a:lnTo>
                        <a:pt x="105" y="72"/>
                      </a:lnTo>
                      <a:lnTo>
                        <a:pt x="116" y="65"/>
                      </a:lnTo>
                      <a:lnTo>
                        <a:pt x="127" y="59"/>
                      </a:lnTo>
                      <a:lnTo>
                        <a:pt x="140" y="51"/>
                      </a:lnTo>
                      <a:lnTo>
                        <a:pt x="154" y="44"/>
                      </a:lnTo>
                      <a:lnTo>
                        <a:pt x="168" y="37"/>
                      </a:lnTo>
                      <a:lnTo>
                        <a:pt x="182" y="31"/>
                      </a:lnTo>
                      <a:lnTo>
                        <a:pt x="196" y="25"/>
                      </a:lnTo>
                      <a:lnTo>
                        <a:pt x="211" y="20"/>
                      </a:lnTo>
                      <a:lnTo>
                        <a:pt x="225" y="16"/>
                      </a:lnTo>
                      <a:lnTo>
                        <a:pt x="240" y="12"/>
                      </a:lnTo>
                      <a:lnTo>
                        <a:pt x="253" y="8"/>
                      </a:lnTo>
                      <a:lnTo>
                        <a:pt x="268" y="6"/>
                      </a:lnTo>
                      <a:lnTo>
                        <a:pt x="282" y="3"/>
                      </a:lnTo>
                      <a:lnTo>
                        <a:pt x="297" y="2"/>
                      </a:lnTo>
                      <a:lnTo>
                        <a:pt x="311" y="1"/>
                      </a:lnTo>
                      <a:lnTo>
                        <a:pt x="326" y="1"/>
                      </a:lnTo>
                      <a:lnTo>
                        <a:pt x="340" y="1"/>
                      </a:lnTo>
                      <a:lnTo>
                        <a:pt x="355" y="2"/>
                      </a:lnTo>
                      <a:lnTo>
                        <a:pt x="355" y="2"/>
                      </a:lnTo>
                      <a:lnTo>
                        <a:pt x="355" y="2"/>
                      </a:lnTo>
                      <a:lnTo>
                        <a:pt x="355" y="2"/>
                      </a:lnTo>
                      <a:lnTo>
                        <a:pt x="355" y="2"/>
                      </a:lnTo>
                      <a:lnTo>
                        <a:pt x="355" y="2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36" name="Freeform 120"/>
                <p:cNvSpPr>
                  <a:spLocks/>
                </p:cNvSpPr>
                <p:nvPr/>
              </p:nvSpPr>
              <p:spPr bwMode="auto">
                <a:xfrm>
                  <a:off x="4659" y="1389"/>
                  <a:ext cx="25" cy="182"/>
                </a:xfrm>
                <a:custGeom>
                  <a:avLst/>
                  <a:gdLst>
                    <a:gd name="T0" fmla="*/ 75 w 100"/>
                    <a:gd name="T1" fmla="*/ 17 h 731"/>
                    <a:gd name="T2" fmla="*/ 51 w 100"/>
                    <a:gd name="T3" fmla="*/ 51 h 731"/>
                    <a:gd name="T4" fmla="*/ 29 w 100"/>
                    <a:gd name="T5" fmla="*/ 85 h 731"/>
                    <a:gd name="T6" fmla="*/ 13 w 100"/>
                    <a:gd name="T7" fmla="*/ 122 h 731"/>
                    <a:gd name="T8" fmla="*/ 0 w 100"/>
                    <a:gd name="T9" fmla="*/ 187 h 731"/>
                    <a:gd name="T10" fmla="*/ 9 w 100"/>
                    <a:gd name="T11" fmla="*/ 279 h 731"/>
                    <a:gd name="T12" fmla="*/ 31 w 100"/>
                    <a:gd name="T13" fmla="*/ 346 h 731"/>
                    <a:gd name="T14" fmla="*/ 47 w 100"/>
                    <a:gd name="T15" fmla="*/ 390 h 731"/>
                    <a:gd name="T16" fmla="*/ 65 w 100"/>
                    <a:gd name="T17" fmla="*/ 435 h 731"/>
                    <a:gd name="T18" fmla="*/ 80 w 100"/>
                    <a:gd name="T19" fmla="*/ 480 h 731"/>
                    <a:gd name="T20" fmla="*/ 90 w 100"/>
                    <a:gd name="T21" fmla="*/ 532 h 731"/>
                    <a:gd name="T22" fmla="*/ 89 w 100"/>
                    <a:gd name="T23" fmla="*/ 590 h 731"/>
                    <a:gd name="T24" fmla="*/ 77 w 100"/>
                    <a:gd name="T25" fmla="*/ 647 h 731"/>
                    <a:gd name="T26" fmla="*/ 57 w 100"/>
                    <a:gd name="T27" fmla="*/ 703 h 731"/>
                    <a:gd name="T28" fmla="*/ 45 w 100"/>
                    <a:gd name="T29" fmla="*/ 731 h 731"/>
                    <a:gd name="T30" fmla="*/ 46 w 100"/>
                    <a:gd name="T31" fmla="*/ 731 h 731"/>
                    <a:gd name="T32" fmla="*/ 58 w 100"/>
                    <a:gd name="T33" fmla="*/ 709 h 731"/>
                    <a:gd name="T34" fmla="*/ 76 w 100"/>
                    <a:gd name="T35" fmla="*/ 667 h 731"/>
                    <a:gd name="T36" fmla="*/ 90 w 100"/>
                    <a:gd name="T37" fmla="*/ 624 h 731"/>
                    <a:gd name="T38" fmla="*/ 98 w 100"/>
                    <a:gd name="T39" fmla="*/ 578 h 731"/>
                    <a:gd name="T40" fmla="*/ 100 w 100"/>
                    <a:gd name="T41" fmla="*/ 532 h 731"/>
                    <a:gd name="T42" fmla="*/ 95 w 100"/>
                    <a:gd name="T43" fmla="*/ 485 h 731"/>
                    <a:gd name="T44" fmla="*/ 84 w 100"/>
                    <a:gd name="T45" fmla="*/ 440 h 731"/>
                    <a:gd name="T46" fmla="*/ 69 w 100"/>
                    <a:gd name="T47" fmla="*/ 394 h 731"/>
                    <a:gd name="T48" fmla="*/ 53 w 100"/>
                    <a:gd name="T49" fmla="*/ 349 h 731"/>
                    <a:gd name="T50" fmla="*/ 37 w 100"/>
                    <a:gd name="T51" fmla="*/ 303 h 731"/>
                    <a:gd name="T52" fmla="*/ 24 w 100"/>
                    <a:gd name="T53" fmla="*/ 256 h 731"/>
                    <a:gd name="T54" fmla="*/ 19 w 100"/>
                    <a:gd name="T55" fmla="*/ 208 h 731"/>
                    <a:gd name="T56" fmla="*/ 19 w 100"/>
                    <a:gd name="T57" fmla="*/ 158 h 731"/>
                    <a:gd name="T58" fmla="*/ 30 w 100"/>
                    <a:gd name="T59" fmla="*/ 109 h 731"/>
                    <a:gd name="T60" fmla="*/ 43 w 100"/>
                    <a:gd name="T61" fmla="*/ 74 h 731"/>
                    <a:gd name="T62" fmla="*/ 54 w 100"/>
                    <a:gd name="T63" fmla="*/ 52 h 731"/>
                    <a:gd name="T64" fmla="*/ 68 w 100"/>
                    <a:gd name="T65" fmla="*/ 32 h 731"/>
                    <a:gd name="T66" fmla="*/ 82 w 100"/>
                    <a:gd name="T67" fmla="*/ 12 h 731"/>
                    <a:gd name="T68" fmla="*/ 90 w 100"/>
                    <a:gd name="T69" fmla="*/ 0 h 731"/>
                    <a:gd name="T70" fmla="*/ 89 w 100"/>
                    <a:gd name="T71" fmla="*/ 0 h 731"/>
                    <a:gd name="T72" fmla="*/ 89 w 100"/>
                    <a:gd name="T73" fmla="*/ 0 h 7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00" h="731">
                      <a:moveTo>
                        <a:pt x="89" y="0"/>
                      </a:moveTo>
                      <a:lnTo>
                        <a:pt x="75" y="17"/>
                      </a:lnTo>
                      <a:lnTo>
                        <a:pt x="62" y="34"/>
                      </a:lnTo>
                      <a:lnTo>
                        <a:pt x="51" y="51"/>
                      </a:lnTo>
                      <a:lnTo>
                        <a:pt x="39" y="68"/>
                      </a:lnTo>
                      <a:lnTo>
                        <a:pt x="29" y="85"/>
                      </a:lnTo>
                      <a:lnTo>
                        <a:pt x="21" y="103"/>
                      </a:lnTo>
                      <a:lnTo>
                        <a:pt x="13" y="122"/>
                      </a:lnTo>
                      <a:lnTo>
                        <a:pt x="7" y="142"/>
                      </a:lnTo>
                      <a:lnTo>
                        <a:pt x="0" y="187"/>
                      </a:lnTo>
                      <a:lnTo>
                        <a:pt x="1" y="234"/>
                      </a:lnTo>
                      <a:lnTo>
                        <a:pt x="9" y="279"/>
                      </a:lnTo>
                      <a:lnTo>
                        <a:pt x="23" y="324"/>
                      </a:lnTo>
                      <a:lnTo>
                        <a:pt x="31" y="346"/>
                      </a:lnTo>
                      <a:lnTo>
                        <a:pt x="39" y="368"/>
                      </a:lnTo>
                      <a:lnTo>
                        <a:pt x="47" y="390"/>
                      </a:lnTo>
                      <a:lnTo>
                        <a:pt x="57" y="413"/>
                      </a:lnTo>
                      <a:lnTo>
                        <a:pt x="65" y="435"/>
                      </a:lnTo>
                      <a:lnTo>
                        <a:pt x="73" y="457"/>
                      </a:lnTo>
                      <a:lnTo>
                        <a:pt x="80" y="480"/>
                      </a:lnTo>
                      <a:lnTo>
                        <a:pt x="85" y="503"/>
                      </a:lnTo>
                      <a:lnTo>
                        <a:pt x="90" y="532"/>
                      </a:lnTo>
                      <a:lnTo>
                        <a:pt x="91" y="561"/>
                      </a:lnTo>
                      <a:lnTo>
                        <a:pt x="89" y="590"/>
                      </a:lnTo>
                      <a:lnTo>
                        <a:pt x="84" y="619"/>
                      </a:lnTo>
                      <a:lnTo>
                        <a:pt x="77" y="647"/>
                      </a:lnTo>
                      <a:lnTo>
                        <a:pt x="68" y="675"/>
                      </a:lnTo>
                      <a:lnTo>
                        <a:pt x="57" y="703"/>
                      </a:lnTo>
                      <a:lnTo>
                        <a:pt x="45" y="730"/>
                      </a:lnTo>
                      <a:lnTo>
                        <a:pt x="45" y="731"/>
                      </a:lnTo>
                      <a:lnTo>
                        <a:pt x="45" y="731"/>
                      </a:lnTo>
                      <a:lnTo>
                        <a:pt x="46" y="731"/>
                      </a:lnTo>
                      <a:lnTo>
                        <a:pt x="47" y="731"/>
                      </a:lnTo>
                      <a:lnTo>
                        <a:pt x="58" y="709"/>
                      </a:lnTo>
                      <a:lnTo>
                        <a:pt x="67" y="688"/>
                      </a:lnTo>
                      <a:lnTo>
                        <a:pt x="76" y="667"/>
                      </a:lnTo>
                      <a:lnTo>
                        <a:pt x="83" y="645"/>
                      </a:lnTo>
                      <a:lnTo>
                        <a:pt x="90" y="624"/>
                      </a:lnTo>
                      <a:lnTo>
                        <a:pt x="95" y="601"/>
                      </a:lnTo>
                      <a:lnTo>
                        <a:pt x="98" y="578"/>
                      </a:lnTo>
                      <a:lnTo>
                        <a:pt x="100" y="555"/>
                      </a:lnTo>
                      <a:lnTo>
                        <a:pt x="100" y="532"/>
                      </a:lnTo>
                      <a:lnTo>
                        <a:pt x="98" y="508"/>
                      </a:lnTo>
                      <a:lnTo>
                        <a:pt x="95" y="485"/>
                      </a:lnTo>
                      <a:lnTo>
                        <a:pt x="90" y="462"/>
                      </a:lnTo>
                      <a:lnTo>
                        <a:pt x="84" y="440"/>
                      </a:lnTo>
                      <a:lnTo>
                        <a:pt x="77" y="417"/>
                      </a:lnTo>
                      <a:lnTo>
                        <a:pt x="69" y="394"/>
                      </a:lnTo>
                      <a:lnTo>
                        <a:pt x="61" y="372"/>
                      </a:lnTo>
                      <a:lnTo>
                        <a:pt x="53" y="349"/>
                      </a:lnTo>
                      <a:lnTo>
                        <a:pt x="44" y="326"/>
                      </a:lnTo>
                      <a:lnTo>
                        <a:pt x="37" y="303"/>
                      </a:lnTo>
                      <a:lnTo>
                        <a:pt x="30" y="279"/>
                      </a:lnTo>
                      <a:lnTo>
                        <a:pt x="24" y="256"/>
                      </a:lnTo>
                      <a:lnTo>
                        <a:pt x="21" y="232"/>
                      </a:lnTo>
                      <a:lnTo>
                        <a:pt x="19" y="208"/>
                      </a:lnTo>
                      <a:lnTo>
                        <a:pt x="17" y="183"/>
                      </a:lnTo>
                      <a:lnTo>
                        <a:pt x="19" y="158"/>
                      </a:lnTo>
                      <a:lnTo>
                        <a:pt x="23" y="133"/>
                      </a:lnTo>
                      <a:lnTo>
                        <a:pt x="30" y="109"/>
                      </a:lnTo>
                      <a:lnTo>
                        <a:pt x="38" y="85"/>
                      </a:lnTo>
                      <a:lnTo>
                        <a:pt x="43" y="74"/>
                      </a:lnTo>
                      <a:lnTo>
                        <a:pt x="49" y="63"/>
                      </a:lnTo>
                      <a:lnTo>
                        <a:pt x="54" y="52"/>
                      </a:lnTo>
                      <a:lnTo>
                        <a:pt x="61" y="42"/>
                      </a:lnTo>
                      <a:lnTo>
                        <a:pt x="68" y="32"/>
                      </a:lnTo>
                      <a:lnTo>
                        <a:pt x="75" y="22"/>
                      </a:lnTo>
                      <a:lnTo>
                        <a:pt x="82" y="12"/>
                      </a:lnTo>
                      <a:lnTo>
                        <a:pt x="90" y="1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9" y="0"/>
                      </a:lnTo>
                      <a:lnTo>
                        <a:pt x="89" y="0"/>
                      </a:lnTo>
                      <a:lnTo>
                        <a:pt x="89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37" name="Freeform 121"/>
                <p:cNvSpPr>
                  <a:spLocks/>
                </p:cNvSpPr>
                <p:nvPr/>
              </p:nvSpPr>
              <p:spPr bwMode="auto">
                <a:xfrm>
                  <a:off x="4841" y="1206"/>
                  <a:ext cx="24" cy="34"/>
                </a:xfrm>
                <a:custGeom>
                  <a:avLst/>
                  <a:gdLst>
                    <a:gd name="T0" fmla="*/ 93 w 97"/>
                    <a:gd name="T1" fmla="*/ 0 h 136"/>
                    <a:gd name="T2" fmla="*/ 93 w 97"/>
                    <a:gd name="T3" fmla="*/ 1 h 136"/>
                    <a:gd name="T4" fmla="*/ 95 w 97"/>
                    <a:gd name="T5" fmla="*/ 5 h 136"/>
                    <a:gd name="T6" fmla="*/ 96 w 97"/>
                    <a:gd name="T7" fmla="*/ 10 h 136"/>
                    <a:gd name="T8" fmla="*/ 95 w 97"/>
                    <a:gd name="T9" fmla="*/ 17 h 136"/>
                    <a:gd name="T10" fmla="*/ 91 w 97"/>
                    <a:gd name="T11" fmla="*/ 25 h 136"/>
                    <a:gd name="T12" fmla="*/ 86 w 97"/>
                    <a:gd name="T13" fmla="*/ 33 h 136"/>
                    <a:gd name="T14" fmla="*/ 77 w 97"/>
                    <a:gd name="T15" fmla="*/ 41 h 136"/>
                    <a:gd name="T16" fmla="*/ 63 w 97"/>
                    <a:gd name="T17" fmla="*/ 48 h 136"/>
                    <a:gd name="T18" fmla="*/ 48 w 97"/>
                    <a:gd name="T19" fmla="*/ 55 h 136"/>
                    <a:gd name="T20" fmla="*/ 33 w 97"/>
                    <a:gd name="T21" fmla="*/ 63 h 136"/>
                    <a:gd name="T22" fmla="*/ 21 w 97"/>
                    <a:gd name="T23" fmla="*/ 73 h 136"/>
                    <a:gd name="T24" fmla="*/ 10 w 97"/>
                    <a:gd name="T25" fmla="*/ 83 h 136"/>
                    <a:gd name="T26" fmla="*/ 3 w 97"/>
                    <a:gd name="T27" fmla="*/ 95 h 136"/>
                    <a:gd name="T28" fmla="*/ 0 w 97"/>
                    <a:gd name="T29" fmla="*/ 107 h 136"/>
                    <a:gd name="T30" fmla="*/ 0 w 97"/>
                    <a:gd name="T31" fmla="*/ 121 h 136"/>
                    <a:gd name="T32" fmla="*/ 6 w 97"/>
                    <a:gd name="T33" fmla="*/ 136 h 136"/>
                    <a:gd name="T34" fmla="*/ 6 w 97"/>
                    <a:gd name="T35" fmla="*/ 134 h 136"/>
                    <a:gd name="T36" fmla="*/ 5 w 97"/>
                    <a:gd name="T37" fmla="*/ 129 h 136"/>
                    <a:gd name="T38" fmla="*/ 5 w 97"/>
                    <a:gd name="T39" fmla="*/ 120 h 136"/>
                    <a:gd name="T40" fmla="*/ 6 w 97"/>
                    <a:gd name="T41" fmla="*/ 110 h 136"/>
                    <a:gd name="T42" fmla="*/ 10 w 97"/>
                    <a:gd name="T43" fmla="*/ 97 h 136"/>
                    <a:gd name="T44" fmla="*/ 20 w 97"/>
                    <a:gd name="T45" fmla="*/ 84 h 136"/>
                    <a:gd name="T46" fmla="*/ 35 w 97"/>
                    <a:gd name="T47" fmla="*/ 70 h 136"/>
                    <a:gd name="T48" fmla="*/ 55 w 97"/>
                    <a:gd name="T49" fmla="*/ 57 h 136"/>
                    <a:gd name="T50" fmla="*/ 58 w 97"/>
                    <a:gd name="T51" fmla="*/ 56 h 136"/>
                    <a:gd name="T52" fmla="*/ 65 w 97"/>
                    <a:gd name="T53" fmla="*/ 54 h 136"/>
                    <a:gd name="T54" fmla="*/ 73 w 97"/>
                    <a:gd name="T55" fmla="*/ 50 h 136"/>
                    <a:gd name="T56" fmla="*/ 82 w 97"/>
                    <a:gd name="T57" fmla="*/ 44 h 136"/>
                    <a:gd name="T58" fmla="*/ 90 w 97"/>
                    <a:gd name="T59" fmla="*/ 36 h 136"/>
                    <a:gd name="T60" fmla="*/ 96 w 97"/>
                    <a:gd name="T61" fmla="*/ 26 h 136"/>
                    <a:gd name="T62" fmla="*/ 97 w 97"/>
                    <a:gd name="T63" fmla="*/ 14 h 136"/>
                    <a:gd name="T64" fmla="*/ 93 w 97"/>
                    <a:gd name="T65" fmla="*/ 0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97" h="136">
                      <a:moveTo>
                        <a:pt x="93" y="0"/>
                      </a:moveTo>
                      <a:lnTo>
                        <a:pt x="93" y="1"/>
                      </a:lnTo>
                      <a:lnTo>
                        <a:pt x="95" y="5"/>
                      </a:lnTo>
                      <a:lnTo>
                        <a:pt x="96" y="10"/>
                      </a:lnTo>
                      <a:lnTo>
                        <a:pt x="95" y="17"/>
                      </a:lnTo>
                      <a:lnTo>
                        <a:pt x="91" y="25"/>
                      </a:lnTo>
                      <a:lnTo>
                        <a:pt x="86" y="33"/>
                      </a:lnTo>
                      <a:lnTo>
                        <a:pt x="77" y="41"/>
                      </a:lnTo>
                      <a:lnTo>
                        <a:pt x="63" y="48"/>
                      </a:lnTo>
                      <a:lnTo>
                        <a:pt x="48" y="55"/>
                      </a:lnTo>
                      <a:lnTo>
                        <a:pt x="33" y="63"/>
                      </a:lnTo>
                      <a:lnTo>
                        <a:pt x="21" y="73"/>
                      </a:lnTo>
                      <a:lnTo>
                        <a:pt x="10" y="83"/>
                      </a:lnTo>
                      <a:lnTo>
                        <a:pt x="3" y="95"/>
                      </a:lnTo>
                      <a:lnTo>
                        <a:pt x="0" y="107"/>
                      </a:lnTo>
                      <a:lnTo>
                        <a:pt x="0" y="121"/>
                      </a:lnTo>
                      <a:lnTo>
                        <a:pt x="6" y="136"/>
                      </a:lnTo>
                      <a:lnTo>
                        <a:pt x="6" y="134"/>
                      </a:lnTo>
                      <a:lnTo>
                        <a:pt x="5" y="129"/>
                      </a:lnTo>
                      <a:lnTo>
                        <a:pt x="5" y="120"/>
                      </a:lnTo>
                      <a:lnTo>
                        <a:pt x="6" y="110"/>
                      </a:lnTo>
                      <a:lnTo>
                        <a:pt x="10" y="97"/>
                      </a:lnTo>
                      <a:lnTo>
                        <a:pt x="20" y="84"/>
                      </a:lnTo>
                      <a:lnTo>
                        <a:pt x="35" y="70"/>
                      </a:lnTo>
                      <a:lnTo>
                        <a:pt x="55" y="57"/>
                      </a:lnTo>
                      <a:lnTo>
                        <a:pt x="58" y="56"/>
                      </a:lnTo>
                      <a:lnTo>
                        <a:pt x="65" y="54"/>
                      </a:lnTo>
                      <a:lnTo>
                        <a:pt x="73" y="50"/>
                      </a:lnTo>
                      <a:lnTo>
                        <a:pt x="82" y="44"/>
                      </a:lnTo>
                      <a:lnTo>
                        <a:pt x="90" y="36"/>
                      </a:lnTo>
                      <a:lnTo>
                        <a:pt x="96" y="26"/>
                      </a:lnTo>
                      <a:lnTo>
                        <a:pt x="97" y="14"/>
                      </a:lnTo>
                      <a:lnTo>
                        <a:pt x="93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38" name="Freeform 122"/>
                <p:cNvSpPr>
                  <a:spLocks/>
                </p:cNvSpPr>
                <p:nvPr/>
              </p:nvSpPr>
              <p:spPr bwMode="auto">
                <a:xfrm>
                  <a:off x="4866" y="1202"/>
                  <a:ext cx="59" cy="42"/>
                </a:xfrm>
                <a:custGeom>
                  <a:avLst/>
                  <a:gdLst>
                    <a:gd name="T0" fmla="*/ 0 w 235"/>
                    <a:gd name="T1" fmla="*/ 0 h 166"/>
                    <a:gd name="T2" fmla="*/ 3 w 235"/>
                    <a:gd name="T3" fmla="*/ 3 h 166"/>
                    <a:gd name="T4" fmla="*/ 13 w 235"/>
                    <a:gd name="T5" fmla="*/ 11 h 166"/>
                    <a:gd name="T6" fmla="*/ 28 w 235"/>
                    <a:gd name="T7" fmla="*/ 22 h 166"/>
                    <a:gd name="T8" fmla="*/ 47 w 235"/>
                    <a:gd name="T9" fmla="*/ 35 h 166"/>
                    <a:gd name="T10" fmla="*/ 70 w 235"/>
                    <a:gd name="T11" fmla="*/ 50 h 166"/>
                    <a:gd name="T12" fmla="*/ 98 w 235"/>
                    <a:gd name="T13" fmla="*/ 63 h 166"/>
                    <a:gd name="T14" fmla="*/ 128 w 235"/>
                    <a:gd name="T15" fmla="*/ 75 h 166"/>
                    <a:gd name="T16" fmla="*/ 160 w 235"/>
                    <a:gd name="T17" fmla="*/ 84 h 166"/>
                    <a:gd name="T18" fmla="*/ 164 w 235"/>
                    <a:gd name="T19" fmla="*/ 85 h 166"/>
                    <a:gd name="T20" fmla="*/ 171 w 235"/>
                    <a:gd name="T21" fmla="*/ 88 h 166"/>
                    <a:gd name="T22" fmla="*/ 182 w 235"/>
                    <a:gd name="T23" fmla="*/ 93 h 166"/>
                    <a:gd name="T24" fmla="*/ 195 w 235"/>
                    <a:gd name="T25" fmla="*/ 100 h 166"/>
                    <a:gd name="T26" fmla="*/ 208 w 235"/>
                    <a:gd name="T27" fmla="*/ 111 h 166"/>
                    <a:gd name="T28" fmla="*/ 220 w 235"/>
                    <a:gd name="T29" fmla="*/ 125 h 166"/>
                    <a:gd name="T30" fmla="*/ 230 w 235"/>
                    <a:gd name="T31" fmla="*/ 143 h 166"/>
                    <a:gd name="T32" fmla="*/ 235 w 235"/>
                    <a:gd name="T33" fmla="*/ 166 h 166"/>
                    <a:gd name="T34" fmla="*/ 234 w 235"/>
                    <a:gd name="T35" fmla="*/ 163 h 166"/>
                    <a:gd name="T36" fmla="*/ 231 w 235"/>
                    <a:gd name="T37" fmla="*/ 155 h 166"/>
                    <a:gd name="T38" fmla="*/ 225 w 235"/>
                    <a:gd name="T39" fmla="*/ 145 h 166"/>
                    <a:gd name="T40" fmla="*/ 217 w 235"/>
                    <a:gd name="T41" fmla="*/ 133 h 166"/>
                    <a:gd name="T42" fmla="*/ 205 w 235"/>
                    <a:gd name="T43" fmla="*/ 120 h 166"/>
                    <a:gd name="T44" fmla="*/ 191 w 235"/>
                    <a:gd name="T45" fmla="*/ 108 h 166"/>
                    <a:gd name="T46" fmla="*/ 173 w 235"/>
                    <a:gd name="T47" fmla="*/ 98 h 166"/>
                    <a:gd name="T48" fmla="*/ 152 w 235"/>
                    <a:gd name="T49" fmla="*/ 90 h 166"/>
                    <a:gd name="T50" fmla="*/ 148 w 235"/>
                    <a:gd name="T51" fmla="*/ 89 h 166"/>
                    <a:gd name="T52" fmla="*/ 135 w 235"/>
                    <a:gd name="T53" fmla="*/ 85 h 166"/>
                    <a:gd name="T54" fmla="*/ 116 w 235"/>
                    <a:gd name="T55" fmla="*/ 79 h 166"/>
                    <a:gd name="T56" fmla="*/ 93 w 235"/>
                    <a:gd name="T57" fmla="*/ 69 h 166"/>
                    <a:gd name="T58" fmla="*/ 69 w 235"/>
                    <a:gd name="T59" fmla="*/ 57 h 166"/>
                    <a:gd name="T60" fmla="*/ 44 w 235"/>
                    <a:gd name="T61" fmla="*/ 41 h 166"/>
                    <a:gd name="T62" fmla="*/ 20 w 235"/>
                    <a:gd name="T63" fmla="*/ 23 h 166"/>
                    <a:gd name="T64" fmla="*/ 0 w 235"/>
                    <a:gd name="T65" fmla="*/ 0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235" h="166">
                      <a:moveTo>
                        <a:pt x="0" y="0"/>
                      </a:moveTo>
                      <a:lnTo>
                        <a:pt x="3" y="3"/>
                      </a:lnTo>
                      <a:lnTo>
                        <a:pt x="13" y="11"/>
                      </a:lnTo>
                      <a:lnTo>
                        <a:pt x="28" y="22"/>
                      </a:lnTo>
                      <a:lnTo>
                        <a:pt x="47" y="35"/>
                      </a:lnTo>
                      <a:lnTo>
                        <a:pt x="70" y="50"/>
                      </a:lnTo>
                      <a:lnTo>
                        <a:pt x="98" y="63"/>
                      </a:lnTo>
                      <a:lnTo>
                        <a:pt x="128" y="75"/>
                      </a:lnTo>
                      <a:lnTo>
                        <a:pt x="160" y="84"/>
                      </a:lnTo>
                      <a:lnTo>
                        <a:pt x="164" y="85"/>
                      </a:lnTo>
                      <a:lnTo>
                        <a:pt x="171" y="88"/>
                      </a:lnTo>
                      <a:lnTo>
                        <a:pt x="182" y="93"/>
                      </a:lnTo>
                      <a:lnTo>
                        <a:pt x="195" y="100"/>
                      </a:lnTo>
                      <a:lnTo>
                        <a:pt x="208" y="111"/>
                      </a:lnTo>
                      <a:lnTo>
                        <a:pt x="220" y="125"/>
                      </a:lnTo>
                      <a:lnTo>
                        <a:pt x="230" y="143"/>
                      </a:lnTo>
                      <a:lnTo>
                        <a:pt x="235" y="166"/>
                      </a:lnTo>
                      <a:lnTo>
                        <a:pt x="234" y="163"/>
                      </a:lnTo>
                      <a:lnTo>
                        <a:pt x="231" y="155"/>
                      </a:lnTo>
                      <a:lnTo>
                        <a:pt x="225" y="145"/>
                      </a:lnTo>
                      <a:lnTo>
                        <a:pt x="217" y="133"/>
                      </a:lnTo>
                      <a:lnTo>
                        <a:pt x="205" y="120"/>
                      </a:lnTo>
                      <a:lnTo>
                        <a:pt x="191" y="108"/>
                      </a:lnTo>
                      <a:lnTo>
                        <a:pt x="173" y="98"/>
                      </a:lnTo>
                      <a:lnTo>
                        <a:pt x="152" y="90"/>
                      </a:lnTo>
                      <a:lnTo>
                        <a:pt x="148" y="89"/>
                      </a:lnTo>
                      <a:lnTo>
                        <a:pt x="135" y="85"/>
                      </a:lnTo>
                      <a:lnTo>
                        <a:pt x="116" y="79"/>
                      </a:lnTo>
                      <a:lnTo>
                        <a:pt x="93" y="69"/>
                      </a:lnTo>
                      <a:lnTo>
                        <a:pt x="69" y="57"/>
                      </a:lnTo>
                      <a:lnTo>
                        <a:pt x="44" y="41"/>
                      </a:lnTo>
                      <a:lnTo>
                        <a:pt x="20" y="2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39" name="Freeform 123"/>
                <p:cNvSpPr>
                  <a:spLocks/>
                </p:cNvSpPr>
                <p:nvPr/>
              </p:nvSpPr>
              <p:spPr bwMode="auto">
                <a:xfrm>
                  <a:off x="4926" y="1225"/>
                  <a:ext cx="16" cy="31"/>
                </a:xfrm>
                <a:custGeom>
                  <a:avLst/>
                  <a:gdLst>
                    <a:gd name="T0" fmla="*/ 1 w 63"/>
                    <a:gd name="T1" fmla="*/ 58 h 122"/>
                    <a:gd name="T2" fmla="*/ 1 w 63"/>
                    <a:gd name="T3" fmla="*/ 56 h 122"/>
                    <a:gd name="T4" fmla="*/ 1 w 63"/>
                    <a:gd name="T5" fmla="*/ 50 h 122"/>
                    <a:gd name="T6" fmla="*/ 1 w 63"/>
                    <a:gd name="T7" fmla="*/ 42 h 122"/>
                    <a:gd name="T8" fmla="*/ 4 w 63"/>
                    <a:gd name="T9" fmla="*/ 33 h 122"/>
                    <a:gd name="T10" fmla="*/ 7 w 63"/>
                    <a:gd name="T11" fmla="*/ 23 h 122"/>
                    <a:gd name="T12" fmla="*/ 13 w 63"/>
                    <a:gd name="T13" fmla="*/ 15 h 122"/>
                    <a:gd name="T14" fmla="*/ 22 w 63"/>
                    <a:gd name="T15" fmla="*/ 8 h 122"/>
                    <a:gd name="T16" fmla="*/ 36 w 63"/>
                    <a:gd name="T17" fmla="*/ 4 h 122"/>
                    <a:gd name="T18" fmla="*/ 48 w 63"/>
                    <a:gd name="T19" fmla="*/ 6 h 122"/>
                    <a:gd name="T20" fmla="*/ 57 w 63"/>
                    <a:gd name="T21" fmla="*/ 16 h 122"/>
                    <a:gd name="T22" fmla="*/ 60 w 63"/>
                    <a:gd name="T23" fmla="*/ 30 h 122"/>
                    <a:gd name="T24" fmla="*/ 59 w 63"/>
                    <a:gd name="T25" fmla="*/ 48 h 122"/>
                    <a:gd name="T26" fmla="*/ 54 w 63"/>
                    <a:gd name="T27" fmla="*/ 69 h 122"/>
                    <a:gd name="T28" fmla="*/ 45 w 63"/>
                    <a:gd name="T29" fmla="*/ 88 h 122"/>
                    <a:gd name="T30" fmla="*/ 32 w 63"/>
                    <a:gd name="T31" fmla="*/ 105 h 122"/>
                    <a:gd name="T32" fmla="*/ 17 w 63"/>
                    <a:gd name="T33" fmla="*/ 118 h 122"/>
                    <a:gd name="T34" fmla="*/ 16 w 63"/>
                    <a:gd name="T35" fmla="*/ 119 h 122"/>
                    <a:gd name="T36" fmla="*/ 15 w 63"/>
                    <a:gd name="T37" fmla="*/ 121 h 122"/>
                    <a:gd name="T38" fmla="*/ 16 w 63"/>
                    <a:gd name="T39" fmla="*/ 122 h 122"/>
                    <a:gd name="T40" fmla="*/ 20 w 63"/>
                    <a:gd name="T41" fmla="*/ 121 h 122"/>
                    <a:gd name="T42" fmla="*/ 23 w 63"/>
                    <a:gd name="T43" fmla="*/ 119 h 122"/>
                    <a:gd name="T44" fmla="*/ 29 w 63"/>
                    <a:gd name="T45" fmla="*/ 115 h 122"/>
                    <a:gd name="T46" fmla="*/ 35 w 63"/>
                    <a:gd name="T47" fmla="*/ 109 h 122"/>
                    <a:gd name="T48" fmla="*/ 42 w 63"/>
                    <a:gd name="T49" fmla="*/ 102 h 122"/>
                    <a:gd name="T50" fmla="*/ 47 w 63"/>
                    <a:gd name="T51" fmla="*/ 93 h 122"/>
                    <a:gd name="T52" fmla="*/ 53 w 63"/>
                    <a:gd name="T53" fmla="*/ 83 h 122"/>
                    <a:gd name="T54" fmla="*/ 58 w 63"/>
                    <a:gd name="T55" fmla="*/ 71 h 122"/>
                    <a:gd name="T56" fmla="*/ 61 w 63"/>
                    <a:gd name="T57" fmla="*/ 57 h 122"/>
                    <a:gd name="T58" fmla="*/ 63 w 63"/>
                    <a:gd name="T59" fmla="*/ 33 h 122"/>
                    <a:gd name="T60" fmla="*/ 59 w 63"/>
                    <a:gd name="T61" fmla="*/ 15 h 122"/>
                    <a:gd name="T62" fmla="*/ 50 w 63"/>
                    <a:gd name="T63" fmla="*/ 4 h 122"/>
                    <a:gd name="T64" fmla="*/ 36 w 63"/>
                    <a:gd name="T65" fmla="*/ 0 h 122"/>
                    <a:gd name="T66" fmla="*/ 28 w 63"/>
                    <a:gd name="T67" fmla="*/ 1 h 122"/>
                    <a:gd name="T68" fmla="*/ 21 w 63"/>
                    <a:gd name="T69" fmla="*/ 4 h 122"/>
                    <a:gd name="T70" fmla="*/ 14 w 63"/>
                    <a:gd name="T71" fmla="*/ 9 h 122"/>
                    <a:gd name="T72" fmla="*/ 8 w 63"/>
                    <a:gd name="T73" fmla="*/ 16 h 122"/>
                    <a:gd name="T74" fmla="*/ 4 w 63"/>
                    <a:gd name="T75" fmla="*/ 25 h 122"/>
                    <a:gd name="T76" fmla="*/ 0 w 63"/>
                    <a:gd name="T77" fmla="*/ 35 h 122"/>
                    <a:gd name="T78" fmla="*/ 0 w 63"/>
                    <a:gd name="T79" fmla="*/ 46 h 122"/>
                    <a:gd name="T80" fmla="*/ 1 w 63"/>
                    <a:gd name="T81" fmla="*/ 58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63" h="122">
                      <a:moveTo>
                        <a:pt x="1" y="58"/>
                      </a:moveTo>
                      <a:lnTo>
                        <a:pt x="1" y="56"/>
                      </a:lnTo>
                      <a:lnTo>
                        <a:pt x="1" y="50"/>
                      </a:lnTo>
                      <a:lnTo>
                        <a:pt x="1" y="42"/>
                      </a:lnTo>
                      <a:lnTo>
                        <a:pt x="4" y="33"/>
                      </a:lnTo>
                      <a:lnTo>
                        <a:pt x="7" y="23"/>
                      </a:lnTo>
                      <a:lnTo>
                        <a:pt x="13" y="15"/>
                      </a:lnTo>
                      <a:lnTo>
                        <a:pt x="22" y="8"/>
                      </a:lnTo>
                      <a:lnTo>
                        <a:pt x="36" y="4"/>
                      </a:lnTo>
                      <a:lnTo>
                        <a:pt x="48" y="6"/>
                      </a:lnTo>
                      <a:lnTo>
                        <a:pt x="57" y="16"/>
                      </a:lnTo>
                      <a:lnTo>
                        <a:pt x="60" y="30"/>
                      </a:lnTo>
                      <a:lnTo>
                        <a:pt x="59" y="48"/>
                      </a:lnTo>
                      <a:lnTo>
                        <a:pt x="54" y="69"/>
                      </a:lnTo>
                      <a:lnTo>
                        <a:pt x="45" y="88"/>
                      </a:lnTo>
                      <a:lnTo>
                        <a:pt x="32" y="105"/>
                      </a:lnTo>
                      <a:lnTo>
                        <a:pt x="17" y="118"/>
                      </a:lnTo>
                      <a:lnTo>
                        <a:pt x="16" y="119"/>
                      </a:lnTo>
                      <a:lnTo>
                        <a:pt x="15" y="121"/>
                      </a:lnTo>
                      <a:lnTo>
                        <a:pt x="16" y="122"/>
                      </a:lnTo>
                      <a:lnTo>
                        <a:pt x="20" y="121"/>
                      </a:lnTo>
                      <a:lnTo>
                        <a:pt x="23" y="119"/>
                      </a:lnTo>
                      <a:lnTo>
                        <a:pt x="29" y="115"/>
                      </a:lnTo>
                      <a:lnTo>
                        <a:pt x="35" y="109"/>
                      </a:lnTo>
                      <a:lnTo>
                        <a:pt x="42" y="102"/>
                      </a:lnTo>
                      <a:lnTo>
                        <a:pt x="47" y="93"/>
                      </a:lnTo>
                      <a:lnTo>
                        <a:pt x="53" y="83"/>
                      </a:lnTo>
                      <a:lnTo>
                        <a:pt x="58" y="71"/>
                      </a:lnTo>
                      <a:lnTo>
                        <a:pt x="61" y="57"/>
                      </a:lnTo>
                      <a:lnTo>
                        <a:pt x="63" y="33"/>
                      </a:lnTo>
                      <a:lnTo>
                        <a:pt x="59" y="15"/>
                      </a:lnTo>
                      <a:lnTo>
                        <a:pt x="50" y="4"/>
                      </a:lnTo>
                      <a:lnTo>
                        <a:pt x="36" y="0"/>
                      </a:lnTo>
                      <a:lnTo>
                        <a:pt x="28" y="1"/>
                      </a:lnTo>
                      <a:lnTo>
                        <a:pt x="21" y="4"/>
                      </a:lnTo>
                      <a:lnTo>
                        <a:pt x="14" y="9"/>
                      </a:lnTo>
                      <a:lnTo>
                        <a:pt x="8" y="16"/>
                      </a:lnTo>
                      <a:lnTo>
                        <a:pt x="4" y="25"/>
                      </a:lnTo>
                      <a:lnTo>
                        <a:pt x="0" y="35"/>
                      </a:lnTo>
                      <a:lnTo>
                        <a:pt x="0" y="46"/>
                      </a:lnTo>
                      <a:lnTo>
                        <a:pt x="1" y="58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40" name="Freeform 124"/>
                <p:cNvSpPr>
                  <a:spLocks/>
                </p:cNvSpPr>
                <p:nvPr/>
              </p:nvSpPr>
              <p:spPr bwMode="auto">
                <a:xfrm>
                  <a:off x="4831" y="1168"/>
                  <a:ext cx="117" cy="85"/>
                </a:xfrm>
                <a:custGeom>
                  <a:avLst/>
                  <a:gdLst>
                    <a:gd name="T0" fmla="*/ 29 w 469"/>
                    <a:gd name="T1" fmla="*/ 262 h 343"/>
                    <a:gd name="T2" fmla="*/ 13 w 469"/>
                    <a:gd name="T3" fmla="*/ 230 h 343"/>
                    <a:gd name="T4" fmla="*/ 6 w 469"/>
                    <a:gd name="T5" fmla="*/ 176 h 343"/>
                    <a:gd name="T6" fmla="*/ 35 w 469"/>
                    <a:gd name="T7" fmla="*/ 112 h 343"/>
                    <a:gd name="T8" fmla="*/ 74 w 469"/>
                    <a:gd name="T9" fmla="*/ 76 h 343"/>
                    <a:gd name="T10" fmla="*/ 101 w 469"/>
                    <a:gd name="T11" fmla="*/ 58 h 343"/>
                    <a:gd name="T12" fmla="*/ 149 w 469"/>
                    <a:gd name="T13" fmla="*/ 34 h 343"/>
                    <a:gd name="T14" fmla="*/ 215 w 469"/>
                    <a:gd name="T15" fmla="*/ 14 h 343"/>
                    <a:gd name="T16" fmla="*/ 273 w 469"/>
                    <a:gd name="T17" fmla="*/ 10 h 343"/>
                    <a:gd name="T18" fmla="*/ 311 w 469"/>
                    <a:gd name="T19" fmla="*/ 16 h 343"/>
                    <a:gd name="T20" fmla="*/ 346 w 469"/>
                    <a:gd name="T21" fmla="*/ 29 h 343"/>
                    <a:gd name="T22" fmla="*/ 380 w 469"/>
                    <a:gd name="T23" fmla="*/ 48 h 343"/>
                    <a:gd name="T24" fmla="*/ 410 w 469"/>
                    <a:gd name="T25" fmla="*/ 74 h 343"/>
                    <a:gd name="T26" fmla="*/ 433 w 469"/>
                    <a:gd name="T27" fmla="*/ 106 h 343"/>
                    <a:gd name="T28" fmla="*/ 450 w 469"/>
                    <a:gd name="T29" fmla="*/ 142 h 343"/>
                    <a:gd name="T30" fmla="*/ 461 w 469"/>
                    <a:gd name="T31" fmla="*/ 182 h 343"/>
                    <a:gd name="T32" fmla="*/ 462 w 469"/>
                    <a:gd name="T33" fmla="*/ 208 h 343"/>
                    <a:gd name="T34" fmla="*/ 458 w 469"/>
                    <a:gd name="T35" fmla="*/ 238 h 343"/>
                    <a:gd name="T36" fmla="*/ 450 w 469"/>
                    <a:gd name="T37" fmla="*/ 283 h 343"/>
                    <a:gd name="T38" fmla="*/ 434 w 469"/>
                    <a:gd name="T39" fmla="*/ 327 h 343"/>
                    <a:gd name="T40" fmla="*/ 424 w 469"/>
                    <a:gd name="T41" fmla="*/ 341 h 343"/>
                    <a:gd name="T42" fmla="*/ 436 w 469"/>
                    <a:gd name="T43" fmla="*/ 327 h 343"/>
                    <a:gd name="T44" fmla="*/ 454 w 469"/>
                    <a:gd name="T45" fmla="*/ 295 h 343"/>
                    <a:gd name="T46" fmla="*/ 466 w 469"/>
                    <a:gd name="T47" fmla="*/ 242 h 343"/>
                    <a:gd name="T48" fmla="*/ 469 w 469"/>
                    <a:gd name="T49" fmla="*/ 204 h 343"/>
                    <a:gd name="T50" fmla="*/ 468 w 469"/>
                    <a:gd name="T51" fmla="*/ 187 h 343"/>
                    <a:gd name="T52" fmla="*/ 462 w 469"/>
                    <a:gd name="T53" fmla="*/ 158 h 343"/>
                    <a:gd name="T54" fmla="*/ 451 w 469"/>
                    <a:gd name="T55" fmla="*/ 123 h 343"/>
                    <a:gd name="T56" fmla="*/ 431 w 469"/>
                    <a:gd name="T57" fmla="*/ 83 h 343"/>
                    <a:gd name="T58" fmla="*/ 400 w 469"/>
                    <a:gd name="T59" fmla="*/ 48 h 343"/>
                    <a:gd name="T60" fmla="*/ 353 w 469"/>
                    <a:gd name="T61" fmla="*/ 19 h 343"/>
                    <a:gd name="T62" fmla="*/ 291 w 469"/>
                    <a:gd name="T63" fmla="*/ 2 h 343"/>
                    <a:gd name="T64" fmla="*/ 252 w 469"/>
                    <a:gd name="T65" fmla="*/ 0 h 343"/>
                    <a:gd name="T66" fmla="*/ 243 w 469"/>
                    <a:gd name="T67" fmla="*/ 0 h 343"/>
                    <a:gd name="T68" fmla="*/ 225 w 469"/>
                    <a:gd name="T69" fmla="*/ 2 h 343"/>
                    <a:gd name="T70" fmla="*/ 201 w 469"/>
                    <a:gd name="T71" fmla="*/ 7 h 343"/>
                    <a:gd name="T72" fmla="*/ 171 w 469"/>
                    <a:gd name="T73" fmla="*/ 15 h 343"/>
                    <a:gd name="T74" fmla="*/ 138 w 469"/>
                    <a:gd name="T75" fmla="*/ 28 h 343"/>
                    <a:gd name="T76" fmla="*/ 101 w 469"/>
                    <a:gd name="T77" fmla="*/ 47 h 343"/>
                    <a:gd name="T78" fmla="*/ 62 w 469"/>
                    <a:gd name="T79" fmla="*/ 73 h 343"/>
                    <a:gd name="T80" fmla="*/ 39 w 469"/>
                    <a:gd name="T81" fmla="*/ 93 h 343"/>
                    <a:gd name="T82" fmla="*/ 18 w 469"/>
                    <a:gd name="T83" fmla="*/ 120 h 343"/>
                    <a:gd name="T84" fmla="*/ 0 w 469"/>
                    <a:gd name="T85" fmla="*/ 167 h 343"/>
                    <a:gd name="T86" fmla="*/ 10 w 469"/>
                    <a:gd name="T87" fmla="*/ 231 h 3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469" h="343">
                      <a:moveTo>
                        <a:pt x="33" y="267"/>
                      </a:moveTo>
                      <a:lnTo>
                        <a:pt x="29" y="262"/>
                      </a:lnTo>
                      <a:lnTo>
                        <a:pt x="22" y="250"/>
                      </a:lnTo>
                      <a:lnTo>
                        <a:pt x="13" y="230"/>
                      </a:lnTo>
                      <a:lnTo>
                        <a:pt x="7" y="205"/>
                      </a:lnTo>
                      <a:lnTo>
                        <a:pt x="6" y="176"/>
                      </a:lnTo>
                      <a:lnTo>
                        <a:pt x="14" y="145"/>
                      </a:lnTo>
                      <a:lnTo>
                        <a:pt x="35" y="112"/>
                      </a:lnTo>
                      <a:lnTo>
                        <a:pt x="71" y="79"/>
                      </a:lnTo>
                      <a:lnTo>
                        <a:pt x="74" y="76"/>
                      </a:lnTo>
                      <a:lnTo>
                        <a:pt x="85" y="69"/>
                      </a:lnTo>
                      <a:lnTo>
                        <a:pt x="101" y="58"/>
                      </a:lnTo>
                      <a:lnTo>
                        <a:pt x="123" y="46"/>
                      </a:lnTo>
                      <a:lnTo>
                        <a:pt x="149" y="34"/>
                      </a:lnTo>
                      <a:lnTo>
                        <a:pt x="180" y="22"/>
                      </a:lnTo>
                      <a:lnTo>
                        <a:pt x="215" y="14"/>
                      </a:lnTo>
                      <a:lnTo>
                        <a:pt x="253" y="10"/>
                      </a:lnTo>
                      <a:lnTo>
                        <a:pt x="273" y="10"/>
                      </a:lnTo>
                      <a:lnTo>
                        <a:pt x="292" y="12"/>
                      </a:lnTo>
                      <a:lnTo>
                        <a:pt x="311" y="16"/>
                      </a:lnTo>
                      <a:lnTo>
                        <a:pt x="329" y="22"/>
                      </a:lnTo>
                      <a:lnTo>
                        <a:pt x="346" y="29"/>
                      </a:lnTo>
                      <a:lnTo>
                        <a:pt x="364" y="38"/>
                      </a:lnTo>
                      <a:lnTo>
                        <a:pt x="380" y="48"/>
                      </a:lnTo>
                      <a:lnTo>
                        <a:pt x="396" y="60"/>
                      </a:lnTo>
                      <a:lnTo>
                        <a:pt x="410" y="74"/>
                      </a:lnTo>
                      <a:lnTo>
                        <a:pt x="423" y="89"/>
                      </a:lnTo>
                      <a:lnTo>
                        <a:pt x="433" y="106"/>
                      </a:lnTo>
                      <a:lnTo>
                        <a:pt x="443" y="123"/>
                      </a:lnTo>
                      <a:lnTo>
                        <a:pt x="450" y="142"/>
                      </a:lnTo>
                      <a:lnTo>
                        <a:pt x="456" y="161"/>
                      </a:lnTo>
                      <a:lnTo>
                        <a:pt x="461" y="182"/>
                      </a:lnTo>
                      <a:lnTo>
                        <a:pt x="462" y="204"/>
                      </a:lnTo>
                      <a:lnTo>
                        <a:pt x="462" y="208"/>
                      </a:lnTo>
                      <a:lnTo>
                        <a:pt x="461" y="220"/>
                      </a:lnTo>
                      <a:lnTo>
                        <a:pt x="458" y="238"/>
                      </a:lnTo>
                      <a:lnTo>
                        <a:pt x="456" y="259"/>
                      </a:lnTo>
                      <a:lnTo>
                        <a:pt x="450" y="283"/>
                      </a:lnTo>
                      <a:lnTo>
                        <a:pt x="443" y="306"/>
                      </a:lnTo>
                      <a:lnTo>
                        <a:pt x="434" y="327"/>
                      </a:lnTo>
                      <a:lnTo>
                        <a:pt x="421" y="343"/>
                      </a:lnTo>
                      <a:lnTo>
                        <a:pt x="424" y="341"/>
                      </a:lnTo>
                      <a:lnTo>
                        <a:pt x="428" y="336"/>
                      </a:lnTo>
                      <a:lnTo>
                        <a:pt x="436" y="327"/>
                      </a:lnTo>
                      <a:lnTo>
                        <a:pt x="444" y="314"/>
                      </a:lnTo>
                      <a:lnTo>
                        <a:pt x="454" y="295"/>
                      </a:lnTo>
                      <a:lnTo>
                        <a:pt x="461" y="271"/>
                      </a:lnTo>
                      <a:lnTo>
                        <a:pt x="466" y="242"/>
                      </a:lnTo>
                      <a:lnTo>
                        <a:pt x="469" y="206"/>
                      </a:lnTo>
                      <a:lnTo>
                        <a:pt x="469" y="204"/>
                      </a:lnTo>
                      <a:lnTo>
                        <a:pt x="469" y="197"/>
                      </a:lnTo>
                      <a:lnTo>
                        <a:pt x="468" y="187"/>
                      </a:lnTo>
                      <a:lnTo>
                        <a:pt x="465" y="174"/>
                      </a:lnTo>
                      <a:lnTo>
                        <a:pt x="462" y="158"/>
                      </a:lnTo>
                      <a:lnTo>
                        <a:pt x="457" y="141"/>
                      </a:lnTo>
                      <a:lnTo>
                        <a:pt x="451" y="123"/>
                      </a:lnTo>
                      <a:lnTo>
                        <a:pt x="442" y="103"/>
                      </a:lnTo>
                      <a:lnTo>
                        <a:pt x="431" y="83"/>
                      </a:lnTo>
                      <a:lnTo>
                        <a:pt x="417" y="65"/>
                      </a:lnTo>
                      <a:lnTo>
                        <a:pt x="400" y="48"/>
                      </a:lnTo>
                      <a:lnTo>
                        <a:pt x="379" y="32"/>
                      </a:lnTo>
                      <a:lnTo>
                        <a:pt x="353" y="19"/>
                      </a:lnTo>
                      <a:lnTo>
                        <a:pt x="325" y="9"/>
                      </a:lnTo>
                      <a:lnTo>
                        <a:pt x="291" y="2"/>
                      </a:lnTo>
                      <a:lnTo>
                        <a:pt x="253" y="0"/>
                      </a:lnTo>
                      <a:lnTo>
                        <a:pt x="252" y="0"/>
                      </a:lnTo>
                      <a:lnTo>
                        <a:pt x="248" y="0"/>
                      </a:lnTo>
                      <a:lnTo>
                        <a:pt x="243" y="0"/>
                      </a:lnTo>
                      <a:lnTo>
                        <a:pt x="235" y="1"/>
                      </a:lnTo>
                      <a:lnTo>
                        <a:pt x="225" y="2"/>
                      </a:lnTo>
                      <a:lnTo>
                        <a:pt x="214" y="4"/>
                      </a:lnTo>
                      <a:lnTo>
                        <a:pt x="201" y="7"/>
                      </a:lnTo>
                      <a:lnTo>
                        <a:pt x="187" y="10"/>
                      </a:lnTo>
                      <a:lnTo>
                        <a:pt x="171" y="15"/>
                      </a:lnTo>
                      <a:lnTo>
                        <a:pt x="155" y="21"/>
                      </a:lnTo>
                      <a:lnTo>
                        <a:pt x="138" y="28"/>
                      </a:lnTo>
                      <a:lnTo>
                        <a:pt x="119" y="37"/>
                      </a:lnTo>
                      <a:lnTo>
                        <a:pt x="101" y="47"/>
                      </a:lnTo>
                      <a:lnTo>
                        <a:pt x="81" y="59"/>
                      </a:lnTo>
                      <a:lnTo>
                        <a:pt x="62" y="73"/>
                      </a:lnTo>
                      <a:lnTo>
                        <a:pt x="42" y="89"/>
                      </a:lnTo>
                      <a:lnTo>
                        <a:pt x="39" y="93"/>
                      </a:lnTo>
                      <a:lnTo>
                        <a:pt x="29" y="104"/>
                      </a:lnTo>
                      <a:lnTo>
                        <a:pt x="18" y="120"/>
                      </a:lnTo>
                      <a:lnTo>
                        <a:pt x="7" y="141"/>
                      </a:lnTo>
                      <a:lnTo>
                        <a:pt x="0" y="167"/>
                      </a:lnTo>
                      <a:lnTo>
                        <a:pt x="0" y="197"/>
                      </a:lnTo>
                      <a:lnTo>
                        <a:pt x="10" y="231"/>
                      </a:lnTo>
                      <a:lnTo>
                        <a:pt x="33" y="267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41" name="Freeform 125"/>
                <p:cNvSpPr>
                  <a:spLocks/>
                </p:cNvSpPr>
                <p:nvPr/>
              </p:nvSpPr>
              <p:spPr bwMode="auto">
                <a:xfrm>
                  <a:off x="4940" y="1231"/>
                  <a:ext cx="26" cy="48"/>
                </a:xfrm>
                <a:custGeom>
                  <a:avLst/>
                  <a:gdLst>
                    <a:gd name="T0" fmla="*/ 10 w 105"/>
                    <a:gd name="T1" fmla="*/ 0 h 193"/>
                    <a:gd name="T2" fmla="*/ 15 w 105"/>
                    <a:gd name="T3" fmla="*/ 1 h 193"/>
                    <a:gd name="T4" fmla="*/ 25 w 105"/>
                    <a:gd name="T5" fmla="*/ 4 h 193"/>
                    <a:gd name="T6" fmla="*/ 40 w 105"/>
                    <a:gd name="T7" fmla="*/ 10 h 193"/>
                    <a:gd name="T8" fmla="*/ 57 w 105"/>
                    <a:gd name="T9" fmla="*/ 19 h 193"/>
                    <a:gd name="T10" fmla="*/ 73 w 105"/>
                    <a:gd name="T11" fmla="*/ 32 h 193"/>
                    <a:gd name="T12" fmla="*/ 88 w 105"/>
                    <a:gd name="T13" fmla="*/ 52 h 193"/>
                    <a:gd name="T14" fmla="*/ 96 w 105"/>
                    <a:gd name="T15" fmla="*/ 75 h 193"/>
                    <a:gd name="T16" fmla="*/ 98 w 105"/>
                    <a:gd name="T17" fmla="*/ 105 h 193"/>
                    <a:gd name="T18" fmla="*/ 91 w 105"/>
                    <a:gd name="T19" fmla="*/ 134 h 193"/>
                    <a:gd name="T20" fmla="*/ 79 w 105"/>
                    <a:gd name="T21" fmla="*/ 155 h 193"/>
                    <a:gd name="T22" fmla="*/ 63 w 105"/>
                    <a:gd name="T23" fmla="*/ 169 h 193"/>
                    <a:gd name="T24" fmla="*/ 47 w 105"/>
                    <a:gd name="T25" fmla="*/ 178 h 193"/>
                    <a:gd name="T26" fmla="*/ 31 w 105"/>
                    <a:gd name="T27" fmla="*/ 183 h 193"/>
                    <a:gd name="T28" fmla="*/ 17 w 105"/>
                    <a:gd name="T29" fmla="*/ 185 h 193"/>
                    <a:gd name="T30" fmla="*/ 8 w 105"/>
                    <a:gd name="T31" fmla="*/ 185 h 193"/>
                    <a:gd name="T32" fmla="*/ 4 w 105"/>
                    <a:gd name="T33" fmla="*/ 185 h 193"/>
                    <a:gd name="T34" fmla="*/ 2 w 105"/>
                    <a:gd name="T35" fmla="*/ 186 h 193"/>
                    <a:gd name="T36" fmla="*/ 0 w 105"/>
                    <a:gd name="T37" fmla="*/ 189 h 193"/>
                    <a:gd name="T38" fmla="*/ 1 w 105"/>
                    <a:gd name="T39" fmla="*/ 191 h 193"/>
                    <a:gd name="T40" fmla="*/ 9 w 105"/>
                    <a:gd name="T41" fmla="*/ 193 h 193"/>
                    <a:gd name="T42" fmla="*/ 18 w 105"/>
                    <a:gd name="T43" fmla="*/ 193 h 193"/>
                    <a:gd name="T44" fmla="*/ 32 w 105"/>
                    <a:gd name="T45" fmla="*/ 190 h 193"/>
                    <a:gd name="T46" fmla="*/ 47 w 105"/>
                    <a:gd name="T47" fmla="*/ 185 h 193"/>
                    <a:gd name="T48" fmla="*/ 64 w 105"/>
                    <a:gd name="T49" fmla="*/ 177 h 193"/>
                    <a:gd name="T50" fmla="*/ 79 w 105"/>
                    <a:gd name="T51" fmla="*/ 165 h 193"/>
                    <a:gd name="T52" fmla="*/ 92 w 105"/>
                    <a:gd name="T53" fmla="*/ 148 h 193"/>
                    <a:gd name="T54" fmla="*/ 101 w 105"/>
                    <a:gd name="T55" fmla="*/ 125 h 193"/>
                    <a:gd name="T56" fmla="*/ 105 w 105"/>
                    <a:gd name="T57" fmla="*/ 97 h 193"/>
                    <a:gd name="T58" fmla="*/ 105 w 105"/>
                    <a:gd name="T59" fmla="*/ 93 h 193"/>
                    <a:gd name="T60" fmla="*/ 103 w 105"/>
                    <a:gd name="T61" fmla="*/ 83 h 193"/>
                    <a:gd name="T62" fmla="*/ 100 w 105"/>
                    <a:gd name="T63" fmla="*/ 69 h 193"/>
                    <a:gd name="T64" fmla="*/ 93 w 105"/>
                    <a:gd name="T65" fmla="*/ 53 h 193"/>
                    <a:gd name="T66" fmla="*/ 81 w 105"/>
                    <a:gd name="T67" fmla="*/ 35 h 193"/>
                    <a:gd name="T68" fmla="*/ 65 w 105"/>
                    <a:gd name="T69" fmla="*/ 19 h 193"/>
                    <a:gd name="T70" fmla="*/ 41 w 105"/>
                    <a:gd name="T71" fmla="*/ 7 h 193"/>
                    <a:gd name="T72" fmla="*/ 10 w 105"/>
                    <a:gd name="T73" fmla="*/ 0 h 1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05" h="193">
                      <a:moveTo>
                        <a:pt x="10" y="0"/>
                      </a:moveTo>
                      <a:lnTo>
                        <a:pt x="15" y="1"/>
                      </a:lnTo>
                      <a:lnTo>
                        <a:pt x="25" y="4"/>
                      </a:lnTo>
                      <a:lnTo>
                        <a:pt x="40" y="10"/>
                      </a:lnTo>
                      <a:lnTo>
                        <a:pt x="57" y="19"/>
                      </a:lnTo>
                      <a:lnTo>
                        <a:pt x="73" y="32"/>
                      </a:lnTo>
                      <a:lnTo>
                        <a:pt x="88" y="52"/>
                      </a:lnTo>
                      <a:lnTo>
                        <a:pt x="96" y="75"/>
                      </a:lnTo>
                      <a:lnTo>
                        <a:pt x="98" y="105"/>
                      </a:lnTo>
                      <a:lnTo>
                        <a:pt x="91" y="134"/>
                      </a:lnTo>
                      <a:lnTo>
                        <a:pt x="79" y="155"/>
                      </a:lnTo>
                      <a:lnTo>
                        <a:pt x="63" y="169"/>
                      </a:lnTo>
                      <a:lnTo>
                        <a:pt x="47" y="178"/>
                      </a:lnTo>
                      <a:lnTo>
                        <a:pt x="31" y="183"/>
                      </a:lnTo>
                      <a:lnTo>
                        <a:pt x="17" y="185"/>
                      </a:lnTo>
                      <a:lnTo>
                        <a:pt x="8" y="185"/>
                      </a:lnTo>
                      <a:lnTo>
                        <a:pt x="4" y="185"/>
                      </a:lnTo>
                      <a:lnTo>
                        <a:pt x="2" y="186"/>
                      </a:lnTo>
                      <a:lnTo>
                        <a:pt x="0" y="189"/>
                      </a:lnTo>
                      <a:lnTo>
                        <a:pt x="1" y="191"/>
                      </a:lnTo>
                      <a:lnTo>
                        <a:pt x="9" y="193"/>
                      </a:lnTo>
                      <a:lnTo>
                        <a:pt x="18" y="193"/>
                      </a:lnTo>
                      <a:lnTo>
                        <a:pt x="32" y="190"/>
                      </a:lnTo>
                      <a:lnTo>
                        <a:pt x="47" y="185"/>
                      </a:lnTo>
                      <a:lnTo>
                        <a:pt x="64" y="177"/>
                      </a:lnTo>
                      <a:lnTo>
                        <a:pt x="79" y="165"/>
                      </a:lnTo>
                      <a:lnTo>
                        <a:pt x="92" y="148"/>
                      </a:lnTo>
                      <a:lnTo>
                        <a:pt x="101" y="125"/>
                      </a:lnTo>
                      <a:lnTo>
                        <a:pt x="105" y="97"/>
                      </a:lnTo>
                      <a:lnTo>
                        <a:pt x="105" y="93"/>
                      </a:lnTo>
                      <a:lnTo>
                        <a:pt x="103" y="83"/>
                      </a:lnTo>
                      <a:lnTo>
                        <a:pt x="100" y="69"/>
                      </a:lnTo>
                      <a:lnTo>
                        <a:pt x="93" y="53"/>
                      </a:lnTo>
                      <a:lnTo>
                        <a:pt x="81" y="35"/>
                      </a:lnTo>
                      <a:lnTo>
                        <a:pt x="65" y="19"/>
                      </a:lnTo>
                      <a:lnTo>
                        <a:pt x="41" y="7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42" name="Freeform 126"/>
                <p:cNvSpPr>
                  <a:spLocks/>
                </p:cNvSpPr>
                <p:nvPr/>
              </p:nvSpPr>
              <p:spPr bwMode="auto">
                <a:xfrm>
                  <a:off x="4938" y="1243"/>
                  <a:ext cx="21" cy="28"/>
                </a:xfrm>
                <a:custGeom>
                  <a:avLst/>
                  <a:gdLst>
                    <a:gd name="T0" fmla="*/ 78 w 84"/>
                    <a:gd name="T1" fmla="*/ 0 h 113"/>
                    <a:gd name="T2" fmla="*/ 79 w 84"/>
                    <a:gd name="T3" fmla="*/ 4 h 113"/>
                    <a:gd name="T4" fmla="*/ 83 w 84"/>
                    <a:gd name="T5" fmla="*/ 14 h 113"/>
                    <a:gd name="T6" fmla="*/ 84 w 84"/>
                    <a:gd name="T7" fmla="*/ 30 h 113"/>
                    <a:gd name="T8" fmla="*/ 83 w 84"/>
                    <a:gd name="T9" fmla="*/ 48 h 113"/>
                    <a:gd name="T10" fmla="*/ 76 w 84"/>
                    <a:gd name="T11" fmla="*/ 67 h 113"/>
                    <a:gd name="T12" fmla="*/ 62 w 84"/>
                    <a:gd name="T13" fmla="*/ 86 h 113"/>
                    <a:gd name="T14" fmla="*/ 37 w 84"/>
                    <a:gd name="T15" fmla="*/ 102 h 113"/>
                    <a:gd name="T16" fmla="*/ 0 w 84"/>
                    <a:gd name="T17" fmla="*/ 113 h 113"/>
                    <a:gd name="T18" fmla="*/ 4 w 84"/>
                    <a:gd name="T19" fmla="*/ 112 h 113"/>
                    <a:gd name="T20" fmla="*/ 15 w 84"/>
                    <a:gd name="T21" fmla="*/ 109 h 113"/>
                    <a:gd name="T22" fmla="*/ 31 w 84"/>
                    <a:gd name="T23" fmla="*/ 103 h 113"/>
                    <a:gd name="T24" fmla="*/ 47 w 84"/>
                    <a:gd name="T25" fmla="*/ 92 h 113"/>
                    <a:gd name="T26" fmla="*/ 63 w 84"/>
                    <a:gd name="T27" fmla="*/ 78 h 113"/>
                    <a:gd name="T28" fmla="*/ 75 w 84"/>
                    <a:gd name="T29" fmla="*/ 58 h 113"/>
                    <a:gd name="T30" fmla="*/ 82 w 84"/>
                    <a:gd name="T31" fmla="*/ 32 h 113"/>
                    <a:gd name="T32" fmla="*/ 78 w 84"/>
                    <a:gd name="T33" fmla="*/ 0 h 1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4" h="113">
                      <a:moveTo>
                        <a:pt x="78" y="0"/>
                      </a:moveTo>
                      <a:lnTo>
                        <a:pt x="79" y="4"/>
                      </a:lnTo>
                      <a:lnTo>
                        <a:pt x="83" y="14"/>
                      </a:lnTo>
                      <a:lnTo>
                        <a:pt x="84" y="30"/>
                      </a:lnTo>
                      <a:lnTo>
                        <a:pt x="83" y="48"/>
                      </a:lnTo>
                      <a:lnTo>
                        <a:pt x="76" y="67"/>
                      </a:lnTo>
                      <a:lnTo>
                        <a:pt x="62" y="86"/>
                      </a:lnTo>
                      <a:lnTo>
                        <a:pt x="37" y="102"/>
                      </a:lnTo>
                      <a:lnTo>
                        <a:pt x="0" y="113"/>
                      </a:lnTo>
                      <a:lnTo>
                        <a:pt x="4" y="112"/>
                      </a:lnTo>
                      <a:lnTo>
                        <a:pt x="15" y="109"/>
                      </a:lnTo>
                      <a:lnTo>
                        <a:pt x="31" y="103"/>
                      </a:lnTo>
                      <a:lnTo>
                        <a:pt x="47" y="92"/>
                      </a:lnTo>
                      <a:lnTo>
                        <a:pt x="63" y="78"/>
                      </a:lnTo>
                      <a:lnTo>
                        <a:pt x="75" y="58"/>
                      </a:lnTo>
                      <a:lnTo>
                        <a:pt x="82" y="32"/>
                      </a:lnTo>
                      <a:lnTo>
                        <a:pt x="78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43" name="Freeform 127"/>
                <p:cNvSpPr>
                  <a:spLocks/>
                </p:cNvSpPr>
                <p:nvPr/>
              </p:nvSpPr>
              <p:spPr bwMode="auto">
                <a:xfrm>
                  <a:off x="4841" y="1221"/>
                  <a:ext cx="12" cy="33"/>
                </a:xfrm>
                <a:custGeom>
                  <a:avLst/>
                  <a:gdLst>
                    <a:gd name="T0" fmla="*/ 4 w 49"/>
                    <a:gd name="T1" fmla="*/ 0 h 134"/>
                    <a:gd name="T2" fmla="*/ 4 w 49"/>
                    <a:gd name="T3" fmla="*/ 4 h 134"/>
                    <a:gd name="T4" fmla="*/ 4 w 49"/>
                    <a:gd name="T5" fmla="*/ 14 h 134"/>
                    <a:gd name="T6" fmla="*/ 5 w 49"/>
                    <a:gd name="T7" fmla="*/ 29 h 134"/>
                    <a:gd name="T8" fmla="*/ 8 w 49"/>
                    <a:gd name="T9" fmla="*/ 48 h 134"/>
                    <a:gd name="T10" fmla="*/ 12 w 49"/>
                    <a:gd name="T11" fmla="*/ 69 h 134"/>
                    <a:gd name="T12" fmla="*/ 20 w 49"/>
                    <a:gd name="T13" fmla="*/ 91 h 134"/>
                    <a:gd name="T14" fmla="*/ 33 w 49"/>
                    <a:gd name="T15" fmla="*/ 111 h 134"/>
                    <a:gd name="T16" fmla="*/ 49 w 49"/>
                    <a:gd name="T17" fmla="*/ 129 h 134"/>
                    <a:gd name="T18" fmla="*/ 49 w 49"/>
                    <a:gd name="T19" fmla="*/ 131 h 134"/>
                    <a:gd name="T20" fmla="*/ 49 w 49"/>
                    <a:gd name="T21" fmla="*/ 133 h 134"/>
                    <a:gd name="T22" fmla="*/ 46 w 49"/>
                    <a:gd name="T23" fmla="*/ 134 h 134"/>
                    <a:gd name="T24" fmla="*/ 38 w 49"/>
                    <a:gd name="T25" fmla="*/ 129 h 134"/>
                    <a:gd name="T26" fmla="*/ 32 w 49"/>
                    <a:gd name="T27" fmla="*/ 123 h 134"/>
                    <a:gd name="T28" fmla="*/ 24 w 49"/>
                    <a:gd name="T29" fmla="*/ 115 h 134"/>
                    <a:gd name="T30" fmla="*/ 17 w 49"/>
                    <a:gd name="T31" fmla="*/ 104 h 134"/>
                    <a:gd name="T32" fmla="*/ 9 w 49"/>
                    <a:gd name="T33" fmla="*/ 90 h 134"/>
                    <a:gd name="T34" fmla="*/ 3 w 49"/>
                    <a:gd name="T35" fmla="*/ 72 h 134"/>
                    <a:gd name="T36" fmla="*/ 1 w 49"/>
                    <a:gd name="T37" fmla="*/ 51 h 134"/>
                    <a:gd name="T38" fmla="*/ 0 w 49"/>
                    <a:gd name="T39" fmla="*/ 27 h 134"/>
                    <a:gd name="T40" fmla="*/ 4 w 49"/>
                    <a:gd name="T41" fmla="*/ 0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49" h="134">
                      <a:moveTo>
                        <a:pt x="4" y="0"/>
                      </a:moveTo>
                      <a:lnTo>
                        <a:pt x="4" y="4"/>
                      </a:lnTo>
                      <a:lnTo>
                        <a:pt x="4" y="14"/>
                      </a:lnTo>
                      <a:lnTo>
                        <a:pt x="5" y="29"/>
                      </a:lnTo>
                      <a:lnTo>
                        <a:pt x="8" y="48"/>
                      </a:lnTo>
                      <a:lnTo>
                        <a:pt x="12" y="69"/>
                      </a:lnTo>
                      <a:lnTo>
                        <a:pt x="20" y="91"/>
                      </a:lnTo>
                      <a:lnTo>
                        <a:pt x="33" y="111"/>
                      </a:lnTo>
                      <a:lnTo>
                        <a:pt x="49" y="129"/>
                      </a:lnTo>
                      <a:lnTo>
                        <a:pt x="49" y="131"/>
                      </a:lnTo>
                      <a:lnTo>
                        <a:pt x="49" y="133"/>
                      </a:lnTo>
                      <a:lnTo>
                        <a:pt x="46" y="134"/>
                      </a:lnTo>
                      <a:lnTo>
                        <a:pt x="38" y="129"/>
                      </a:lnTo>
                      <a:lnTo>
                        <a:pt x="32" y="123"/>
                      </a:lnTo>
                      <a:lnTo>
                        <a:pt x="24" y="115"/>
                      </a:lnTo>
                      <a:lnTo>
                        <a:pt x="17" y="104"/>
                      </a:lnTo>
                      <a:lnTo>
                        <a:pt x="9" y="90"/>
                      </a:lnTo>
                      <a:lnTo>
                        <a:pt x="3" y="72"/>
                      </a:lnTo>
                      <a:lnTo>
                        <a:pt x="1" y="51"/>
                      </a:lnTo>
                      <a:lnTo>
                        <a:pt x="0" y="27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44" name="Freeform 128"/>
                <p:cNvSpPr>
                  <a:spLocks/>
                </p:cNvSpPr>
                <p:nvPr/>
              </p:nvSpPr>
              <p:spPr bwMode="auto">
                <a:xfrm>
                  <a:off x="4876" y="1230"/>
                  <a:ext cx="39" cy="12"/>
                </a:xfrm>
                <a:custGeom>
                  <a:avLst/>
                  <a:gdLst>
                    <a:gd name="T0" fmla="*/ 0 w 153"/>
                    <a:gd name="T1" fmla="*/ 52 h 52"/>
                    <a:gd name="T2" fmla="*/ 3 w 153"/>
                    <a:gd name="T3" fmla="*/ 49 h 52"/>
                    <a:gd name="T4" fmla="*/ 14 w 153"/>
                    <a:gd name="T5" fmla="*/ 39 h 52"/>
                    <a:gd name="T6" fmla="*/ 29 w 153"/>
                    <a:gd name="T7" fmla="*/ 28 h 52"/>
                    <a:gd name="T8" fmla="*/ 48 w 153"/>
                    <a:gd name="T9" fmla="*/ 16 h 52"/>
                    <a:gd name="T10" fmla="*/ 71 w 153"/>
                    <a:gd name="T11" fmla="*/ 6 h 52"/>
                    <a:gd name="T12" fmla="*/ 97 w 153"/>
                    <a:gd name="T13" fmla="*/ 0 h 52"/>
                    <a:gd name="T14" fmla="*/ 124 w 153"/>
                    <a:gd name="T15" fmla="*/ 1 h 52"/>
                    <a:gd name="T16" fmla="*/ 153 w 153"/>
                    <a:gd name="T17" fmla="*/ 11 h 52"/>
                    <a:gd name="T18" fmla="*/ 150 w 153"/>
                    <a:gd name="T19" fmla="*/ 10 h 52"/>
                    <a:gd name="T20" fmla="*/ 140 w 153"/>
                    <a:gd name="T21" fmla="*/ 7 h 52"/>
                    <a:gd name="T22" fmla="*/ 125 w 153"/>
                    <a:gd name="T23" fmla="*/ 5 h 52"/>
                    <a:gd name="T24" fmla="*/ 107 w 153"/>
                    <a:gd name="T25" fmla="*/ 4 h 52"/>
                    <a:gd name="T26" fmla="*/ 84 w 153"/>
                    <a:gd name="T27" fmla="*/ 7 h 52"/>
                    <a:gd name="T28" fmla="*/ 57 w 153"/>
                    <a:gd name="T29" fmla="*/ 14 h 52"/>
                    <a:gd name="T30" fmla="*/ 30 w 153"/>
                    <a:gd name="T31" fmla="*/ 29 h 52"/>
                    <a:gd name="T32" fmla="*/ 0 w 153"/>
                    <a:gd name="T33" fmla="*/ 52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53" h="52">
                      <a:moveTo>
                        <a:pt x="0" y="52"/>
                      </a:moveTo>
                      <a:lnTo>
                        <a:pt x="3" y="49"/>
                      </a:lnTo>
                      <a:lnTo>
                        <a:pt x="14" y="39"/>
                      </a:lnTo>
                      <a:lnTo>
                        <a:pt x="29" y="28"/>
                      </a:lnTo>
                      <a:lnTo>
                        <a:pt x="48" y="16"/>
                      </a:lnTo>
                      <a:lnTo>
                        <a:pt x="71" y="6"/>
                      </a:lnTo>
                      <a:lnTo>
                        <a:pt x="97" y="0"/>
                      </a:lnTo>
                      <a:lnTo>
                        <a:pt x="124" y="1"/>
                      </a:lnTo>
                      <a:lnTo>
                        <a:pt x="153" y="11"/>
                      </a:lnTo>
                      <a:lnTo>
                        <a:pt x="150" y="10"/>
                      </a:lnTo>
                      <a:lnTo>
                        <a:pt x="140" y="7"/>
                      </a:lnTo>
                      <a:lnTo>
                        <a:pt x="125" y="5"/>
                      </a:lnTo>
                      <a:lnTo>
                        <a:pt x="107" y="4"/>
                      </a:lnTo>
                      <a:lnTo>
                        <a:pt x="84" y="7"/>
                      </a:lnTo>
                      <a:lnTo>
                        <a:pt x="57" y="14"/>
                      </a:lnTo>
                      <a:lnTo>
                        <a:pt x="30" y="29"/>
                      </a:lnTo>
                      <a:lnTo>
                        <a:pt x="0" y="52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45" name="Freeform 129"/>
                <p:cNvSpPr>
                  <a:spLocks/>
                </p:cNvSpPr>
                <p:nvPr/>
              </p:nvSpPr>
              <p:spPr bwMode="auto">
                <a:xfrm>
                  <a:off x="4878" y="1283"/>
                  <a:ext cx="21" cy="4"/>
                </a:xfrm>
                <a:custGeom>
                  <a:avLst/>
                  <a:gdLst>
                    <a:gd name="T0" fmla="*/ 0 w 83"/>
                    <a:gd name="T1" fmla="*/ 12 h 14"/>
                    <a:gd name="T2" fmla="*/ 2 w 83"/>
                    <a:gd name="T3" fmla="*/ 13 h 14"/>
                    <a:gd name="T4" fmla="*/ 9 w 83"/>
                    <a:gd name="T5" fmla="*/ 14 h 14"/>
                    <a:gd name="T6" fmla="*/ 18 w 83"/>
                    <a:gd name="T7" fmla="*/ 14 h 14"/>
                    <a:gd name="T8" fmla="*/ 27 w 83"/>
                    <a:gd name="T9" fmla="*/ 10 h 14"/>
                    <a:gd name="T10" fmla="*/ 37 w 83"/>
                    <a:gd name="T11" fmla="*/ 7 h 14"/>
                    <a:gd name="T12" fmla="*/ 45 w 83"/>
                    <a:gd name="T13" fmla="*/ 6 h 14"/>
                    <a:gd name="T14" fmla="*/ 53 w 83"/>
                    <a:gd name="T15" fmla="*/ 7 h 14"/>
                    <a:gd name="T16" fmla="*/ 59 w 83"/>
                    <a:gd name="T17" fmla="*/ 8 h 14"/>
                    <a:gd name="T18" fmla="*/ 64 w 83"/>
                    <a:gd name="T19" fmla="*/ 9 h 14"/>
                    <a:gd name="T20" fmla="*/ 72 w 83"/>
                    <a:gd name="T21" fmla="*/ 9 h 14"/>
                    <a:gd name="T22" fmla="*/ 78 w 83"/>
                    <a:gd name="T23" fmla="*/ 7 h 14"/>
                    <a:gd name="T24" fmla="*/ 83 w 83"/>
                    <a:gd name="T25" fmla="*/ 2 h 14"/>
                    <a:gd name="T26" fmla="*/ 80 w 83"/>
                    <a:gd name="T27" fmla="*/ 3 h 14"/>
                    <a:gd name="T28" fmla="*/ 72 w 83"/>
                    <a:gd name="T29" fmla="*/ 4 h 14"/>
                    <a:gd name="T30" fmla="*/ 62 w 83"/>
                    <a:gd name="T31" fmla="*/ 5 h 14"/>
                    <a:gd name="T32" fmla="*/ 49 w 83"/>
                    <a:gd name="T33" fmla="*/ 2 h 14"/>
                    <a:gd name="T34" fmla="*/ 47 w 83"/>
                    <a:gd name="T35" fmla="*/ 1 h 14"/>
                    <a:gd name="T36" fmla="*/ 40 w 83"/>
                    <a:gd name="T37" fmla="*/ 0 h 14"/>
                    <a:gd name="T38" fmla="*/ 32 w 83"/>
                    <a:gd name="T39" fmla="*/ 1 h 14"/>
                    <a:gd name="T40" fmla="*/ 23 w 83"/>
                    <a:gd name="T41" fmla="*/ 5 h 14"/>
                    <a:gd name="T42" fmla="*/ 21 w 83"/>
                    <a:gd name="T43" fmla="*/ 6 h 14"/>
                    <a:gd name="T44" fmla="*/ 16 w 83"/>
                    <a:gd name="T45" fmla="*/ 8 h 14"/>
                    <a:gd name="T46" fmla="*/ 9 w 83"/>
                    <a:gd name="T47" fmla="*/ 11 h 14"/>
                    <a:gd name="T48" fmla="*/ 0 w 83"/>
                    <a:gd name="T49" fmla="*/ 12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83" h="14">
                      <a:moveTo>
                        <a:pt x="0" y="12"/>
                      </a:moveTo>
                      <a:lnTo>
                        <a:pt x="2" y="13"/>
                      </a:lnTo>
                      <a:lnTo>
                        <a:pt x="9" y="14"/>
                      </a:lnTo>
                      <a:lnTo>
                        <a:pt x="18" y="14"/>
                      </a:lnTo>
                      <a:lnTo>
                        <a:pt x="27" y="10"/>
                      </a:lnTo>
                      <a:lnTo>
                        <a:pt x="37" y="7"/>
                      </a:lnTo>
                      <a:lnTo>
                        <a:pt x="45" y="6"/>
                      </a:lnTo>
                      <a:lnTo>
                        <a:pt x="53" y="7"/>
                      </a:lnTo>
                      <a:lnTo>
                        <a:pt x="59" y="8"/>
                      </a:lnTo>
                      <a:lnTo>
                        <a:pt x="64" y="9"/>
                      </a:lnTo>
                      <a:lnTo>
                        <a:pt x="72" y="9"/>
                      </a:lnTo>
                      <a:lnTo>
                        <a:pt x="78" y="7"/>
                      </a:lnTo>
                      <a:lnTo>
                        <a:pt x="83" y="2"/>
                      </a:lnTo>
                      <a:lnTo>
                        <a:pt x="80" y="3"/>
                      </a:lnTo>
                      <a:lnTo>
                        <a:pt x="72" y="4"/>
                      </a:lnTo>
                      <a:lnTo>
                        <a:pt x="62" y="5"/>
                      </a:lnTo>
                      <a:lnTo>
                        <a:pt x="49" y="2"/>
                      </a:lnTo>
                      <a:lnTo>
                        <a:pt x="47" y="1"/>
                      </a:lnTo>
                      <a:lnTo>
                        <a:pt x="40" y="0"/>
                      </a:lnTo>
                      <a:lnTo>
                        <a:pt x="32" y="1"/>
                      </a:lnTo>
                      <a:lnTo>
                        <a:pt x="23" y="5"/>
                      </a:lnTo>
                      <a:lnTo>
                        <a:pt x="21" y="6"/>
                      </a:lnTo>
                      <a:lnTo>
                        <a:pt x="16" y="8"/>
                      </a:lnTo>
                      <a:lnTo>
                        <a:pt x="9" y="11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46" name="Freeform 130"/>
                <p:cNvSpPr>
                  <a:spLocks/>
                </p:cNvSpPr>
                <p:nvPr/>
              </p:nvSpPr>
              <p:spPr bwMode="auto">
                <a:xfrm>
                  <a:off x="4883" y="1288"/>
                  <a:ext cx="12" cy="4"/>
                </a:xfrm>
                <a:custGeom>
                  <a:avLst/>
                  <a:gdLst>
                    <a:gd name="T0" fmla="*/ 0 w 48"/>
                    <a:gd name="T1" fmla="*/ 7 h 17"/>
                    <a:gd name="T2" fmla="*/ 1 w 48"/>
                    <a:gd name="T3" fmla="*/ 7 h 17"/>
                    <a:gd name="T4" fmla="*/ 4 w 48"/>
                    <a:gd name="T5" fmla="*/ 9 h 17"/>
                    <a:gd name="T6" fmla="*/ 8 w 48"/>
                    <a:gd name="T7" fmla="*/ 10 h 17"/>
                    <a:gd name="T8" fmla="*/ 14 w 48"/>
                    <a:gd name="T9" fmla="*/ 11 h 17"/>
                    <a:gd name="T10" fmla="*/ 20 w 48"/>
                    <a:gd name="T11" fmla="*/ 11 h 17"/>
                    <a:gd name="T12" fmla="*/ 28 w 48"/>
                    <a:gd name="T13" fmla="*/ 9 h 17"/>
                    <a:gd name="T14" fmla="*/ 36 w 48"/>
                    <a:gd name="T15" fmla="*/ 6 h 17"/>
                    <a:gd name="T16" fmla="*/ 44 w 48"/>
                    <a:gd name="T17" fmla="*/ 0 h 17"/>
                    <a:gd name="T18" fmla="*/ 46 w 48"/>
                    <a:gd name="T19" fmla="*/ 0 h 17"/>
                    <a:gd name="T20" fmla="*/ 48 w 48"/>
                    <a:gd name="T21" fmla="*/ 0 h 17"/>
                    <a:gd name="T22" fmla="*/ 48 w 48"/>
                    <a:gd name="T23" fmla="*/ 2 h 17"/>
                    <a:gd name="T24" fmla="*/ 42 w 48"/>
                    <a:gd name="T25" fmla="*/ 8 h 17"/>
                    <a:gd name="T26" fmla="*/ 36 w 48"/>
                    <a:gd name="T27" fmla="*/ 12 h 17"/>
                    <a:gd name="T28" fmla="*/ 30 w 48"/>
                    <a:gd name="T29" fmla="*/ 15 h 17"/>
                    <a:gd name="T30" fmla="*/ 24 w 48"/>
                    <a:gd name="T31" fmla="*/ 17 h 17"/>
                    <a:gd name="T32" fmla="*/ 20 w 48"/>
                    <a:gd name="T33" fmla="*/ 17 h 17"/>
                    <a:gd name="T34" fmla="*/ 14 w 48"/>
                    <a:gd name="T35" fmla="*/ 16 h 17"/>
                    <a:gd name="T36" fmla="*/ 9 w 48"/>
                    <a:gd name="T37" fmla="*/ 15 h 17"/>
                    <a:gd name="T38" fmla="*/ 5 w 48"/>
                    <a:gd name="T39" fmla="*/ 11 h 17"/>
                    <a:gd name="T40" fmla="*/ 0 w 48"/>
                    <a:gd name="T41" fmla="*/ 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48" h="17">
                      <a:moveTo>
                        <a:pt x="0" y="7"/>
                      </a:moveTo>
                      <a:lnTo>
                        <a:pt x="1" y="7"/>
                      </a:lnTo>
                      <a:lnTo>
                        <a:pt x="4" y="9"/>
                      </a:lnTo>
                      <a:lnTo>
                        <a:pt x="8" y="10"/>
                      </a:lnTo>
                      <a:lnTo>
                        <a:pt x="14" y="11"/>
                      </a:lnTo>
                      <a:lnTo>
                        <a:pt x="20" y="11"/>
                      </a:lnTo>
                      <a:lnTo>
                        <a:pt x="28" y="9"/>
                      </a:lnTo>
                      <a:lnTo>
                        <a:pt x="36" y="6"/>
                      </a:lnTo>
                      <a:lnTo>
                        <a:pt x="44" y="0"/>
                      </a:lnTo>
                      <a:lnTo>
                        <a:pt x="46" y="0"/>
                      </a:lnTo>
                      <a:lnTo>
                        <a:pt x="48" y="0"/>
                      </a:lnTo>
                      <a:lnTo>
                        <a:pt x="48" y="2"/>
                      </a:lnTo>
                      <a:lnTo>
                        <a:pt x="42" y="8"/>
                      </a:lnTo>
                      <a:lnTo>
                        <a:pt x="36" y="12"/>
                      </a:lnTo>
                      <a:lnTo>
                        <a:pt x="30" y="15"/>
                      </a:lnTo>
                      <a:lnTo>
                        <a:pt x="24" y="17"/>
                      </a:lnTo>
                      <a:lnTo>
                        <a:pt x="20" y="17"/>
                      </a:lnTo>
                      <a:lnTo>
                        <a:pt x="14" y="16"/>
                      </a:lnTo>
                      <a:lnTo>
                        <a:pt x="9" y="15"/>
                      </a:lnTo>
                      <a:lnTo>
                        <a:pt x="5" y="11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47" name="Freeform 131"/>
                <p:cNvSpPr>
                  <a:spLocks/>
                </p:cNvSpPr>
                <p:nvPr/>
              </p:nvSpPr>
              <p:spPr bwMode="auto">
                <a:xfrm>
                  <a:off x="4852" y="1253"/>
                  <a:ext cx="43" cy="49"/>
                </a:xfrm>
                <a:custGeom>
                  <a:avLst/>
                  <a:gdLst>
                    <a:gd name="T0" fmla="*/ 0 w 170"/>
                    <a:gd name="T1" fmla="*/ 0 h 193"/>
                    <a:gd name="T2" fmla="*/ 0 w 170"/>
                    <a:gd name="T3" fmla="*/ 4 h 193"/>
                    <a:gd name="T4" fmla="*/ 2 w 170"/>
                    <a:gd name="T5" fmla="*/ 14 h 193"/>
                    <a:gd name="T6" fmla="*/ 5 w 170"/>
                    <a:gd name="T7" fmla="*/ 30 h 193"/>
                    <a:gd name="T8" fmla="*/ 12 w 170"/>
                    <a:gd name="T9" fmla="*/ 49 h 193"/>
                    <a:gd name="T10" fmla="*/ 23 w 170"/>
                    <a:gd name="T11" fmla="*/ 71 h 193"/>
                    <a:gd name="T12" fmla="*/ 39 w 170"/>
                    <a:gd name="T13" fmla="*/ 94 h 193"/>
                    <a:gd name="T14" fmla="*/ 60 w 170"/>
                    <a:gd name="T15" fmla="*/ 117 h 193"/>
                    <a:gd name="T16" fmla="*/ 87 w 170"/>
                    <a:gd name="T17" fmla="*/ 138 h 193"/>
                    <a:gd name="T18" fmla="*/ 91 w 170"/>
                    <a:gd name="T19" fmla="*/ 140 h 193"/>
                    <a:gd name="T20" fmla="*/ 98 w 170"/>
                    <a:gd name="T21" fmla="*/ 144 h 193"/>
                    <a:gd name="T22" fmla="*/ 109 w 170"/>
                    <a:gd name="T23" fmla="*/ 152 h 193"/>
                    <a:gd name="T24" fmla="*/ 122 w 170"/>
                    <a:gd name="T25" fmla="*/ 160 h 193"/>
                    <a:gd name="T26" fmla="*/ 136 w 170"/>
                    <a:gd name="T27" fmla="*/ 169 h 193"/>
                    <a:gd name="T28" fmla="*/ 150 w 170"/>
                    <a:gd name="T29" fmla="*/ 177 h 193"/>
                    <a:gd name="T30" fmla="*/ 160 w 170"/>
                    <a:gd name="T31" fmla="*/ 183 h 193"/>
                    <a:gd name="T32" fmla="*/ 167 w 170"/>
                    <a:gd name="T33" fmla="*/ 188 h 193"/>
                    <a:gd name="T34" fmla="*/ 170 w 170"/>
                    <a:gd name="T35" fmla="*/ 193 h 193"/>
                    <a:gd name="T36" fmla="*/ 165 w 170"/>
                    <a:gd name="T37" fmla="*/ 193 h 193"/>
                    <a:gd name="T38" fmla="*/ 156 w 170"/>
                    <a:gd name="T39" fmla="*/ 191 h 193"/>
                    <a:gd name="T40" fmla="*/ 152 w 170"/>
                    <a:gd name="T41" fmla="*/ 190 h 193"/>
                    <a:gd name="T42" fmla="*/ 145 w 170"/>
                    <a:gd name="T43" fmla="*/ 187 h 193"/>
                    <a:gd name="T44" fmla="*/ 127 w 170"/>
                    <a:gd name="T45" fmla="*/ 177 h 193"/>
                    <a:gd name="T46" fmla="*/ 101 w 170"/>
                    <a:gd name="T47" fmla="*/ 162 h 193"/>
                    <a:gd name="T48" fmla="*/ 72 w 170"/>
                    <a:gd name="T49" fmla="*/ 140 h 193"/>
                    <a:gd name="T50" fmla="*/ 43 w 170"/>
                    <a:gd name="T51" fmla="*/ 113 h 193"/>
                    <a:gd name="T52" fmla="*/ 19 w 170"/>
                    <a:gd name="T53" fmla="*/ 81 h 193"/>
                    <a:gd name="T54" fmla="*/ 3 w 170"/>
                    <a:gd name="T55" fmla="*/ 43 h 193"/>
                    <a:gd name="T56" fmla="*/ 0 w 170"/>
                    <a:gd name="T57" fmla="*/ 0 h 1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170" h="193">
                      <a:moveTo>
                        <a:pt x="0" y="0"/>
                      </a:moveTo>
                      <a:lnTo>
                        <a:pt x="0" y="4"/>
                      </a:lnTo>
                      <a:lnTo>
                        <a:pt x="2" y="14"/>
                      </a:lnTo>
                      <a:lnTo>
                        <a:pt x="5" y="30"/>
                      </a:lnTo>
                      <a:lnTo>
                        <a:pt x="12" y="49"/>
                      </a:lnTo>
                      <a:lnTo>
                        <a:pt x="23" y="71"/>
                      </a:lnTo>
                      <a:lnTo>
                        <a:pt x="39" y="94"/>
                      </a:lnTo>
                      <a:lnTo>
                        <a:pt x="60" y="117"/>
                      </a:lnTo>
                      <a:lnTo>
                        <a:pt x="87" y="138"/>
                      </a:lnTo>
                      <a:lnTo>
                        <a:pt x="91" y="140"/>
                      </a:lnTo>
                      <a:lnTo>
                        <a:pt x="98" y="144"/>
                      </a:lnTo>
                      <a:lnTo>
                        <a:pt x="109" y="152"/>
                      </a:lnTo>
                      <a:lnTo>
                        <a:pt x="122" y="160"/>
                      </a:lnTo>
                      <a:lnTo>
                        <a:pt x="136" y="169"/>
                      </a:lnTo>
                      <a:lnTo>
                        <a:pt x="150" y="177"/>
                      </a:lnTo>
                      <a:lnTo>
                        <a:pt x="160" y="183"/>
                      </a:lnTo>
                      <a:lnTo>
                        <a:pt x="167" y="188"/>
                      </a:lnTo>
                      <a:lnTo>
                        <a:pt x="170" y="193"/>
                      </a:lnTo>
                      <a:lnTo>
                        <a:pt x="165" y="193"/>
                      </a:lnTo>
                      <a:lnTo>
                        <a:pt x="156" y="191"/>
                      </a:lnTo>
                      <a:lnTo>
                        <a:pt x="152" y="190"/>
                      </a:lnTo>
                      <a:lnTo>
                        <a:pt x="145" y="187"/>
                      </a:lnTo>
                      <a:lnTo>
                        <a:pt x="127" y="177"/>
                      </a:lnTo>
                      <a:lnTo>
                        <a:pt x="101" y="162"/>
                      </a:lnTo>
                      <a:lnTo>
                        <a:pt x="72" y="140"/>
                      </a:lnTo>
                      <a:lnTo>
                        <a:pt x="43" y="113"/>
                      </a:lnTo>
                      <a:lnTo>
                        <a:pt x="19" y="81"/>
                      </a:lnTo>
                      <a:lnTo>
                        <a:pt x="3" y="4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48" name="Freeform 132"/>
                <p:cNvSpPr>
                  <a:spLocks/>
                </p:cNvSpPr>
                <p:nvPr/>
              </p:nvSpPr>
              <p:spPr bwMode="auto">
                <a:xfrm>
                  <a:off x="4895" y="1256"/>
                  <a:ext cx="34" cy="47"/>
                </a:xfrm>
                <a:custGeom>
                  <a:avLst/>
                  <a:gdLst>
                    <a:gd name="T0" fmla="*/ 137 w 138"/>
                    <a:gd name="T1" fmla="*/ 0 h 188"/>
                    <a:gd name="T2" fmla="*/ 137 w 138"/>
                    <a:gd name="T3" fmla="*/ 5 h 188"/>
                    <a:gd name="T4" fmla="*/ 135 w 138"/>
                    <a:gd name="T5" fmla="*/ 20 h 188"/>
                    <a:gd name="T6" fmla="*/ 132 w 138"/>
                    <a:gd name="T7" fmla="*/ 42 h 188"/>
                    <a:gd name="T8" fmla="*/ 124 w 138"/>
                    <a:gd name="T9" fmla="*/ 68 h 188"/>
                    <a:gd name="T10" fmla="*/ 108 w 138"/>
                    <a:gd name="T11" fmla="*/ 98 h 188"/>
                    <a:gd name="T12" fmla="*/ 85 w 138"/>
                    <a:gd name="T13" fmla="*/ 127 h 188"/>
                    <a:gd name="T14" fmla="*/ 50 w 138"/>
                    <a:gd name="T15" fmla="*/ 157 h 188"/>
                    <a:gd name="T16" fmla="*/ 4 w 138"/>
                    <a:gd name="T17" fmla="*/ 181 h 188"/>
                    <a:gd name="T18" fmla="*/ 3 w 138"/>
                    <a:gd name="T19" fmla="*/ 182 h 188"/>
                    <a:gd name="T20" fmla="*/ 0 w 138"/>
                    <a:gd name="T21" fmla="*/ 185 h 188"/>
                    <a:gd name="T22" fmla="*/ 2 w 138"/>
                    <a:gd name="T23" fmla="*/ 188 h 188"/>
                    <a:gd name="T24" fmla="*/ 10 w 138"/>
                    <a:gd name="T25" fmla="*/ 187 h 188"/>
                    <a:gd name="T26" fmla="*/ 21 w 138"/>
                    <a:gd name="T27" fmla="*/ 183 h 188"/>
                    <a:gd name="T28" fmla="*/ 40 w 138"/>
                    <a:gd name="T29" fmla="*/ 174 h 188"/>
                    <a:gd name="T30" fmla="*/ 63 w 138"/>
                    <a:gd name="T31" fmla="*/ 160 h 188"/>
                    <a:gd name="T32" fmla="*/ 87 w 138"/>
                    <a:gd name="T33" fmla="*/ 140 h 188"/>
                    <a:gd name="T34" fmla="*/ 110 w 138"/>
                    <a:gd name="T35" fmla="*/ 114 h 188"/>
                    <a:gd name="T36" fmla="*/ 127 w 138"/>
                    <a:gd name="T37" fmla="*/ 83 h 188"/>
                    <a:gd name="T38" fmla="*/ 138 w 138"/>
                    <a:gd name="T39" fmla="*/ 45 h 188"/>
                    <a:gd name="T40" fmla="*/ 137 w 138"/>
                    <a:gd name="T41" fmla="*/ 0 h 1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38" h="188">
                      <a:moveTo>
                        <a:pt x="137" y="0"/>
                      </a:moveTo>
                      <a:lnTo>
                        <a:pt x="137" y="5"/>
                      </a:lnTo>
                      <a:lnTo>
                        <a:pt x="135" y="20"/>
                      </a:lnTo>
                      <a:lnTo>
                        <a:pt x="132" y="42"/>
                      </a:lnTo>
                      <a:lnTo>
                        <a:pt x="124" y="68"/>
                      </a:lnTo>
                      <a:lnTo>
                        <a:pt x="108" y="98"/>
                      </a:lnTo>
                      <a:lnTo>
                        <a:pt x="85" y="127"/>
                      </a:lnTo>
                      <a:lnTo>
                        <a:pt x="50" y="157"/>
                      </a:lnTo>
                      <a:lnTo>
                        <a:pt x="4" y="181"/>
                      </a:lnTo>
                      <a:lnTo>
                        <a:pt x="3" y="182"/>
                      </a:lnTo>
                      <a:lnTo>
                        <a:pt x="0" y="185"/>
                      </a:lnTo>
                      <a:lnTo>
                        <a:pt x="2" y="188"/>
                      </a:lnTo>
                      <a:lnTo>
                        <a:pt x="10" y="187"/>
                      </a:lnTo>
                      <a:lnTo>
                        <a:pt x="21" y="183"/>
                      </a:lnTo>
                      <a:lnTo>
                        <a:pt x="40" y="174"/>
                      </a:lnTo>
                      <a:lnTo>
                        <a:pt x="63" y="160"/>
                      </a:lnTo>
                      <a:lnTo>
                        <a:pt x="87" y="140"/>
                      </a:lnTo>
                      <a:lnTo>
                        <a:pt x="110" y="114"/>
                      </a:lnTo>
                      <a:lnTo>
                        <a:pt x="127" y="83"/>
                      </a:lnTo>
                      <a:lnTo>
                        <a:pt x="138" y="45"/>
                      </a:lnTo>
                      <a:lnTo>
                        <a:pt x="137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49" name="Freeform 133"/>
                <p:cNvSpPr>
                  <a:spLocks/>
                </p:cNvSpPr>
                <p:nvPr/>
              </p:nvSpPr>
              <p:spPr bwMode="auto">
                <a:xfrm>
                  <a:off x="4939" y="1273"/>
                  <a:ext cx="127" cy="79"/>
                </a:xfrm>
                <a:custGeom>
                  <a:avLst/>
                  <a:gdLst>
                    <a:gd name="T0" fmla="*/ 0 w 509"/>
                    <a:gd name="T1" fmla="*/ 2 h 318"/>
                    <a:gd name="T2" fmla="*/ 3 w 509"/>
                    <a:gd name="T3" fmla="*/ 14 h 318"/>
                    <a:gd name="T4" fmla="*/ 13 w 509"/>
                    <a:gd name="T5" fmla="*/ 35 h 318"/>
                    <a:gd name="T6" fmla="*/ 26 w 509"/>
                    <a:gd name="T7" fmla="*/ 62 h 318"/>
                    <a:gd name="T8" fmla="*/ 48 w 509"/>
                    <a:gd name="T9" fmla="*/ 93 h 318"/>
                    <a:gd name="T10" fmla="*/ 80 w 509"/>
                    <a:gd name="T11" fmla="*/ 124 h 318"/>
                    <a:gd name="T12" fmla="*/ 120 w 509"/>
                    <a:gd name="T13" fmla="*/ 151 h 318"/>
                    <a:gd name="T14" fmla="*/ 172 w 509"/>
                    <a:gd name="T15" fmla="*/ 173 h 318"/>
                    <a:gd name="T16" fmla="*/ 205 w 509"/>
                    <a:gd name="T17" fmla="*/ 182 h 318"/>
                    <a:gd name="T18" fmla="*/ 225 w 509"/>
                    <a:gd name="T19" fmla="*/ 187 h 318"/>
                    <a:gd name="T20" fmla="*/ 258 w 509"/>
                    <a:gd name="T21" fmla="*/ 198 h 318"/>
                    <a:gd name="T22" fmla="*/ 303 w 509"/>
                    <a:gd name="T23" fmla="*/ 213 h 318"/>
                    <a:gd name="T24" fmla="*/ 353 w 509"/>
                    <a:gd name="T25" fmla="*/ 231 h 318"/>
                    <a:gd name="T26" fmla="*/ 405 w 509"/>
                    <a:gd name="T27" fmla="*/ 253 h 318"/>
                    <a:gd name="T28" fmla="*/ 452 w 509"/>
                    <a:gd name="T29" fmla="*/ 278 h 318"/>
                    <a:gd name="T30" fmla="*/ 492 w 509"/>
                    <a:gd name="T31" fmla="*/ 304 h 318"/>
                    <a:gd name="T32" fmla="*/ 509 w 509"/>
                    <a:gd name="T33" fmla="*/ 317 h 318"/>
                    <a:gd name="T34" fmla="*/ 503 w 509"/>
                    <a:gd name="T35" fmla="*/ 310 h 318"/>
                    <a:gd name="T36" fmla="*/ 491 w 509"/>
                    <a:gd name="T37" fmla="*/ 297 h 318"/>
                    <a:gd name="T38" fmla="*/ 471 w 509"/>
                    <a:gd name="T39" fmla="*/ 280 h 318"/>
                    <a:gd name="T40" fmla="*/ 438 w 509"/>
                    <a:gd name="T41" fmla="*/ 258 h 318"/>
                    <a:gd name="T42" fmla="*/ 393 w 509"/>
                    <a:gd name="T43" fmla="*/ 234 h 318"/>
                    <a:gd name="T44" fmla="*/ 333 w 509"/>
                    <a:gd name="T45" fmla="*/ 210 h 318"/>
                    <a:gd name="T46" fmla="*/ 256 w 509"/>
                    <a:gd name="T47" fmla="*/ 184 h 318"/>
                    <a:gd name="T48" fmla="*/ 208 w 509"/>
                    <a:gd name="T49" fmla="*/ 171 h 318"/>
                    <a:gd name="T50" fmla="*/ 195 w 509"/>
                    <a:gd name="T51" fmla="*/ 167 h 318"/>
                    <a:gd name="T52" fmla="*/ 171 w 509"/>
                    <a:gd name="T53" fmla="*/ 158 h 318"/>
                    <a:gd name="T54" fmla="*/ 141 w 509"/>
                    <a:gd name="T55" fmla="*/ 143 h 318"/>
                    <a:gd name="T56" fmla="*/ 105 w 509"/>
                    <a:gd name="T57" fmla="*/ 123 h 318"/>
                    <a:gd name="T58" fmla="*/ 70 w 509"/>
                    <a:gd name="T59" fmla="*/ 96 h 318"/>
                    <a:gd name="T60" fmla="*/ 37 w 509"/>
                    <a:gd name="T61" fmla="*/ 63 h 318"/>
                    <a:gd name="T62" fmla="*/ 10 w 509"/>
                    <a:gd name="T63" fmla="*/ 23 h 3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509" h="318">
                      <a:moveTo>
                        <a:pt x="0" y="0"/>
                      </a:moveTo>
                      <a:lnTo>
                        <a:pt x="0" y="2"/>
                      </a:lnTo>
                      <a:lnTo>
                        <a:pt x="1" y="6"/>
                      </a:lnTo>
                      <a:lnTo>
                        <a:pt x="3" y="14"/>
                      </a:lnTo>
                      <a:lnTo>
                        <a:pt x="7" y="23"/>
                      </a:lnTo>
                      <a:lnTo>
                        <a:pt x="13" y="35"/>
                      </a:lnTo>
                      <a:lnTo>
                        <a:pt x="18" y="48"/>
                      </a:lnTo>
                      <a:lnTo>
                        <a:pt x="26" y="62"/>
                      </a:lnTo>
                      <a:lnTo>
                        <a:pt x="37" y="78"/>
                      </a:lnTo>
                      <a:lnTo>
                        <a:pt x="48" y="93"/>
                      </a:lnTo>
                      <a:lnTo>
                        <a:pt x="62" y="109"/>
                      </a:lnTo>
                      <a:lnTo>
                        <a:pt x="80" y="124"/>
                      </a:lnTo>
                      <a:lnTo>
                        <a:pt x="98" y="138"/>
                      </a:lnTo>
                      <a:lnTo>
                        <a:pt x="120" y="151"/>
                      </a:lnTo>
                      <a:lnTo>
                        <a:pt x="144" y="163"/>
                      </a:lnTo>
                      <a:lnTo>
                        <a:pt x="172" y="173"/>
                      </a:lnTo>
                      <a:lnTo>
                        <a:pt x="203" y="181"/>
                      </a:lnTo>
                      <a:lnTo>
                        <a:pt x="205" y="182"/>
                      </a:lnTo>
                      <a:lnTo>
                        <a:pt x="213" y="184"/>
                      </a:lnTo>
                      <a:lnTo>
                        <a:pt x="225" y="187"/>
                      </a:lnTo>
                      <a:lnTo>
                        <a:pt x="240" y="192"/>
                      </a:lnTo>
                      <a:lnTo>
                        <a:pt x="258" y="198"/>
                      </a:lnTo>
                      <a:lnTo>
                        <a:pt x="280" y="205"/>
                      </a:lnTo>
                      <a:lnTo>
                        <a:pt x="303" y="213"/>
                      </a:lnTo>
                      <a:lnTo>
                        <a:pt x="327" y="222"/>
                      </a:lnTo>
                      <a:lnTo>
                        <a:pt x="353" y="231"/>
                      </a:lnTo>
                      <a:lnTo>
                        <a:pt x="379" y="242"/>
                      </a:lnTo>
                      <a:lnTo>
                        <a:pt x="405" y="253"/>
                      </a:lnTo>
                      <a:lnTo>
                        <a:pt x="429" y="265"/>
                      </a:lnTo>
                      <a:lnTo>
                        <a:pt x="452" y="278"/>
                      </a:lnTo>
                      <a:lnTo>
                        <a:pt x="474" y="291"/>
                      </a:lnTo>
                      <a:lnTo>
                        <a:pt x="492" y="304"/>
                      </a:lnTo>
                      <a:lnTo>
                        <a:pt x="509" y="318"/>
                      </a:lnTo>
                      <a:lnTo>
                        <a:pt x="509" y="317"/>
                      </a:lnTo>
                      <a:lnTo>
                        <a:pt x="506" y="314"/>
                      </a:lnTo>
                      <a:lnTo>
                        <a:pt x="503" y="310"/>
                      </a:lnTo>
                      <a:lnTo>
                        <a:pt x="498" y="304"/>
                      </a:lnTo>
                      <a:lnTo>
                        <a:pt x="491" y="297"/>
                      </a:lnTo>
                      <a:lnTo>
                        <a:pt x="482" y="289"/>
                      </a:lnTo>
                      <a:lnTo>
                        <a:pt x="471" y="280"/>
                      </a:lnTo>
                      <a:lnTo>
                        <a:pt x="457" y="269"/>
                      </a:lnTo>
                      <a:lnTo>
                        <a:pt x="438" y="258"/>
                      </a:lnTo>
                      <a:lnTo>
                        <a:pt x="417" y="246"/>
                      </a:lnTo>
                      <a:lnTo>
                        <a:pt x="393" y="234"/>
                      </a:lnTo>
                      <a:lnTo>
                        <a:pt x="366" y="222"/>
                      </a:lnTo>
                      <a:lnTo>
                        <a:pt x="333" y="210"/>
                      </a:lnTo>
                      <a:lnTo>
                        <a:pt x="296" y="197"/>
                      </a:lnTo>
                      <a:lnTo>
                        <a:pt x="256" y="184"/>
                      </a:lnTo>
                      <a:lnTo>
                        <a:pt x="210" y="172"/>
                      </a:lnTo>
                      <a:lnTo>
                        <a:pt x="208" y="171"/>
                      </a:lnTo>
                      <a:lnTo>
                        <a:pt x="203" y="170"/>
                      </a:lnTo>
                      <a:lnTo>
                        <a:pt x="195" y="167"/>
                      </a:lnTo>
                      <a:lnTo>
                        <a:pt x="183" y="163"/>
                      </a:lnTo>
                      <a:lnTo>
                        <a:pt x="171" y="158"/>
                      </a:lnTo>
                      <a:lnTo>
                        <a:pt x="156" y="151"/>
                      </a:lnTo>
                      <a:lnTo>
                        <a:pt x="141" y="143"/>
                      </a:lnTo>
                      <a:lnTo>
                        <a:pt x="123" y="134"/>
                      </a:lnTo>
                      <a:lnTo>
                        <a:pt x="105" y="123"/>
                      </a:lnTo>
                      <a:lnTo>
                        <a:pt x="88" y="110"/>
                      </a:lnTo>
                      <a:lnTo>
                        <a:pt x="70" y="96"/>
                      </a:lnTo>
                      <a:lnTo>
                        <a:pt x="53" y="81"/>
                      </a:lnTo>
                      <a:lnTo>
                        <a:pt x="37" y="63"/>
                      </a:lnTo>
                      <a:lnTo>
                        <a:pt x="23" y="44"/>
                      </a:lnTo>
                      <a:lnTo>
                        <a:pt x="10" y="2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50" name="Freeform 134"/>
                <p:cNvSpPr>
                  <a:spLocks/>
                </p:cNvSpPr>
                <p:nvPr/>
              </p:nvSpPr>
              <p:spPr bwMode="auto">
                <a:xfrm>
                  <a:off x="4900" y="1289"/>
                  <a:ext cx="52" cy="31"/>
                </a:xfrm>
                <a:custGeom>
                  <a:avLst/>
                  <a:gdLst>
                    <a:gd name="T0" fmla="*/ 210 w 210"/>
                    <a:gd name="T1" fmla="*/ 0 h 125"/>
                    <a:gd name="T2" fmla="*/ 209 w 210"/>
                    <a:gd name="T3" fmla="*/ 2 h 125"/>
                    <a:gd name="T4" fmla="*/ 205 w 210"/>
                    <a:gd name="T5" fmla="*/ 7 h 125"/>
                    <a:gd name="T6" fmla="*/ 201 w 210"/>
                    <a:gd name="T7" fmla="*/ 16 h 125"/>
                    <a:gd name="T8" fmla="*/ 194 w 210"/>
                    <a:gd name="T9" fmla="*/ 25 h 125"/>
                    <a:gd name="T10" fmla="*/ 186 w 210"/>
                    <a:gd name="T11" fmla="*/ 37 h 125"/>
                    <a:gd name="T12" fmla="*/ 175 w 210"/>
                    <a:gd name="T13" fmla="*/ 49 h 125"/>
                    <a:gd name="T14" fmla="*/ 164 w 210"/>
                    <a:gd name="T15" fmla="*/ 62 h 125"/>
                    <a:gd name="T16" fmla="*/ 151 w 210"/>
                    <a:gd name="T17" fmla="*/ 75 h 125"/>
                    <a:gd name="T18" fmla="*/ 137 w 210"/>
                    <a:gd name="T19" fmla="*/ 87 h 125"/>
                    <a:gd name="T20" fmla="*/ 121 w 210"/>
                    <a:gd name="T21" fmla="*/ 97 h 125"/>
                    <a:gd name="T22" fmla="*/ 105 w 210"/>
                    <a:gd name="T23" fmla="*/ 106 h 125"/>
                    <a:gd name="T24" fmla="*/ 87 w 210"/>
                    <a:gd name="T25" fmla="*/ 112 h 125"/>
                    <a:gd name="T26" fmla="*/ 68 w 210"/>
                    <a:gd name="T27" fmla="*/ 116 h 125"/>
                    <a:gd name="T28" fmla="*/ 49 w 210"/>
                    <a:gd name="T29" fmla="*/ 115 h 125"/>
                    <a:gd name="T30" fmla="*/ 28 w 210"/>
                    <a:gd name="T31" fmla="*/ 111 h 125"/>
                    <a:gd name="T32" fmla="*/ 7 w 210"/>
                    <a:gd name="T33" fmla="*/ 102 h 125"/>
                    <a:gd name="T34" fmla="*/ 5 w 210"/>
                    <a:gd name="T35" fmla="*/ 103 h 125"/>
                    <a:gd name="T36" fmla="*/ 0 w 210"/>
                    <a:gd name="T37" fmla="*/ 105 h 125"/>
                    <a:gd name="T38" fmla="*/ 1 w 210"/>
                    <a:gd name="T39" fmla="*/ 108 h 125"/>
                    <a:gd name="T40" fmla="*/ 14 w 210"/>
                    <a:gd name="T41" fmla="*/ 114 h 125"/>
                    <a:gd name="T42" fmla="*/ 20 w 210"/>
                    <a:gd name="T43" fmla="*/ 116 h 125"/>
                    <a:gd name="T44" fmla="*/ 27 w 210"/>
                    <a:gd name="T45" fmla="*/ 119 h 125"/>
                    <a:gd name="T46" fmla="*/ 35 w 210"/>
                    <a:gd name="T47" fmla="*/ 121 h 125"/>
                    <a:gd name="T48" fmla="*/ 44 w 210"/>
                    <a:gd name="T49" fmla="*/ 123 h 125"/>
                    <a:gd name="T50" fmla="*/ 54 w 210"/>
                    <a:gd name="T51" fmla="*/ 124 h 125"/>
                    <a:gd name="T52" fmla="*/ 65 w 210"/>
                    <a:gd name="T53" fmla="*/ 125 h 125"/>
                    <a:gd name="T54" fmla="*/ 76 w 210"/>
                    <a:gd name="T55" fmla="*/ 124 h 125"/>
                    <a:gd name="T56" fmla="*/ 90 w 210"/>
                    <a:gd name="T57" fmla="*/ 121 h 125"/>
                    <a:gd name="T58" fmla="*/ 103 w 210"/>
                    <a:gd name="T59" fmla="*/ 116 h 125"/>
                    <a:gd name="T60" fmla="*/ 117 w 210"/>
                    <a:gd name="T61" fmla="*/ 109 h 125"/>
                    <a:gd name="T62" fmla="*/ 132 w 210"/>
                    <a:gd name="T63" fmla="*/ 100 h 125"/>
                    <a:gd name="T64" fmla="*/ 147 w 210"/>
                    <a:gd name="T65" fmla="*/ 87 h 125"/>
                    <a:gd name="T66" fmla="*/ 162 w 210"/>
                    <a:gd name="T67" fmla="*/ 71 h 125"/>
                    <a:gd name="T68" fmla="*/ 178 w 210"/>
                    <a:gd name="T69" fmla="*/ 52 h 125"/>
                    <a:gd name="T70" fmla="*/ 194 w 210"/>
                    <a:gd name="T71" fmla="*/ 29 h 125"/>
                    <a:gd name="T72" fmla="*/ 210 w 210"/>
                    <a:gd name="T73" fmla="*/ 0 h 1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210" h="125">
                      <a:moveTo>
                        <a:pt x="210" y="0"/>
                      </a:moveTo>
                      <a:lnTo>
                        <a:pt x="209" y="2"/>
                      </a:lnTo>
                      <a:lnTo>
                        <a:pt x="205" y="7"/>
                      </a:lnTo>
                      <a:lnTo>
                        <a:pt x="201" y="16"/>
                      </a:lnTo>
                      <a:lnTo>
                        <a:pt x="194" y="25"/>
                      </a:lnTo>
                      <a:lnTo>
                        <a:pt x="186" y="37"/>
                      </a:lnTo>
                      <a:lnTo>
                        <a:pt x="175" y="49"/>
                      </a:lnTo>
                      <a:lnTo>
                        <a:pt x="164" y="62"/>
                      </a:lnTo>
                      <a:lnTo>
                        <a:pt x="151" y="75"/>
                      </a:lnTo>
                      <a:lnTo>
                        <a:pt x="137" y="87"/>
                      </a:lnTo>
                      <a:lnTo>
                        <a:pt x="121" y="97"/>
                      </a:lnTo>
                      <a:lnTo>
                        <a:pt x="105" y="106"/>
                      </a:lnTo>
                      <a:lnTo>
                        <a:pt x="87" y="112"/>
                      </a:lnTo>
                      <a:lnTo>
                        <a:pt x="68" y="116"/>
                      </a:lnTo>
                      <a:lnTo>
                        <a:pt x="49" y="115"/>
                      </a:lnTo>
                      <a:lnTo>
                        <a:pt x="28" y="111"/>
                      </a:lnTo>
                      <a:lnTo>
                        <a:pt x="7" y="102"/>
                      </a:lnTo>
                      <a:lnTo>
                        <a:pt x="5" y="103"/>
                      </a:lnTo>
                      <a:lnTo>
                        <a:pt x="0" y="105"/>
                      </a:lnTo>
                      <a:lnTo>
                        <a:pt x="1" y="108"/>
                      </a:lnTo>
                      <a:lnTo>
                        <a:pt x="14" y="114"/>
                      </a:lnTo>
                      <a:lnTo>
                        <a:pt x="20" y="116"/>
                      </a:lnTo>
                      <a:lnTo>
                        <a:pt x="27" y="119"/>
                      </a:lnTo>
                      <a:lnTo>
                        <a:pt x="35" y="121"/>
                      </a:lnTo>
                      <a:lnTo>
                        <a:pt x="44" y="123"/>
                      </a:lnTo>
                      <a:lnTo>
                        <a:pt x="54" y="124"/>
                      </a:lnTo>
                      <a:lnTo>
                        <a:pt x="65" y="125"/>
                      </a:lnTo>
                      <a:lnTo>
                        <a:pt x="76" y="124"/>
                      </a:lnTo>
                      <a:lnTo>
                        <a:pt x="90" y="121"/>
                      </a:lnTo>
                      <a:lnTo>
                        <a:pt x="103" y="116"/>
                      </a:lnTo>
                      <a:lnTo>
                        <a:pt x="117" y="109"/>
                      </a:lnTo>
                      <a:lnTo>
                        <a:pt x="132" y="100"/>
                      </a:lnTo>
                      <a:lnTo>
                        <a:pt x="147" y="87"/>
                      </a:lnTo>
                      <a:lnTo>
                        <a:pt x="162" y="71"/>
                      </a:lnTo>
                      <a:lnTo>
                        <a:pt x="178" y="52"/>
                      </a:lnTo>
                      <a:lnTo>
                        <a:pt x="194" y="29"/>
                      </a:lnTo>
                      <a:lnTo>
                        <a:pt x="210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51" name="Freeform 135"/>
                <p:cNvSpPr>
                  <a:spLocks/>
                </p:cNvSpPr>
                <p:nvPr/>
              </p:nvSpPr>
              <p:spPr bwMode="auto">
                <a:xfrm>
                  <a:off x="4915" y="1316"/>
                  <a:ext cx="14" cy="30"/>
                </a:xfrm>
                <a:custGeom>
                  <a:avLst/>
                  <a:gdLst>
                    <a:gd name="T0" fmla="*/ 0 w 57"/>
                    <a:gd name="T1" fmla="*/ 0 h 120"/>
                    <a:gd name="T2" fmla="*/ 0 w 57"/>
                    <a:gd name="T3" fmla="*/ 3 h 120"/>
                    <a:gd name="T4" fmla="*/ 0 w 57"/>
                    <a:gd name="T5" fmla="*/ 13 h 120"/>
                    <a:gd name="T6" fmla="*/ 0 w 57"/>
                    <a:gd name="T7" fmla="*/ 27 h 120"/>
                    <a:gd name="T8" fmla="*/ 4 w 57"/>
                    <a:gd name="T9" fmla="*/ 44 h 120"/>
                    <a:gd name="T10" fmla="*/ 10 w 57"/>
                    <a:gd name="T11" fmla="*/ 64 h 120"/>
                    <a:gd name="T12" fmla="*/ 20 w 57"/>
                    <a:gd name="T13" fmla="*/ 84 h 120"/>
                    <a:gd name="T14" fmla="*/ 35 w 57"/>
                    <a:gd name="T15" fmla="*/ 103 h 120"/>
                    <a:gd name="T16" fmla="*/ 57 w 57"/>
                    <a:gd name="T17" fmla="*/ 120 h 120"/>
                    <a:gd name="T18" fmla="*/ 55 w 57"/>
                    <a:gd name="T19" fmla="*/ 118 h 120"/>
                    <a:gd name="T20" fmla="*/ 50 w 57"/>
                    <a:gd name="T21" fmla="*/ 112 h 120"/>
                    <a:gd name="T22" fmla="*/ 42 w 57"/>
                    <a:gd name="T23" fmla="*/ 102 h 120"/>
                    <a:gd name="T24" fmla="*/ 33 w 57"/>
                    <a:gd name="T25" fmla="*/ 88 h 120"/>
                    <a:gd name="T26" fmla="*/ 22 w 57"/>
                    <a:gd name="T27" fmla="*/ 71 h 120"/>
                    <a:gd name="T28" fmla="*/ 13 w 57"/>
                    <a:gd name="T29" fmla="*/ 50 h 120"/>
                    <a:gd name="T30" fmla="*/ 6 w 57"/>
                    <a:gd name="T31" fmla="*/ 27 h 120"/>
                    <a:gd name="T32" fmla="*/ 0 w 57"/>
                    <a:gd name="T33" fmla="*/ 0 h 1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7" h="120">
                      <a:moveTo>
                        <a:pt x="0" y="0"/>
                      </a:moveTo>
                      <a:lnTo>
                        <a:pt x="0" y="3"/>
                      </a:lnTo>
                      <a:lnTo>
                        <a:pt x="0" y="13"/>
                      </a:lnTo>
                      <a:lnTo>
                        <a:pt x="0" y="27"/>
                      </a:lnTo>
                      <a:lnTo>
                        <a:pt x="4" y="44"/>
                      </a:lnTo>
                      <a:lnTo>
                        <a:pt x="10" y="64"/>
                      </a:lnTo>
                      <a:lnTo>
                        <a:pt x="20" y="84"/>
                      </a:lnTo>
                      <a:lnTo>
                        <a:pt x="35" y="103"/>
                      </a:lnTo>
                      <a:lnTo>
                        <a:pt x="57" y="120"/>
                      </a:lnTo>
                      <a:lnTo>
                        <a:pt x="55" y="118"/>
                      </a:lnTo>
                      <a:lnTo>
                        <a:pt x="50" y="112"/>
                      </a:lnTo>
                      <a:lnTo>
                        <a:pt x="42" y="102"/>
                      </a:lnTo>
                      <a:lnTo>
                        <a:pt x="33" y="88"/>
                      </a:lnTo>
                      <a:lnTo>
                        <a:pt x="22" y="71"/>
                      </a:lnTo>
                      <a:lnTo>
                        <a:pt x="13" y="50"/>
                      </a:lnTo>
                      <a:lnTo>
                        <a:pt x="6" y="2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52" name="Freeform 136"/>
                <p:cNvSpPr>
                  <a:spLocks/>
                </p:cNvSpPr>
                <p:nvPr/>
              </p:nvSpPr>
              <p:spPr bwMode="auto">
                <a:xfrm>
                  <a:off x="4884" y="1316"/>
                  <a:ext cx="31" cy="27"/>
                </a:xfrm>
                <a:custGeom>
                  <a:avLst/>
                  <a:gdLst>
                    <a:gd name="T0" fmla="*/ 2 w 123"/>
                    <a:gd name="T1" fmla="*/ 103 h 109"/>
                    <a:gd name="T2" fmla="*/ 5 w 123"/>
                    <a:gd name="T3" fmla="*/ 99 h 109"/>
                    <a:gd name="T4" fmla="*/ 12 w 123"/>
                    <a:gd name="T5" fmla="*/ 90 h 109"/>
                    <a:gd name="T6" fmla="*/ 22 w 123"/>
                    <a:gd name="T7" fmla="*/ 77 h 109"/>
                    <a:gd name="T8" fmla="*/ 37 w 123"/>
                    <a:gd name="T9" fmla="*/ 61 h 109"/>
                    <a:gd name="T10" fmla="*/ 54 w 123"/>
                    <a:gd name="T11" fmla="*/ 44 h 109"/>
                    <a:gd name="T12" fmla="*/ 75 w 123"/>
                    <a:gd name="T13" fmla="*/ 27 h 109"/>
                    <a:gd name="T14" fmla="*/ 98 w 123"/>
                    <a:gd name="T15" fmla="*/ 12 h 109"/>
                    <a:gd name="T16" fmla="*/ 123 w 123"/>
                    <a:gd name="T17" fmla="*/ 0 h 109"/>
                    <a:gd name="T18" fmla="*/ 120 w 123"/>
                    <a:gd name="T19" fmla="*/ 2 h 109"/>
                    <a:gd name="T20" fmla="*/ 112 w 123"/>
                    <a:gd name="T21" fmla="*/ 8 h 109"/>
                    <a:gd name="T22" fmla="*/ 99 w 123"/>
                    <a:gd name="T23" fmla="*/ 18 h 109"/>
                    <a:gd name="T24" fmla="*/ 83 w 123"/>
                    <a:gd name="T25" fmla="*/ 30 h 109"/>
                    <a:gd name="T26" fmla="*/ 66 w 123"/>
                    <a:gd name="T27" fmla="*/ 45 h 109"/>
                    <a:gd name="T28" fmla="*/ 47 w 123"/>
                    <a:gd name="T29" fmla="*/ 62 h 109"/>
                    <a:gd name="T30" fmla="*/ 30 w 123"/>
                    <a:gd name="T31" fmla="*/ 79 h 109"/>
                    <a:gd name="T32" fmla="*/ 15 w 123"/>
                    <a:gd name="T33" fmla="*/ 97 h 109"/>
                    <a:gd name="T34" fmla="*/ 12 w 123"/>
                    <a:gd name="T35" fmla="*/ 101 h 109"/>
                    <a:gd name="T36" fmla="*/ 6 w 123"/>
                    <a:gd name="T37" fmla="*/ 106 h 109"/>
                    <a:gd name="T38" fmla="*/ 0 w 123"/>
                    <a:gd name="T39" fmla="*/ 109 h 109"/>
                    <a:gd name="T40" fmla="*/ 2 w 123"/>
                    <a:gd name="T41" fmla="*/ 103 h 1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23" h="109">
                      <a:moveTo>
                        <a:pt x="2" y="103"/>
                      </a:moveTo>
                      <a:lnTo>
                        <a:pt x="5" y="99"/>
                      </a:lnTo>
                      <a:lnTo>
                        <a:pt x="12" y="90"/>
                      </a:lnTo>
                      <a:lnTo>
                        <a:pt x="22" y="77"/>
                      </a:lnTo>
                      <a:lnTo>
                        <a:pt x="37" y="61"/>
                      </a:lnTo>
                      <a:lnTo>
                        <a:pt x="54" y="44"/>
                      </a:lnTo>
                      <a:lnTo>
                        <a:pt x="75" y="27"/>
                      </a:lnTo>
                      <a:lnTo>
                        <a:pt x="98" y="12"/>
                      </a:lnTo>
                      <a:lnTo>
                        <a:pt x="123" y="0"/>
                      </a:lnTo>
                      <a:lnTo>
                        <a:pt x="120" y="2"/>
                      </a:lnTo>
                      <a:lnTo>
                        <a:pt x="112" y="8"/>
                      </a:lnTo>
                      <a:lnTo>
                        <a:pt x="99" y="18"/>
                      </a:lnTo>
                      <a:lnTo>
                        <a:pt x="83" y="30"/>
                      </a:lnTo>
                      <a:lnTo>
                        <a:pt x="66" y="45"/>
                      </a:lnTo>
                      <a:lnTo>
                        <a:pt x="47" y="62"/>
                      </a:lnTo>
                      <a:lnTo>
                        <a:pt x="30" y="79"/>
                      </a:lnTo>
                      <a:lnTo>
                        <a:pt x="15" y="97"/>
                      </a:lnTo>
                      <a:lnTo>
                        <a:pt x="12" y="101"/>
                      </a:lnTo>
                      <a:lnTo>
                        <a:pt x="6" y="106"/>
                      </a:lnTo>
                      <a:lnTo>
                        <a:pt x="0" y="109"/>
                      </a:lnTo>
                      <a:lnTo>
                        <a:pt x="2" y="103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53" name="Freeform 137"/>
                <p:cNvSpPr>
                  <a:spLocks/>
                </p:cNvSpPr>
                <p:nvPr/>
              </p:nvSpPr>
              <p:spPr bwMode="auto">
                <a:xfrm>
                  <a:off x="4879" y="1315"/>
                  <a:ext cx="33" cy="121"/>
                </a:xfrm>
                <a:custGeom>
                  <a:avLst/>
                  <a:gdLst>
                    <a:gd name="T0" fmla="*/ 132 w 132"/>
                    <a:gd name="T1" fmla="*/ 0 h 482"/>
                    <a:gd name="T2" fmla="*/ 127 w 132"/>
                    <a:gd name="T3" fmla="*/ 6 h 482"/>
                    <a:gd name="T4" fmla="*/ 113 w 132"/>
                    <a:gd name="T5" fmla="*/ 25 h 482"/>
                    <a:gd name="T6" fmla="*/ 95 w 132"/>
                    <a:gd name="T7" fmla="*/ 55 h 482"/>
                    <a:gd name="T8" fmla="*/ 72 w 132"/>
                    <a:gd name="T9" fmla="*/ 95 h 482"/>
                    <a:gd name="T10" fmla="*/ 49 w 132"/>
                    <a:gd name="T11" fmla="*/ 146 h 482"/>
                    <a:gd name="T12" fmla="*/ 28 w 132"/>
                    <a:gd name="T13" fmla="*/ 203 h 482"/>
                    <a:gd name="T14" fmla="*/ 11 w 132"/>
                    <a:gd name="T15" fmla="*/ 269 h 482"/>
                    <a:gd name="T16" fmla="*/ 0 w 132"/>
                    <a:gd name="T17" fmla="*/ 342 h 482"/>
                    <a:gd name="T18" fmla="*/ 3 w 132"/>
                    <a:gd name="T19" fmla="*/ 361 h 482"/>
                    <a:gd name="T20" fmla="*/ 8 w 132"/>
                    <a:gd name="T21" fmla="*/ 404 h 482"/>
                    <a:gd name="T22" fmla="*/ 16 w 132"/>
                    <a:gd name="T23" fmla="*/ 451 h 482"/>
                    <a:gd name="T24" fmla="*/ 26 w 132"/>
                    <a:gd name="T25" fmla="*/ 482 h 482"/>
                    <a:gd name="T26" fmla="*/ 73 w 132"/>
                    <a:gd name="T27" fmla="*/ 324 h 482"/>
                    <a:gd name="T28" fmla="*/ 73 w 132"/>
                    <a:gd name="T29" fmla="*/ 316 h 482"/>
                    <a:gd name="T30" fmla="*/ 74 w 132"/>
                    <a:gd name="T31" fmla="*/ 294 h 482"/>
                    <a:gd name="T32" fmla="*/ 75 w 132"/>
                    <a:gd name="T33" fmla="*/ 261 h 482"/>
                    <a:gd name="T34" fmla="*/ 80 w 132"/>
                    <a:gd name="T35" fmla="*/ 219 h 482"/>
                    <a:gd name="T36" fmla="*/ 87 w 132"/>
                    <a:gd name="T37" fmla="*/ 170 h 482"/>
                    <a:gd name="T38" fmla="*/ 97 w 132"/>
                    <a:gd name="T39" fmla="*/ 115 h 482"/>
                    <a:gd name="T40" fmla="*/ 112 w 132"/>
                    <a:gd name="T41" fmla="*/ 57 h 482"/>
                    <a:gd name="T42" fmla="*/ 132 w 132"/>
                    <a:gd name="T43" fmla="*/ 0 h 4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32" h="482">
                      <a:moveTo>
                        <a:pt x="132" y="0"/>
                      </a:moveTo>
                      <a:lnTo>
                        <a:pt x="127" y="6"/>
                      </a:lnTo>
                      <a:lnTo>
                        <a:pt x="113" y="25"/>
                      </a:lnTo>
                      <a:lnTo>
                        <a:pt x="95" y="55"/>
                      </a:lnTo>
                      <a:lnTo>
                        <a:pt x="72" y="95"/>
                      </a:lnTo>
                      <a:lnTo>
                        <a:pt x="49" y="146"/>
                      </a:lnTo>
                      <a:lnTo>
                        <a:pt x="28" y="203"/>
                      </a:lnTo>
                      <a:lnTo>
                        <a:pt x="11" y="269"/>
                      </a:lnTo>
                      <a:lnTo>
                        <a:pt x="0" y="342"/>
                      </a:lnTo>
                      <a:lnTo>
                        <a:pt x="3" y="361"/>
                      </a:lnTo>
                      <a:lnTo>
                        <a:pt x="8" y="404"/>
                      </a:lnTo>
                      <a:lnTo>
                        <a:pt x="16" y="451"/>
                      </a:lnTo>
                      <a:lnTo>
                        <a:pt x="26" y="482"/>
                      </a:lnTo>
                      <a:lnTo>
                        <a:pt x="73" y="324"/>
                      </a:lnTo>
                      <a:lnTo>
                        <a:pt x="73" y="316"/>
                      </a:lnTo>
                      <a:lnTo>
                        <a:pt x="74" y="294"/>
                      </a:lnTo>
                      <a:lnTo>
                        <a:pt x="75" y="261"/>
                      </a:lnTo>
                      <a:lnTo>
                        <a:pt x="80" y="219"/>
                      </a:lnTo>
                      <a:lnTo>
                        <a:pt x="87" y="170"/>
                      </a:lnTo>
                      <a:lnTo>
                        <a:pt x="97" y="115"/>
                      </a:lnTo>
                      <a:lnTo>
                        <a:pt x="112" y="57"/>
                      </a:lnTo>
                      <a:lnTo>
                        <a:pt x="132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54" name="Freeform 138"/>
                <p:cNvSpPr>
                  <a:spLocks/>
                </p:cNvSpPr>
                <p:nvPr/>
              </p:nvSpPr>
              <p:spPr bwMode="auto">
                <a:xfrm>
                  <a:off x="4883" y="1308"/>
                  <a:ext cx="93" cy="140"/>
                </a:xfrm>
                <a:custGeom>
                  <a:avLst/>
                  <a:gdLst>
                    <a:gd name="T0" fmla="*/ 371 w 371"/>
                    <a:gd name="T1" fmla="*/ 1 h 561"/>
                    <a:gd name="T2" fmla="*/ 313 w 371"/>
                    <a:gd name="T3" fmla="*/ 36 h 561"/>
                    <a:gd name="T4" fmla="*/ 262 w 371"/>
                    <a:gd name="T5" fmla="*/ 74 h 561"/>
                    <a:gd name="T6" fmla="*/ 217 w 371"/>
                    <a:gd name="T7" fmla="*/ 115 h 561"/>
                    <a:gd name="T8" fmla="*/ 178 w 371"/>
                    <a:gd name="T9" fmla="*/ 159 h 561"/>
                    <a:gd name="T10" fmla="*/ 145 w 371"/>
                    <a:gd name="T11" fmla="*/ 203 h 561"/>
                    <a:gd name="T12" fmla="*/ 115 w 371"/>
                    <a:gd name="T13" fmla="*/ 248 h 561"/>
                    <a:gd name="T14" fmla="*/ 90 w 371"/>
                    <a:gd name="T15" fmla="*/ 293 h 561"/>
                    <a:gd name="T16" fmla="*/ 70 w 371"/>
                    <a:gd name="T17" fmla="*/ 337 h 561"/>
                    <a:gd name="T18" fmla="*/ 52 w 371"/>
                    <a:gd name="T19" fmla="*/ 379 h 561"/>
                    <a:gd name="T20" fmla="*/ 40 w 371"/>
                    <a:gd name="T21" fmla="*/ 418 h 561"/>
                    <a:gd name="T22" fmla="*/ 29 w 371"/>
                    <a:gd name="T23" fmla="*/ 453 h 561"/>
                    <a:gd name="T24" fmla="*/ 21 w 371"/>
                    <a:gd name="T25" fmla="*/ 485 h 561"/>
                    <a:gd name="T26" fmla="*/ 15 w 371"/>
                    <a:gd name="T27" fmla="*/ 511 h 561"/>
                    <a:gd name="T28" fmla="*/ 12 w 371"/>
                    <a:gd name="T29" fmla="*/ 532 h 561"/>
                    <a:gd name="T30" fmla="*/ 11 w 371"/>
                    <a:gd name="T31" fmla="*/ 546 h 561"/>
                    <a:gd name="T32" fmla="*/ 10 w 371"/>
                    <a:gd name="T33" fmla="*/ 553 h 561"/>
                    <a:gd name="T34" fmla="*/ 7 w 371"/>
                    <a:gd name="T35" fmla="*/ 560 h 561"/>
                    <a:gd name="T36" fmla="*/ 4 w 371"/>
                    <a:gd name="T37" fmla="*/ 561 h 561"/>
                    <a:gd name="T38" fmla="*/ 2 w 371"/>
                    <a:gd name="T39" fmla="*/ 559 h 561"/>
                    <a:gd name="T40" fmla="*/ 0 w 371"/>
                    <a:gd name="T41" fmla="*/ 558 h 561"/>
                    <a:gd name="T42" fmla="*/ 6 w 371"/>
                    <a:gd name="T43" fmla="*/ 523 h 561"/>
                    <a:gd name="T44" fmla="*/ 13 w 371"/>
                    <a:gd name="T45" fmla="*/ 487 h 561"/>
                    <a:gd name="T46" fmla="*/ 22 w 371"/>
                    <a:gd name="T47" fmla="*/ 453 h 561"/>
                    <a:gd name="T48" fmla="*/ 33 w 371"/>
                    <a:gd name="T49" fmla="*/ 421 h 561"/>
                    <a:gd name="T50" fmla="*/ 42 w 371"/>
                    <a:gd name="T51" fmla="*/ 393 h 561"/>
                    <a:gd name="T52" fmla="*/ 50 w 371"/>
                    <a:gd name="T53" fmla="*/ 372 h 561"/>
                    <a:gd name="T54" fmla="*/ 55 w 371"/>
                    <a:gd name="T55" fmla="*/ 357 h 561"/>
                    <a:gd name="T56" fmla="*/ 57 w 371"/>
                    <a:gd name="T57" fmla="*/ 352 h 561"/>
                    <a:gd name="T58" fmla="*/ 70 w 371"/>
                    <a:gd name="T59" fmla="*/ 315 h 561"/>
                    <a:gd name="T60" fmla="*/ 85 w 371"/>
                    <a:gd name="T61" fmla="*/ 281 h 561"/>
                    <a:gd name="T62" fmla="*/ 101 w 371"/>
                    <a:gd name="T63" fmla="*/ 249 h 561"/>
                    <a:gd name="T64" fmla="*/ 119 w 371"/>
                    <a:gd name="T65" fmla="*/ 219 h 561"/>
                    <a:gd name="T66" fmla="*/ 139 w 371"/>
                    <a:gd name="T67" fmla="*/ 191 h 561"/>
                    <a:gd name="T68" fmla="*/ 160 w 371"/>
                    <a:gd name="T69" fmla="*/ 165 h 561"/>
                    <a:gd name="T70" fmla="*/ 181 w 371"/>
                    <a:gd name="T71" fmla="*/ 141 h 561"/>
                    <a:gd name="T72" fmla="*/ 203 w 371"/>
                    <a:gd name="T73" fmla="*/ 118 h 561"/>
                    <a:gd name="T74" fmla="*/ 225 w 371"/>
                    <a:gd name="T75" fmla="*/ 97 h 561"/>
                    <a:gd name="T76" fmla="*/ 247 w 371"/>
                    <a:gd name="T77" fmla="*/ 78 h 561"/>
                    <a:gd name="T78" fmla="*/ 270 w 371"/>
                    <a:gd name="T79" fmla="*/ 61 h 561"/>
                    <a:gd name="T80" fmla="*/ 291 w 371"/>
                    <a:gd name="T81" fmla="*/ 46 h 561"/>
                    <a:gd name="T82" fmla="*/ 312 w 371"/>
                    <a:gd name="T83" fmla="*/ 32 h 561"/>
                    <a:gd name="T84" fmla="*/ 333 w 371"/>
                    <a:gd name="T85" fmla="*/ 20 h 561"/>
                    <a:gd name="T86" fmla="*/ 351 w 371"/>
                    <a:gd name="T87" fmla="*/ 9 h 561"/>
                    <a:gd name="T88" fmla="*/ 368 w 371"/>
                    <a:gd name="T89" fmla="*/ 0 h 561"/>
                    <a:gd name="T90" fmla="*/ 371 w 371"/>
                    <a:gd name="T91" fmla="*/ 1 h 5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371" h="561">
                      <a:moveTo>
                        <a:pt x="371" y="1"/>
                      </a:moveTo>
                      <a:lnTo>
                        <a:pt x="313" y="36"/>
                      </a:lnTo>
                      <a:lnTo>
                        <a:pt x="262" y="74"/>
                      </a:lnTo>
                      <a:lnTo>
                        <a:pt x="217" y="115"/>
                      </a:lnTo>
                      <a:lnTo>
                        <a:pt x="178" y="159"/>
                      </a:lnTo>
                      <a:lnTo>
                        <a:pt x="145" y="203"/>
                      </a:lnTo>
                      <a:lnTo>
                        <a:pt x="115" y="248"/>
                      </a:lnTo>
                      <a:lnTo>
                        <a:pt x="90" y="293"/>
                      </a:lnTo>
                      <a:lnTo>
                        <a:pt x="70" y="337"/>
                      </a:lnTo>
                      <a:lnTo>
                        <a:pt x="52" y="379"/>
                      </a:lnTo>
                      <a:lnTo>
                        <a:pt x="40" y="418"/>
                      </a:lnTo>
                      <a:lnTo>
                        <a:pt x="29" y="453"/>
                      </a:lnTo>
                      <a:lnTo>
                        <a:pt x="21" y="485"/>
                      </a:lnTo>
                      <a:lnTo>
                        <a:pt x="15" y="511"/>
                      </a:lnTo>
                      <a:lnTo>
                        <a:pt x="12" y="532"/>
                      </a:lnTo>
                      <a:lnTo>
                        <a:pt x="11" y="546"/>
                      </a:lnTo>
                      <a:lnTo>
                        <a:pt x="10" y="553"/>
                      </a:lnTo>
                      <a:lnTo>
                        <a:pt x="7" y="560"/>
                      </a:lnTo>
                      <a:lnTo>
                        <a:pt x="4" y="561"/>
                      </a:lnTo>
                      <a:lnTo>
                        <a:pt x="2" y="559"/>
                      </a:lnTo>
                      <a:lnTo>
                        <a:pt x="0" y="558"/>
                      </a:lnTo>
                      <a:lnTo>
                        <a:pt x="6" y="523"/>
                      </a:lnTo>
                      <a:lnTo>
                        <a:pt x="13" y="487"/>
                      </a:lnTo>
                      <a:lnTo>
                        <a:pt x="22" y="453"/>
                      </a:lnTo>
                      <a:lnTo>
                        <a:pt x="33" y="421"/>
                      </a:lnTo>
                      <a:lnTo>
                        <a:pt x="42" y="393"/>
                      </a:lnTo>
                      <a:lnTo>
                        <a:pt x="50" y="372"/>
                      </a:lnTo>
                      <a:lnTo>
                        <a:pt x="55" y="357"/>
                      </a:lnTo>
                      <a:lnTo>
                        <a:pt x="57" y="352"/>
                      </a:lnTo>
                      <a:lnTo>
                        <a:pt x="70" y="315"/>
                      </a:lnTo>
                      <a:lnTo>
                        <a:pt x="85" y="281"/>
                      </a:lnTo>
                      <a:lnTo>
                        <a:pt x="101" y="249"/>
                      </a:lnTo>
                      <a:lnTo>
                        <a:pt x="119" y="219"/>
                      </a:lnTo>
                      <a:lnTo>
                        <a:pt x="139" y="191"/>
                      </a:lnTo>
                      <a:lnTo>
                        <a:pt x="160" y="165"/>
                      </a:lnTo>
                      <a:lnTo>
                        <a:pt x="181" y="141"/>
                      </a:lnTo>
                      <a:lnTo>
                        <a:pt x="203" y="118"/>
                      </a:lnTo>
                      <a:lnTo>
                        <a:pt x="225" y="97"/>
                      </a:lnTo>
                      <a:lnTo>
                        <a:pt x="247" y="78"/>
                      </a:lnTo>
                      <a:lnTo>
                        <a:pt x="270" y="61"/>
                      </a:lnTo>
                      <a:lnTo>
                        <a:pt x="291" y="46"/>
                      </a:lnTo>
                      <a:lnTo>
                        <a:pt x="312" y="32"/>
                      </a:lnTo>
                      <a:lnTo>
                        <a:pt x="333" y="20"/>
                      </a:lnTo>
                      <a:lnTo>
                        <a:pt x="351" y="9"/>
                      </a:lnTo>
                      <a:lnTo>
                        <a:pt x="368" y="0"/>
                      </a:lnTo>
                      <a:lnTo>
                        <a:pt x="371" y="1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55" name="Freeform 139"/>
                <p:cNvSpPr>
                  <a:spLocks/>
                </p:cNvSpPr>
                <p:nvPr/>
              </p:nvSpPr>
              <p:spPr bwMode="auto">
                <a:xfrm>
                  <a:off x="4915" y="1359"/>
                  <a:ext cx="44" cy="13"/>
                </a:xfrm>
                <a:custGeom>
                  <a:avLst/>
                  <a:gdLst>
                    <a:gd name="T0" fmla="*/ 0 w 177"/>
                    <a:gd name="T1" fmla="*/ 49 h 49"/>
                    <a:gd name="T2" fmla="*/ 4 w 177"/>
                    <a:gd name="T3" fmla="*/ 47 h 49"/>
                    <a:gd name="T4" fmla="*/ 15 w 177"/>
                    <a:gd name="T5" fmla="*/ 40 h 49"/>
                    <a:gd name="T6" fmla="*/ 32 w 177"/>
                    <a:gd name="T7" fmla="*/ 31 h 49"/>
                    <a:gd name="T8" fmla="*/ 54 w 177"/>
                    <a:gd name="T9" fmla="*/ 21 h 49"/>
                    <a:gd name="T10" fmla="*/ 81 w 177"/>
                    <a:gd name="T11" fmla="*/ 12 h 49"/>
                    <a:gd name="T12" fmla="*/ 111 w 177"/>
                    <a:gd name="T13" fmla="*/ 4 h 49"/>
                    <a:gd name="T14" fmla="*/ 143 w 177"/>
                    <a:gd name="T15" fmla="*/ 0 h 49"/>
                    <a:gd name="T16" fmla="*/ 177 w 177"/>
                    <a:gd name="T17" fmla="*/ 0 h 49"/>
                    <a:gd name="T18" fmla="*/ 172 w 177"/>
                    <a:gd name="T19" fmla="*/ 0 h 49"/>
                    <a:gd name="T20" fmla="*/ 160 w 177"/>
                    <a:gd name="T21" fmla="*/ 1 h 49"/>
                    <a:gd name="T22" fmla="*/ 142 w 177"/>
                    <a:gd name="T23" fmla="*/ 4 h 49"/>
                    <a:gd name="T24" fmla="*/ 119 w 177"/>
                    <a:gd name="T25" fmla="*/ 8 h 49"/>
                    <a:gd name="T26" fmla="*/ 92 w 177"/>
                    <a:gd name="T27" fmla="*/ 14 h 49"/>
                    <a:gd name="T28" fmla="*/ 62 w 177"/>
                    <a:gd name="T29" fmla="*/ 23 h 49"/>
                    <a:gd name="T30" fmla="*/ 31 w 177"/>
                    <a:gd name="T31" fmla="*/ 34 h 49"/>
                    <a:gd name="T32" fmla="*/ 0 w 177"/>
                    <a:gd name="T33" fmla="*/ 49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77" h="49">
                      <a:moveTo>
                        <a:pt x="0" y="49"/>
                      </a:moveTo>
                      <a:lnTo>
                        <a:pt x="4" y="47"/>
                      </a:lnTo>
                      <a:lnTo>
                        <a:pt x="15" y="40"/>
                      </a:lnTo>
                      <a:lnTo>
                        <a:pt x="32" y="31"/>
                      </a:lnTo>
                      <a:lnTo>
                        <a:pt x="54" y="21"/>
                      </a:lnTo>
                      <a:lnTo>
                        <a:pt x="81" y="12"/>
                      </a:lnTo>
                      <a:lnTo>
                        <a:pt x="111" y="4"/>
                      </a:lnTo>
                      <a:lnTo>
                        <a:pt x="143" y="0"/>
                      </a:lnTo>
                      <a:lnTo>
                        <a:pt x="177" y="0"/>
                      </a:lnTo>
                      <a:lnTo>
                        <a:pt x="172" y="0"/>
                      </a:lnTo>
                      <a:lnTo>
                        <a:pt x="160" y="1"/>
                      </a:lnTo>
                      <a:lnTo>
                        <a:pt x="142" y="4"/>
                      </a:lnTo>
                      <a:lnTo>
                        <a:pt x="119" y="8"/>
                      </a:lnTo>
                      <a:lnTo>
                        <a:pt x="92" y="14"/>
                      </a:lnTo>
                      <a:lnTo>
                        <a:pt x="62" y="23"/>
                      </a:lnTo>
                      <a:lnTo>
                        <a:pt x="31" y="34"/>
                      </a:lnTo>
                      <a:lnTo>
                        <a:pt x="0" y="49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56" name="Freeform 140"/>
                <p:cNvSpPr>
                  <a:spLocks/>
                </p:cNvSpPr>
                <p:nvPr/>
              </p:nvSpPr>
              <p:spPr bwMode="auto">
                <a:xfrm>
                  <a:off x="4910" y="1368"/>
                  <a:ext cx="23" cy="32"/>
                </a:xfrm>
                <a:custGeom>
                  <a:avLst/>
                  <a:gdLst>
                    <a:gd name="T0" fmla="*/ 0 w 95"/>
                    <a:gd name="T1" fmla="*/ 0 h 130"/>
                    <a:gd name="T2" fmla="*/ 3 w 95"/>
                    <a:gd name="T3" fmla="*/ 3 h 130"/>
                    <a:gd name="T4" fmla="*/ 11 w 95"/>
                    <a:gd name="T5" fmla="*/ 10 h 130"/>
                    <a:gd name="T6" fmla="*/ 21 w 95"/>
                    <a:gd name="T7" fmla="*/ 22 h 130"/>
                    <a:gd name="T8" fmla="*/ 34 w 95"/>
                    <a:gd name="T9" fmla="*/ 37 h 130"/>
                    <a:gd name="T10" fmla="*/ 48 w 95"/>
                    <a:gd name="T11" fmla="*/ 56 h 130"/>
                    <a:gd name="T12" fmla="*/ 60 w 95"/>
                    <a:gd name="T13" fmla="*/ 77 h 130"/>
                    <a:gd name="T14" fmla="*/ 73 w 95"/>
                    <a:gd name="T15" fmla="*/ 101 h 130"/>
                    <a:gd name="T16" fmla="*/ 82 w 95"/>
                    <a:gd name="T17" fmla="*/ 126 h 130"/>
                    <a:gd name="T18" fmla="*/ 86 w 95"/>
                    <a:gd name="T19" fmla="*/ 128 h 130"/>
                    <a:gd name="T20" fmla="*/ 91 w 95"/>
                    <a:gd name="T21" fmla="*/ 130 h 130"/>
                    <a:gd name="T22" fmla="*/ 95 w 95"/>
                    <a:gd name="T23" fmla="*/ 129 h 130"/>
                    <a:gd name="T24" fmla="*/ 90 w 95"/>
                    <a:gd name="T25" fmla="*/ 118 h 130"/>
                    <a:gd name="T26" fmla="*/ 85 w 95"/>
                    <a:gd name="T27" fmla="*/ 108 h 130"/>
                    <a:gd name="T28" fmla="*/ 78 w 95"/>
                    <a:gd name="T29" fmla="*/ 94 h 130"/>
                    <a:gd name="T30" fmla="*/ 70 w 95"/>
                    <a:gd name="T31" fmla="*/ 78 h 130"/>
                    <a:gd name="T32" fmla="*/ 59 w 95"/>
                    <a:gd name="T33" fmla="*/ 61 h 130"/>
                    <a:gd name="T34" fmla="*/ 46 w 95"/>
                    <a:gd name="T35" fmla="*/ 44 h 130"/>
                    <a:gd name="T36" fmla="*/ 33 w 95"/>
                    <a:gd name="T37" fmla="*/ 27 h 130"/>
                    <a:gd name="T38" fmla="*/ 18 w 95"/>
                    <a:gd name="T39" fmla="*/ 12 h 130"/>
                    <a:gd name="T40" fmla="*/ 0 w 95"/>
                    <a:gd name="T41" fmla="*/ 0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95" h="130">
                      <a:moveTo>
                        <a:pt x="0" y="0"/>
                      </a:moveTo>
                      <a:lnTo>
                        <a:pt x="3" y="3"/>
                      </a:lnTo>
                      <a:lnTo>
                        <a:pt x="11" y="10"/>
                      </a:lnTo>
                      <a:lnTo>
                        <a:pt x="21" y="22"/>
                      </a:lnTo>
                      <a:lnTo>
                        <a:pt x="34" y="37"/>
                      </a:lnTo>
                      <a:lnTo>
                        <a:pt x="48" y="56"/>
                      </a:lnTo>
                      <a:lnTo>
                        <a:pt x="60" y="77"/>
                      </a:lnTo>
                      <a:lnTo>
                        <a:pt x="73" y="101"/>
                      </a:lnTo>
                      <a:lnTo>
                        <a:pt x="82" y="126"/>
                      </a:lnTo>
                      <a:lnTo>
                        <a:pt x="86" y="128"/>
                      </a:lnTo>
                      <a:lnTo>
                        <a:pt x="91" y="130"/>
                      </a:lnTo>
                      <a:lnTo>
                        <a:pt x="95" y="129"/>
                      </a:lnTo>
                      <a:lnTo>
                        <a:pt x="90" y="118"/>
                      </a:lnTo>
                      <a:lnTo>
                        <a:pt x="85" y="108"/>
                      </a:lnTo>
                      <a:lnTo>
                        <a:pt x="78" y="94"/>
                      </a:lnTo>
                      <a:lnTo>
                        <a:pt x="70" y="78"/>
                      </a:lnTo>
                      <a:lnTo>
                        <a:pt x="59" y="61"/>
                      </a:lnTo>
                      <a:lnTo>
                        <a:pt x="46" y="44"/>
                      </a:lnTo>
                      <a:lnTo>
                        <a:pt x="33" y="27"/>
                      </a:lnTo>
                      <a:lnTo>
                        <a:pt x="18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57" name="Freeform 141"/>
                <p:cNvSpPr>
                  <a:spLocks/>
                </p:cNvSpPr>
                <p:nvPr/>
              </p:nvSpPr>
              <p:spPr bwMode="auto">
                <a:xfrm>
                  <a:off x="4890" y="1395"/>
                  <a:ext cx="43" cy="59"/>
                </a:xfrm>
                <a:custGeom>
                  <a:avLst/>
                  <a:gdLst>
                    <a:gd name="T0" fmla="*/ 0 w 174"/>
                    <a:gd name="T1" fmla="*/ 238 h 238"/>
                    <a:gd name="T2" fmla="*/ 2 w 174"/>
                    <a:gd name="T3" fmla="*/ 231 h 238"/>
                    <a:gd name="T4" fmla="*/ 9 w 174"/>
                    <a:gd name="T5" fmla="*/ 211 h 238"/>
                    <a:gd name="T6" fmla="*/ 20 w 174"/>
                    <a:gd name="T7" fmla="*/ 180 h 238"/>
                    <a:gd name="T8" fmla="*/ 38 w 174"/>
                    <a:gd name="T9" fmla="*/ 144 h 238"/>
                    <a:gd name="T10" fmla="*/ 62 w 174"/>
                    <a:gd name="T11" fmla="*/ 105 h 238"/>
                    <a:gd name="T12" fmla="*/ 92 w 174"/>
                    <a:gd name="T13" fmla="*/ 66 h 238"/>
                    <a:gd name="T14" fmla="*/ 129 w 174"/>
                    <a:gd name="T15" fmla="*/ 30 h 238"/>
                    <a:gd name="T16" fmla="*/ 174 w 174"/>
                    <a:gd name="T17" fmla="*/ 0 h 238"/>
                    <a:gd name="T18" fmla="*/ 169 w 174"/>
                    <a:gd name="T19" fmla="*/ 3 h 238"/>
                    <a:gd name="T20" fmla="*/ 157 w 174"/>
                    <a:gd name="T21" fmla="*/ 12 h 238"/>
                    <a:gd name="T22" fmla="*/ 138 w 174"/>
                    <a:gd name="T23" fmla="*/ 28 h 238"/>
                    <a:gd name="T24" fmla="*/ 114 w 174"/>
                    <a:gd name="T25" fmla="*/ 52 h 238"/>
                    <a:gd name="T26" fmla="*/ 86 w 174"/>
                    <a:gd name="T27" fmla="*/ 84 h 238"/>
                    <a:gd name="T28" fmla="*/ 57 w 174"/>
                    <a:gd name="T29" fmla="*/ 125 h 238"/>
                    <a:gd name="T30" fmla="*/ 29 w 174"/>
                    <a:gd name="T31" fmla="*/ 176 h 238"/>
                    <a:gd name="T32" fmla="*/ 0 w 174"/>
                    <a:gd name="T33" fmla="*/ 238 h 2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74" h="238">
                      <a:moveTo>
                        <a:pt x="0" y="238"/>
                      </a:moveTo>
                      <a:lnTo>
                        <a:pt x="2" y="231"/>
                      </a:lnTo>
                      <a:lnTo>
                        <a:pt x="9" y="211"/>
                      </a:lnTo>
                      <a:lnTo>
                        <a:pt x="20" y="180"/>
                      </a:lnTo>
                      <a:lnTo>
                        <a:pt x="38" y="144"/>
                      </a:lnTo>
                      <a:lnTo>
                        <a:pt x="62" y="105"/>
                      </a:lnTo>
                      <a:lnTo>
                        <a:pt x="92" y="66"/>
                      </a:lnTo>
                      <a:lnTo>
                        <a:pt x="129" y="30"/>
                      </a:lnTo>
                      <a:lnTo>
                        <a:pt x="174" y="0"/>
                      </a:lnTo>
                      <a:lnTo>
                        <a:pt x="169" y="3"/>
                      </a:lnTo>
                      <a:lnTo>
                        <a:pt x="157" y="12"/>
                      </a:lnTo>
                      <a:lnTo>
                        <a:pt x="138" y="28"/>
                      </a:lnTo>
                      <a:lnTo>
                        <a:pt x="114" y="52"/>
                      </a:lnTo>
                      <a:lnTo>
                        <a:pt x="86" y="84"/>
                      </a:lnTo>
                      <a:lnTo>
                        <a:pt x="57" y="125"/>
                      </a:lnTo>
                      <a:lnTo>
                        <a:pt x="29" y="176"/>
                      </a:lnTo>
                      <a:lnTo>
                        <a:pt x="0" y="238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58" name="Freeform 142"/>
                <p:cNvSpPr>
                  <a:spLocks/>
                </p:cNvSpPr>
                <p:nvPr/>
              </p:nvSpPr>
              <p:spPr bwMode="auto">
                <a:xfrm>
                  <a:off x="4878" y="1317"/>
                  <a:ext cx="17" cy="121"/>
                </a:xfrm>
                <a:custGeom>
                  <a:avLst/>
                  <a:gdLst>
                    <a:gd name="T0" fmla="*/ 67 w 67"/>
                    <a:gd name="T1" fmla="*/ 0 h 484"/>
                    <a:gd name="T2" fmla="*/ 63 w 67"/>
                    <a:gd name="T3" fmla="*/ 10 h 484"/>
                    <a:gd name="T4" fmla="*/ 50 w 67"/>
                    <a:gd name="T5" fmla="*/ 39 h 484"/>
                    <a:gd name="T6" fmla="*/ 33 w 67"/>
                    <a:gd name="T7" fmla="*/ 84 h 484"/>
                    <a:gd name="T8" fmla="*/ 17 w 67"/>
                    <a:gd name="T9" fmla="*/ 145 h 484"/>
                    <a:gd name="T10" fmla="*/ 5 w 67"/>
                    <a:gd name="T11" fmla="*/ 216 h 484"/>
                    <a:gd name="T12" fmla="*/ 0 w 67"/>
                    <a:gd name="T13" fmla="*/ 299 h 484"/>
                    <a:gd name="T14" fmla="*/ 9 w 67"/>
                    <a:gd name="T15" fmla="*/ 387 h 484"/>
                    <a:gd name="T16" fmla="*/ 32 w 67"/>
                    <a:gd name="T17" fmla="*/ 481 h 484"/>
                    <a:gd name="T18" fmla="*/ 33 w 67"/>
                    <a:gd name="T19" fmla="*/ 483 h 484"/>
                    <a:gd name="T20" fmla="*/ 36 w 67"/>
                    <a:gd name="T21" fmla="*/ 484 h 484"/>
                    <a:gd name="T22" fmla="*/ 36 w 67"/>
                    <a:gd name="T23" fmla="*/ 479 h 484"/>
                    <a:gd name="T24" fmla="*/ 33 w 67"/>
                    <a:gd name="T25" fmla="*/ 463 h 484"/>
                    <a:gd name="T26" fmla="*/ 28 w 67"/>
                    <a:gd name="T27" fmla="*/ 444 h 484"/>
                    <a:gd name="T28" fmla="*/ 21 w 67"/>
                    <a:gd name="T29" fmla="*/ 410 h 484"/>
                    <a:gd name="T30" fmla="*/ 14 w 67"/>
                    <a:gd name="T31" fmla="*/ 363 h 484"/>
                    <a:gd name="T32" fmla="*/ 10 w 67"/>
                    <a:gd name="T33" fmla="*/ 306 h 484"/>
                    <a:gd name="T34" fmla="*/ 11 w 67"/>
                    <a:gd name="T35" fmla="*/ 238 h 484"/>
                    <a:gd name="T36" fmla="*/ 19 w 67"/>
                    <a:gd name="T37" fmla="*/ 164 h 484"/>
                    <a:gd name="T38" fmla="*/ 37 w 67"/>
                    <a:gd name="T39" fmla="*/ 83 h 484"/>
                    <a:gd name="T40" fmla="*/ 67 w 67"/>
                    <a:gd name="T41" fmla="*/ 0 h 4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67" h="484">
                      <a:moveTo>
                        <a:pt x="67" y="0"/>
                      </a:moveTo>
                      <a:lnTo>
                        <a:pt x="63" y="10"/>
                      </a:lnTo>
                      <a:lnTo>
                        <a:pt x="50" y="39"/>
                      </a:lnTo>
                      <a:lnTo>
                        <a:pt x="33" y="84"/>
                      </a:lnTo>
                      <a:lnTo>
                        <a:pt x="17" y="145"/>
                      </a:lnTo>
                      <a:lnTo>
                        <a:pt x="5" y="216"/>
                      </a:lnTo>
                      <a:lnTo>
                        <a:pt x="0" y="299"/>
                      </a:lnTo>
                      <a:lnTo>
                        <a:pt x="9" y="387"/>
                      </a:lnTo>
                      <a:lnTo>
                        <a:pt x="32" y="481"/>
                      </a:lnTo>
                      <a:lnTo>
                        <a:pt x="33" y="483"/>
                      </a:lnTo>
                      <a:lnTo>
                        <a:pt x="36" y="484"/>
                      </a:lnTo>
                      <a:lnTo>
                        <a:pt x="36" y="479"/>
                      </a:lnTo>
                      <a:lnTo>
                        <a:pt x="33" y="463"/>
                      </a:lnTo>
                      <a:lnTo>
                        <a:pt x="28" y="444"/>
                      </a:lnTo>
                      <a:lnTo>
                        <a:pt x="21" y="410"/>
                      </a:lnTo>
                      <a:lnTo>
                        <a:pt x="14" y="363"/>
                      </a:lnTo>
                      <a:lnTo>
                        <a:pt x="10" y="306"/>
                      </a:lnTo>
                      <a:lnTo>
                        <a:pt x="11" y="238"/>
                      </a:lnTo>
                      <a:lnTo>
                        <a:pt x="19" y="164"/>
                      </a:lnTo>
                      <a:lnTo>
                        <a:pt x="37" y="83"/>
                      </a:lnTo>
                      <a:lnTo>
                        <a:pt x="67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59" name="Freeform 143"/>
                <p:cNvSpPr>
                  <a:spLocks/>
                </p:cNvSpPr>
                <p:nvPr/>
              </p:nvSpPr>
              <p:spPr bwMode="auto">
                <a:xfrm>
                  <a:off x="4860" y="1316"/>
                  <a:ext cx="31" cy="42"/>
                </a:xfrm>
                <a:custGeom>
                  <a:avLst/>
                  <a:gdLst>
                    <a:gd name="T0" fmla="*/ 127 w 127"/>
                    <a:gd name="T1" fmla="*/ 0 h 168"/>
                    <a:gd name="T2" fmla="*/ 122 w 127"/>
                    <a:gd name="T3" fmla="*/ 3 h 168"/>
                    <a:gd name="T4" fmla="*/ 111 w 127"/>
                    <a:gd name="T5" fmla="*/ 10 h 168"/>
                    <a:gd name="T6" fmla="*/ 93 w 127"/>
                    <a:gd name="T7" fmla="*/ 23 h 168"/>
                    <a:gd name="T8" fmla="*/ 72 w 127"/>
                    <a:gd name="T9" fmla="*/ 41 h 168"/>
                    <a:gd name="T10" fmla="*/ 51 w 127"/>
                    <a:gd name="T11" fmla="*/ 64 h 168"/>
                    <a:gd name="T12" fmla="*/ 30 w 127"/>
                    <a:gd name="T13" fmla="*/ 92 h 168"/>
                    <a:gd name="T14" fmla="*/ 12 w 127"/>
                    <a:gd name="T15" fmla="*/ 126 h 168"/>
                    <a:gd name="T16" fmla="*/ 0 w 127"/>
                    <a:gd name="T17" fmla="*/ 164 h 168"/>
                    <a:gd name="T18" fmla="*/ 1 w 127"/>
                    <a:gd name="T19" fmla="*/ 166 h 168"/>
                    <a:gd name="T20" fmla="*/ 3 w 127"/>
                    <a:gd name="T21" fmla="*/ 168 h 168"/>
                    <a:gd name="T22" fmla="*/ 7 w 127"/>
                    <a:gd name="T23" fmla="*/ 167 h 168"/>
                    <a:gd name="T24" fmla="*/ 12 w 127"/>
                    <a:gd name="T25" fmla="*/ 158 h 168"/>
                    <a:gd name="T26" fmla="*/ 15 w 127"/>
                    <a:gd name="T27" fmla="*/ 149 h 168"/>
                    <a:gd name="T28" fmla="*/ 18 w 127"/>
                    <a:gd name="T29" fmla="*/ 138 h 168"/>
                    <a:gd name="T30" fmla="*/ 22 w 127"/>
                    <a:gd name="T31" fmla="*/ 123 h 168"/>
                    <a:gd name="T32" fmla="*/ 30 w 127"/>
                    <a:gd name="T33" fmla="*/ 105 h 168"/>
                    <a:gd name="T34" fmla="*/ 42 w 127"/>
                    <a:gd name="T35" fmla="*/ 84 h 168"/>
                    <a:gd name="T36" fmla="*/ 62 w 127"/>
                    <a:gd name="T37" fmla="*/ 59 h 168"/>
                    <a:gd name="T38" fmla="*/ 90 w 127"/>
                    <a:gd name="T39" fmla="*/ 31 h 168"/>
                    <a:gd name="T40" fmla="*/ 127 w 127"/>
                    <a:gd name="T41" fmla="*/ 0 h 1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27" h="168">
                      <a:moveTo>
                        <a:pt x="127" y="0"/>
                      </a:moveTo>
                      <a:lnTo>
                        <a:pt x="122" y="3"/>
                      </a:lnTo>
                      <a:lnTo>
                        <a:pt x="111" y="10"/>
                      </a:lnTo>
                      <a:lnTo>
                        <a:pt x="93" y="23"/>
                      </a:lnTo>
                      <a:lnTo>
                        <a:pt x="72" y="41"/>
                      </a:lnTo>
                      <a:lnTo>
                        <a:pt x="51" y="64"/>
                      </a:lnTo>
                      <a:lnTo>
                        <a:pt x="30" y="92"/>
                      </a:lnTo>
                      <a:lnTo>
                        <a:pt x="12" y="126"/>
                      </a:lnTo>
                      <a:lnTo>
                        <a:pt x="0" y="164"/>
                      </a:lnTo>
                      <a:lnTo>
                        <a:pt x="1" y="166"/>
                      </a:lnTo>
                      <a:lnTo>
                        <a:pt x="3" y="168"/>
                      </a:lnTo>
                      <a:lnTo>
                        <a:pt x="7" y="167"/>
                      </a:lnTo>
                      <a:lnTo>
                        <a:pt x="12" y="158"/>
                      </a:lnTo>
                      <a:lnTo>
                        <a:pt x="15" y="149"/>
                      </a:lnTo>
                      <a:lnTo>
                        <a:pt x="18" y="138"/>
                      </a:lnTo>
                      <a:lnTo>
                        <a:pt x="22" y="123"/>
                      </a:lnTo>
                      <a:lnTo>
                        <a:pt x="30" y="105"/>
                      </a:lnTo>
                      <a:lnTo>
                        <a:pt x="42" y="84"/>
                      </a:lnTo>
                      <a:lnTo>
                        <a:pt x="62" y="59"/>
                      </a:lnTo>
                      <a:lnTo>
                        <a:pt x="90" y="31"/>
                      </a:lnTo>
                      <a:lnTo>
                        <a:pt x="127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60" name="Freeform 144"/>
                <p:cNvSpPr>
                  <a:spLocks/>
                </p:cNvSpPr>
                <p:nvPr/>
              </p:nvSpPr>
              <p:spPr bwMode="auto">
                <a:xfrm>
                  <a:off x="4859" y="1352"/>
                  <a:ext cx="17" cy="13"/>
                </a:xfrm>
                <a:custGeom>
                  <a:avLst/>
                  <a:gdLst>
                    <a:gd name="T0" fmla="*/ 0 w 71"/>
                    <a:gd name="T1" fmla="*/ 0 h 52"/>
                    <a:gd name="T2" fmla="*/ 1 w 71"/>
                    <a:gd name="T3" fmla="*/ 2 h 52"/>
                    <a:gd name="T4" fmla="*/ 6 w 71"/>
                    <a:gd name="T5" fmla="*/ 8 h 52"/>
                    <a:gd name="T6" fmla="*/ 13 w 71"/>
                    <a:gd name="T7" fmla="*/ 16 h 52"/>
                    <a:gd name="T8" fmla="*/ 21 w 71"/>
                    <a:gd name="T9" fmla="*/ 25 h 52"/>
                    <a:gd name="T10" fmla="*/ 31 w 71"/>
                    <a:gd name="T11" fmla="*/ 34 h 52"/>
                    <a:gd name="T12" fmla="*/ 44 w 71"/>
                    <a:gd name="T13" fmla="*/ 43 h 52"/>
                    <a:gd name="T14" fmla="*/ 57 w 71"/>
                    <a:gd name="T15" fmla="*/ 49 h 52"/>
                    <a:gd name="T16" fmla="*/ 71 w 71"/>
                    <a:gd name="T17" fmla="*/ 52 h 52"/>
                    <a:gd name="T18" fmla="*/ 68 w 71"/>
                    <a:gd name="T19" fmla="*/ 51 h 52"/>
                    <a:gd name="T20" fmla="*/ 64 w 71"/>
                    <a:gd name="T21" fmla="*/ 48 h 52"/>
                    <a:gd name="T22" fmla="*/ 56 w 71"/>
                    <a:gd name="T23" fmla="*/ 43 h 52"/>
                    <a:gd name="T24" fmla="*/ 46 w 71"/>
                    <a:gd name="T25" fmla="*/ 37 h 52"/>
                    <a:gd name="T26" fmla="*/ 35 w 71"/>
                    <a:gd name="T27" fmla="*/ 29 h 52"/>
                    <a:gd name="T28" fmla="*/ 23 w 71"/>
                    <a:gd name="T29" fmla="*/ 20 h 52"/>
                    <a:gd name="T30" fmla="*/ 12 w 71"/>
                    <a:gd name="T31" fmla="*/ 11 h 52"/>
                    <a:gd name="T32" fmla="*/ 0 w 71"/>
                    <a:gd name="T33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71" h="52">
                      <a:moveTo>
                        <a:pt x="0" y="0"/>
                      </a:moveTo>
                      <a:lnTo>
                        <a:pt x="1" y="2"/>
                      </a:lnTo>
                      <a:lnTo>
                        <a:pt x="6" y="8"/>
                      </a:lnTo>
                      <a:lnTo>
                        <a:pt x="13" y="16"/>
                      </a:lnTo>
                      <a:lnTo>
                        <a:pt x="21" y="25"/>
                      </a:lnTo>
                      <a:lnTo>
                        <a:pt x="31" y="34"/>
                      </a:lnTo>
                      <a:lnTo>
                        <a:pt x="44" y="43"/>
                      </a:lnTo>
                      <a:lnTo>
                        <a:pt x="57" y="49"/>
                      </a:lnTo>
                      <a:lnTo>
                        <a:pt x="71" y="52"/>
                      </a:lnTo>
                      <a:lnTo>
                        <a:pt x="68" y="51"/>
                      </a:lnTo>
                      <a:lnTo>
                        <a:pt x="64" y="48"/>
                      </a:lnTo>
                      <a:lnTo>
                        <a:pt x="56" y="43"/>
                      </a:lnTo>
                      <a:lnTo>
                        <a:pt x="46" y="37"/>
                      </a:lnTo>
                      <a:lnTo>
                        <a:pt x="35" y="29"/>
                      </a:lnTo>
                      <a:lnTo>
                        <a:pt x="23" y="20"/>
                      </a:lnTo>
                      <a:lnTo>
                        <a:pt x="12" y="1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61" name="Freeform 145"/>
                <p:cNvSpPr>
                  <a:spLocks/>
                </p:cNvSpPr>
                <p:nvPr/>
              </p:nvSpPr>
              <p:spPr bwMode="auto">
                <a:xfrm>
                  <a:off x="4855" y="1365"/>
                  <a:ext cx="27" cy="18"/>
                </a:xfrm>
                <a:custGeom>
                  <a:avLst/>
                  <a:gdLst>
                    <a:gd name="T0" fmla="*/ 0 w 108"/>
                    <a:gd name="T1" fmla="*/ 73 h 73"/>
                    <a:gd name="T2" fmla="*/ 2 w 108"/>
                    <a:gd name="T3" fmla="*/ 70 h 73"/>
                    <a:gd name="T4" fmla="*/ 8 w 108"/>
                    <a:gd name="T5" fmla="*/ 64 h 73"/>
                    <a:gd name="T6" fmla="*/ 17 w 108"/>
                    <a:gd name="T7" fmla="*/ 54 h 73"/>
                    <a:gd name="T8" fmla="*/ 30 w 108"/>
                    <a:gd name="T9" fmla="*/ 42 h 73"/>
                    <a:gd name="T10" fmla="*/ 45 w 108"/>
                    <a:gd name="T11" fmla="*/ 30 h 73"/>
                    <a:gd name="T12" fmla="*/ 62 w 108"/>
                    <a:gd name="T13" fmla="*/ 18 h 73"/>
                    <a:gd name="T14" fmla="*/ 82 w 108"/>
                    <a:gd name="T15" fmla="*/ 7 h 73"/>
                    <a:gd name="T16" fmla="*/ 103 w 108"/>
                    <a:gd name="T17" fmla="*/ 0 h 73"/>
                    <a:gd name="T18" fmla="*/ 105 w 108"/>
                    <a:gd name="T19" fmla="*/ 0 h 73"/>
                    <a:gd name="T20" fmla="*/ 108 w 108"/>
                    <a:gd name="T21" fmla="*/ 2 h 73"/>
                    <a:gd name="T22" fmla="*/ 106 w 108"/>
                    <a:gd name="T23" fmla="*/ 5 h 73"/>
                    <a:gd name="T24" fmla="*/ 92 w 108"/>
                    <a:gd name="T25" fmla="*/ 13 h 73"/>
                    <a:gd name="T26" fmla="*/ 82 w 108"/>
                    <a:gd name="T27" fmla="*/ 18 h 73"/>
                    <a:gd name="T28" fmla="*/ 70 w 108"/>
                    <a:gd name="T29" fmla="*/ 24 h 73"/>
                    <a:gd name="T30" fmla="*/ 60 w 108"/>
                    <a:gd name="T31" fmla="*/ 30 h 73"/>
                    <a:gd name="T32" fmla="*/ 48 w 108"/>
                    <a:gd name="T33" fmla="*/ 37 h 73"/>
                    <a:gd name="T34" fmla="*/ 37 w 108"/>
                    <a:gd name="T35" fmla="*/ 45 h 73"/>
                    <a:gd name="T36" fmla="*/ 25 w 108"/>
                    <a:gd name="T37" fmla="*/ 53 h 73"/>
                    <a:gd name="T38" fmla="*/ 13 w 108"/>
                    <a:gd name="T39" fmla="*/ 63 h 73"/>
                    <a:gd name="T40" fmla="*/ 0 w 108"/>
                    <a:gd name="T41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08" h="73">
                      <a:moveTo>
                        <a:pt x="0" y="73"/>
                      </a:moveTo>
                      <a:lnTo>
                        <a:pt x="2" y="70"/>
                      </a:lnTo>
                      <a:lnTo>
                        <a:pt x="8" y="64"/>
                      </a:lnTo>
                      <a:lnTo>
                        <a:pt x="17" y="54"/>
                      </a:lnTo>
                      <a:lnTo>
                        <a:pt x="30" y="42"/>
                      </a:lnTo>
                      <a:lnTo>
                        <a:pt x="45" y="30"/>
                      </a:lnTo>
                      <a:lnTo>
                        <a:pt x="62" y="18"/>
                      </a:lnTo>
                      <a:lnTo>
                        <a:pt x="82" y="7"/>
                      </a:lnTo>
                      <a:lnTo>
                        <a:pt x="103" y="0"/>
                      </a:lnTo>
                      <a:lnTo>
                        <a:pt x="105" y="0"/>
                      </a:lnTo>
                      <a:lnTo>
                        <a:pt x="108" y="2"/>
                      </a:lnTo>
                      <a:lnTo>
                        <a:pt x="106" y="5"/>
                      </a:lnTo>
                      <a:lnTo>
                        <a:pt x="92" y="13"/>
                      </a:lnTo>
                      <a:lnTo>
                        <a:pt x="82" y="18"/>
                      </a:lnTo>
                      <a:lnTo>
                        <a:pt x="70" y="24"/>
                      </a:lnTo>
                      <a:lnTo>
                        <a:pt x="60" y="30"/>
                      </a:lnTo>
                      <a:lnTo>
                        <a:pt x="48" y="37"/>
                      </a:lnTo>
                      <a:lnTo>
                        <a:pt x="37" y="45"/>
                      </a:lnTo>
                      <a:lnTo>
                        <a:pt x="25" y="53"/>
                      </a:lnTo>
                      <a:lnTo>
                        <a:pt x="13" y="63"/>
                      </a:lnTo>
                      <a:lnTo>
                        <a:pt x="0" y="73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62" name="Freeform 146"/>
                <p:cNvSpPr>
                  <a:spLocks/>
                </p:cNvSpPr>
                <p:nvPr/>
              </p:nvSpPr>
              <p:spPr bwMode="auto">
                <a:xfrm>
                  <a:off x="4855" y="1378"/>
                  <a:ext cx="26" cy="78"/>
                </a:xfrm>
                <a:custGeom>
                  <a:avLst/>
                  <a:gdLst>
                    <a:gd name="T0" fmla="*/ 0 w 104"/>
                    <a:gd name="T1" fmla="*/ 0 h 315"/>
                    <a:gd name="T2" fmla="*/ 0 w 104"/>
                    <a:gd name="T3" fmla="*/ 8 h 315"/>
                    <a:gd name="T4" fmla="*/ 3 w 104"/>
                    <a:gd name="T5" fmla="*/ 29 h 315"/>
                    <a:gd name="T6" fmla="*/ 6 w 104"/>
                    <a:gd name="T7" fmla="*/ 64 h 315"/>
                    <a:gd name="T8" fmla="*/ 13 w 104"/>
                    <a:gd name="T9" fmla="*/ 105 h 315"/>
                    <a:gd name="T10" fmla="*/ 25 w 104"/>
                    <a:gd name="T11" fmla="*/ 154 h 315"/>
                    <a:gd name="T12" fmla="*/ 42 w 104"/>
                    <a:gd name="T13" fmla="*/ 206 h 315"/>
                    <a:gd name="T14" fmla="*/ 66 w 104"/>
                    <a:gd name="T15" fmla="*/ 261 h 315"/>
                    <a:gd name="T16" fmla="*/ 97 w 104"/>
                    <a:gd name="T17" fmla="*/ 313 h 315"/>
                    <a:gd name="T18" fmla="*/ 100 w 104"/>
                    <a:gd name="T19" fmla="*/ 314 h 315"/>
                    <a:gd name="T20" fmla="*/ 104 w 104"/>
                    <a:gd name="T21" fmla="*/ 315 h 315"/>
                    <a:gd name="T22" fmla="*/ 104 w 104"/>
                    <a:gd name="T23" fmla="*/ 310 h 315"/>
                    <a:gd name="T24" fmla="*/ 96 w 104"/>
                    <a:gd name="T25" fmla="*/ 295 h 315"/>
                    <a:gd name="T26" fmla="*/ 87 w 104"/>
                    <a:gd name="T27" fmla="*/ 280 h 315"/>
                    <a:gd name="T28" fmla="*/ 74 w 104"/>
                    <a:gd name="T29" fmla="*/ 258 h 315"/>
                    <a:gd name="T30" fmla="*/ 60 w 104"/>
                    <a:gd name="T31" fmla="*/ 228 h 315"/>
                    <a:gd name="T32" fmla="*/ 45 w 104"/>
                    <a:gd name="T33" fmla="*/ 192 h 315"/>
                    <a:gd name="T34" fmla="*/ 32 w 104"/>
                    <a:gd name="T35" fmla="*/ 151 h 315"/>
                    <a:gd name="T36" fmla="*/ 18 w 104"/>
                    <a:gd name="T37" fmla="*/ 105 h 315"/>
                    <a:gd name="T38" fmla="*/ 7 w 104"/>
                    <a:gd name="T39" fmla="*/ 55 h 315"/>
                    <a:gd name="T40" fmla="*/ 0 w 104"/>
                    <a:gd name="T41" fmla="*/ 0 h 3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04" h="315">
                      <a:moveTo>
                        <a:pt x="0" y="0"/>
                      </a:moveTo>
                      <a:lnTo>
                        <a:pt x="0" y="8"/>
                      </a:lnTo>
                      <a:lnTo>
                        <a:pt x="3" y="29"/>
                      </a:lnTo>
                      <a:lnTo>
                        <a:pt x="6" y="64"/>
                      </a:lnTo>
                      <a:lnTo>
                        <a:pt x="13" y="105"/>
                      </a:lnTo>
                      <a:lnTo>
                        <a:pt x="25" y="154"/>
                      </a:lnTo>
                      <a:lnTo>
                        <a:pt x="42" y="206"/>
                      </a:lnTo>
                      <a:lnTo>
                        <a:pt x="66" y="261"/>
                      </a:lnTo>
                      <a:lnTo>
                        <a:pt x="97" y="313"/>
                      </a:lnTo>
                      <a:lnTo>
                        <a:pt x="100" y="314"/>
                      </a:lnTo>
                      <a:lnTo>
                        <a:pt x="104" y="315"/>
                      </a:lnTo>
                      <a:lnTo>
                        <a:pt x="104" y="310"/>
                      </a:lnTo>
                      <a:lnTo>
                        <a:pt x="96" y="295"/>
                      </a:lnTo>
                      <a:lnTo>
                        <a:pt x="87" y="280"/>
                      </a:lnTo>
                      <a:lnTo>
                        <a:pt x="74" y="258"/>
                      </a:lnTo>
                      <a:lnTo>
                        <a:pt x="60" y="228"/>
                      </a:lnTo>
                      <a:lnTo>
                        <a:pt x="45" y="192"/>
                      </a:lnTo>
                      <a:lnTo>
                        <a:pt x="32" y="151"/>
                      </a:lnTo>
                      <a:lnTo>
                        <a:pt x="18" y="105"/>
                      </a:lnTo>
                      <a:lnTo>
                        <a:pt x="7" y="5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63" name="Freeform 147"/>
                <p:cNvSpPr>
                  <a:spLocks/>
                </p:cNvSpPr>
                <p:nvPr/>
              </p:nvSpPr>
              <p:spPr bwMode="auto">
                <a:xfrm>
                  <a:off x="4821" y="1315"/>
                  <a:ext cx="75" cy="33"/>
                </a:xfrm>
                <a:custGeom>
                  <a:avLst/>
                  <a:gdLst>
                    <a:gd name="T0" fmla="*/ 299 w 299"/>
                    <a:gd name="T1" fmla="*/ 0 h 129"/>
                    <a:gd name="T2" fmla="*/ 296 w 299"/>
                    <a:gd name="T3" fmla="*/ 2 h 129"/>
                    <a:gd name="T4" fmla="*/ 285 w 299"/>
                    <a:gd name="T5" fmla="*/ 9 h 129"/>
                    <a:gd name="T6" fmla="*/ 269 w 299"/>
                    <a:gd name="T7" fmla="*/ 19 h 129"/>
                    <a:gd name="T8" fmla="*/ 248 w 299"/>
                    <a:gd name="T9" fmla="*/ 30 h 129"/>
                    <a:gd name="T10" fmla="*/ 223 w 299"/>
                    <a:gd name="T11" fmla="*/ 42 h 129"/>
                    <a:gd name="T12" fmla="*/ 195 w 299"/>
                    <a:gd name="T13" fmla="*/ 54 h 129"/>
                    <a:gd name="T14" fmla="*/ 164 w 299"/>
                    <a:gd name="T15" fmla="*/ 64 h 129"/>
                    <a:gd name="T16" fmla="*/ 132 w 299"/>
                    <a:gd name="T17" fmla="*/ 71 h 129"/>
                    <a:gd name="T18" fmla="*/ 101 w 299"/>
                    <a:gd name="T19" fmla="*/ 78 h 129"/>
                    <a:gd name="T20" fmla="*/ 74 w 299"/>
                    <a:gd name="T21" fmla="*/ 86 h 129"/>
                    <a:gd name="T22" fmla="*/ 52 w 299"/>
                    <a:gd name="T23" fmla="*/ 96 h 129"/>
                    <a:gd name="T24" fmla="*/ 34 w 299"/>
                    <a:gd name="T25" fmla="*/ 106 h 129"/>
                    <a:gd name="T26" fmla="*/ 20 w 299"/>
                    <a:gd name="T27" fmla="*/ 115 h 129"/>
                    <a:gd name="T28" fmla="*/ 11 w 299"/>
                    <a:gd name="T29" fmla="*/ 122 h 129"/>
                    <a:gd name="T30" fmla="*/ 5 w 299"/>
                    <a:gd name="T31" fmla="*/ 127 h 129"/>
                    <a:gd name="T32" fmla="*/ 3 w 299"/>
                    <a:gd name="T33" fmla="*/ 129 h 129"/>
                    <a:gd name="T34" fmla="*/ 2 w 299"/>
                    <a:gd name="T35" fmla="*/ 129 h 129"/>
                    <a:gd name="T36" fmla="*/ 0 w 299"/>
                    <a:gd name="T37" fmla="*/ 127 h 129"/>
                    <a:gd name="T38" fmla="*/ 3 w 299"/>
                    <a:gd name="T39" fmla="*/ 123 h 129"/>
                    <a:gd name="T40" fmla="*/ 12 w 299"/>
                    <a:gd name="T41" fmla="*/ 114 h 129"/>
                    <a:gd name="T42" fmla="*/ 21 w 299"/>
                    <a:gd name="T43" fmla="*/ 108 h 129"/>
                    <a:gd name="T44" fmla="*/ 33 w 299"/>
                    <a:gd name="T45" fmla="*/ 100 h 129"/>
                    <a:gd name="T46" fmla="*/ 49 w 299"/>
                    <a:gd name="T47" fmla="*/ 93 h 129"/>
                    <a:gd name="T48" fmla="*/ 65 w 299"/>
                    <a:gd name="T49" fmla="*/ 85 h 129"/>
                    <a:gd name="T50" fmla="*/ 83 w 299"/>
                    <a:gd name="T51" fmla="*/ 77 h 129"/>
                    <a:gd name="T52" fmla="*/ 102 w 299"/>
                    <a:gd name="T53" fmla="*/ 71 h 129"/>
                    <a:gd name="T54" fmla="*/ 120 w 299"/>
                    <a:gd name="T55" fmla="*/ 65 h 129"/>
                    <a:gd name="T56" fmla="*/ 138 w 299"/>
                    <a:gd name="T57" fmla="*/ 60 h 129"/>
                    <a:gd name="T58" fmla="*/ 154 w 299"/>
                    <a:gd name="T59" fmla="*/ 57 h 129"/>
                    <a:gd name="T60" fmla="*/ 168 w 299"/>
                    <a:gd name="T61" fmla="*/ 54 h 129"/>
                    <a:gd name="T62" fmla="*/ 183 w 299"/>
                    <a:gd name="T63" fmla="*/ 51 h 129"/>
                    <a:gd name="T64" fmla="*/ 199 w 299"/>
                    <a:gd name="T65" fmla="*/ 46 h 129"/>
                    <a:gd name="T66" fmla="*/ 217 w 299"/>
                    <a:gd name="T67" fmla="*/ 40 h 129"/>
                    <a:gd name="T68" fmla="*/ 239 w 299"/>
                    <a:gd name="T69" fmla="*/ 30 h 129"/>
                    <a:gd name="T70" fmla="*/ 267 w 299"/>
                    <a:gd name="T71" fmla="*/ 17 h 129"/>
                    <a:gd name="T72" fmla="*/ 299 w 299"/>
                    <a:gd name="T73" fmla="*/ 0 h 1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299" h="129">
                      <a:moveTo>
                        <a:pt x="299" y="0"/>
                      </a:moveTo>
                      <a:lnTo>
                        <a:pt x="296" y="2"/>
                      </a:lnTo>
                      <a:lnTo>
                        <a:pt x="285" y="9"/>
                      </a:lnTo>
                      <a:lnTo>
                        <a:pt x="269" y="19"/>
                      </a:lnTo>
                      <a:lnTo>
                        <a:pt x="248" y="30"/>
                      </a:lnTo>
                      <a:lnTo>
                        <a:pt x="223" y="42"/>
                      </a:lnTo>
                      <a:lnTo>
                        <a:pt x="195" y="54"/>
                      </a:lnTo>
                      <a:lnTo>
                        <a:pt x="164" y="64"/>
                      </a:lnTo>
                      <a:lnTo>
                        <a:pt x="132" y="71"/>
                      </a:lnTo>
                      <a:lnTo>
                        <a:pt x="101" y="78"/>
                      </a:lnTo>
                      <a:lnTo>
                        <a:pt x="74" y="86"/>
                      </a:lnTo>
                      <a:lnTo>
                        <a:pt x="52" y="96"/>
                      </a:lnTo>
                      <a:lnTo>
                        <a:pt x="34" y="106"/>
                      </a:lnTo>
                      <a:lnTo>
                        <a:pt x="20" y="115"/>
                      </a:lnTo>
                      <a:lnTo>
                        <a:pt x="11" y="122"/>
                      </a:lnTo>
                      <a:lnTo>
                        <a:pt x="5" y="127"/>
                      </a:lnTo>
                      <a:lnTo>
                        <a:pt x="3" y="129"/>
                      </a:lnTo>
                      <a:lnTo>
                        <a:pt x="2" y="129"/>
                      </a:lnTo>
                      <a:lnTo>
                        <a:pt x="0" y="127"/>
                      </a:lnTo>
                      <a:lnTo>
                        <a:pt x="3" y="123"/>
                      </a:lnTo>
                      <a:lnTo>
                        <a:pt x="12" y="114"/>
                      </a:lnTo>
                      <a:lnTo>
                        <a:pt x="21" y="108"/>
                      </a:lnTo>
                      <a:lnTo>
                        <a:pt x="33" y="100"/>
                      </a:lnTo>
                      <a:lnTo>
                        <a:pt x="49" y="93"/>
                      </a:lnTo>
                      <a:lnTo>
                        <a:pt x="65" y="85"/>
                      </a:lnTo>
                      <a:lnTo>
                        <a:pt x="83" y="77"/>
                      </a:lnTo>
                      <a:lnTo>
                        <a:pt x="102" y="71"/>
                      </a:lnTo>
                      <a:lnTo>
                        <a:pt x="120" y="65"/>
                      </a:lnTo>
                      <a:lnTo>
                        <a:pt x="138" y="60"/>
                      </a:lnTo>
                      <a:lnTo>
                        <a:pt x="154" y="57"/>
                      </a:lnTo>
                      <a:lnTo>
                        <a:pt x="168" y="54"/>
                      </a:lnTo>
                      <a:lnTo>
                        <a:pt x="183" y="51"/>
                      </a:lnTo>
                      <a:lnTo>
                        <a:pt x="199" y="46"/>
                      </a:lnTo>
                      <a:lnTo>
                        <a:pt x="217" y="40"/>
                      </a:lnTo>
                      <a:lnTo>
                        <a:pt x="239" y="30"/>
                      </a:lnTo>
                      <a:lnTo>
                        <a:pt x="267" y="17"/>
                      </a:lnTo>
                      <a:lnTo>
                        <a:pt x="299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64" name="Freeform 148"/>
                <p:cNvSpPr>
                  <a:spLocks/>
                </p:cNvSpPr>
                <p:nvPr/>
              </p:nvSpPr>
              <p:spPr bwMode="auto">
                <a:xfrm>
                  <a:off x="4798" y="1340"/>
                  <a:ext cx="38" cy="52"/>
                </a:xfrm>
                <a:custGeom>
                  <a:avLst/>
                  <a:gdLst>
                    <a:gd name="T0" fmla="*/ 0 w 152"/>
                    <a:gd name="T1" fmla="*/ 208 h 208"/>
                    <a:gd name="T2" fmla="*/ 4 w 152"/>
                    <a:gd name="T3" fmla="*/ 205 h 208"/>
                    <a:gd name="T4" fmla="*/ 13 w 152"/>
                    <a:gd name="T5" fmla="*/ 195 h 208"/>
                    <a:gd name="T6" fmla="*/ 28 w 152"/>
                    <a:gd name="T7" fmla="*/ 181 h 208"/>
                    <a:gd name="T8" fmla="*/ 45 w 152"/>
                    <a:gd name="T9" fmla="*/ 161 h 208"/>
                    <a:gd name="T10" fmla="*/ 66 w 152"/>
                    <a:gd name="T11" fmla="*/ 137 h 208"/>
                    <a:gd name="T12" fmla="*/ 87 w 152"/>
                    <a:gd name="T13" fmla="*/ 108 h 208"/>
                    <a:gd name="T14" fmla="*/ 106 w 152"/>
                    <a:gd name="T15" fmla="*/ 76 h 208"/>
                    <a:gd name="T16" fmla="*/ 125 w 152"/>
                    <a:gd name="T17" fmla="*/ 39 h 208"/>
                    <a:gd name="T18" fmla="*/ 127 w 152"/>
                    <a:gd name="T19" fmla="*/ 35 h 208"/>
                    <a:gd name="T20" fmla="*/ 134 w 152"/>
                    <a:gd name="T21" fmla="*/ 25 h 208"/>
                    <a:gd name="T22" fmla="*/ 143 w 152"/>
                    <a:gd name="T23" fmla="*/ 13 h 208"/>
                    <a:gd name="T24" fmla="*/ 152 w 152"/>
                    <a:gd name="T25" fmla="*/ 0 h 208"/>
                    <a:gd name="T26" fmla="*/ 151 w 152"/>
                    <a:gd name="T27" fmla="*/ 0 h 208"/>
                    <a:gd name="T28" fmla="*/ 149 w 152"/>
                    <a:gd name="T29" fmla="*/ 1 h 208"/>
                    <a:gd name="T30" fmla="*/ 145 w 152"/>
                    <a:gd name="T31" fmla="*/ 5 h 208"/>
                    <a:gd name="T32" fmla="*/ 140 w 152"/>
                    <a:gd name="T33" fmla="*/ 9 h 208"/>
                    <a:gd name="T34" fmla="*/ 133 w 152"/>
                    <a:gd name="T35" fmla="*/ 16 h 208"/>
                    <a:gd name="T36" fmla="*/ 125 w 152"/>
                    <a:gd name="T37" fmla="*/ 25 h 208"/>
                    <a:gd name="T38" fmla="*/ 115 w 152"/>
                    <a:gd name="T39" fmla="*/ 37 h 208"/>
                    <a:gd name="T40" fmla="*/ 105 w 152"/>
                    <a:gd name="T41" fmla="*/ 52 h 208"/>
                    <a:gd name="T42" fmla="*/ 94 w 152"/>
                    <a:gd name="T43" fmla="*/ 70 h 208"/>
                    <a:gd name="T44" fmla="*/ 82 w 152"/>
                    <a:gd name="T45" fmla="*/ 91 h 208"/>
                    <a:gd name="T46" fmla="*/ 69 w 152"/>
                    <a:gd name="T47" fmla="*/ 112 h 208"/>
                    <a:gd name="T48" fmla="*/ 57 w 152"/>
                    <a:gd name="T49" fmla="*/ 133 h 208"/>
                    <a:gd name="T50" fmla="*/ 44 w 152"/>
                    <a:gd name="T51" fmla="*/ 154 h 208"/>
                    <a:gd name="T52" fmla="*/ 29 w 152"/>
                    <a:gd name="T53" fmla="*/ 174 h 208"/>
                    <a:gd name="T54" fmla="*/ 15 w 152"/>
                    <a:gd name="T55" fmla="*/ 192 h 208"/>
                    <a:gd name="T56" fmla="*/ 0 w 152"/>
                    <a:gd name="T57" fmla="*/ 208 h 2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152" h="208">
                      <a:moveTo>
                        <a:pt x="0" y="208"/>
                      </a:moveTo>
                      <a:lnTo>
                        <a:pt x="4" y="205"/>
                      </a:lnTo>
                      <a:lnTo>
                        <a:pt x="13" y="195"/>
                      </a:lnTo>
                      <a:lnTo>
                        <a:pt x="28" y="181"/>
                      </a:lnTo>
                      <a:lnTo>
                        <a:pt x="45" y="161"/>
                      </a:lnTo>
                      <a:lnTo>
                        <a:pt x="66" y="137"/>
                      </a:lnTo>
                      <a:lnTo>
                        <a:pt x="87" y="108"/>
                      </a:lnTo>
                      <a:lnTo>
                        <a:pt x="106" y="76"/>
                      </a:lnTo>
                      <a:lnTo>
                        <a:pt x="125" y="39"/>
                      </a:lnTo>
                      <a:lnTo>
                        <a:pt x="127" y="35"/>
                      </a:lnTo>
                      <a:lnTo>
                        <a:pt x="134" y="25"/>
                      </a:lnTo>
                      <a:lnTo>
                        <a:pt x="143" y="13"/>
                      </a:lnTo>
                      <a:lnTo>
                        <a:pt x="152" y="0"/>
                      </a:lnTo>
                      <a:lnTo>
                        <a:pt x="151" y="0"/>
                      </a:lnTo>
                      <a:lnTo>
                        <a:pt x="149" y="1"/>
                      </a:lnTo>
                      <a:lnTo>
                        <a:pt x="145" y="5"/>
                      </a:lnTo>
                      <a:lnTo>
                        <a:pt x="140" y="9"/>
                      </a:lnTo>
                      <a:lnTo>
                        <a:pt x="133" y="16"/>
                      </a:lnTo>
                      <a:lnTo>
                        <a:pt x="125" y="25"/>
                      </a:lnTo>
                      <a:lnTo>
                        <a:pt x="115" y="37"/>
                      </a:lnTo>
                      <a:lnTo>
                        <a:pt x="105" y="52"/>
                      </a:lnTo>
                      <a:lnTo>
                        <a:pt x="94" y="70"/>
                      </a:lnTo>
                      <a:lnTo>
                        <a:pt x="82" y="91"/>
                      </a:lnTo>
                      <a:lnTo>
                        <a:pt x="69" y="112"/>
                      </a:lnTo>
                      <a:lnTo>
                        <a:pt x="57" y="133"/>
                      </a:lnTo>
                      <a:lnTo>
                        <a:pt x="44" y="154"/>
                      </a:lnTo>
                      <a:lnTo>
                        <a:pt x="29" y="174"/>
                      </a:lnTo>
                      <a:lnTo>
                        <a:pt x="15" y="192"/>
                      </a:lnTo>
                      <a:lnTo>
                        <a:pt x="0" y="208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65" name="Freeform 149"/>
                <p:cNvSpPr>
                  <a:spLocks/>
                </p:cNvSpPr>
                <p:nvPr/>
              </p:nvSpPr>
              <p:spPr bwMode="auto">
                <a:xfrm>
                  <a:off x="4786" y="1404"/>
                  <a:ext cx="81" cy="44"/>
                </a:xfrm>
                <a:custGeom>
                  <a:avLst/>
                  <a:gdLst>
                    <a:gd name="T0" fmla="*/ 0 w 320"/>
                    <a:gd name="T1" fmla="*/ 18 h 177"/>
                    <a:gd name="T2" fmla="*/ 2 w 320"/>
                    <a:gd name="T3" fmla="*/ 18 h 177"/>
                    <a:gd name="T4" fmla="*/ 8 w 320"/>
                    <a:gd name="T5" fmla="*/ 18 h 177"/>
                    <a:gd name="T6" fmla="*/ 17 w 320"/>
                    <a:gd name="T7" fmla="*/ 18 h 177"/>
                    <a:gd name="T8" fmla="*/ 30 w 320"/>
                    <a:gd name="T9" fmla="*/ 17 h 177"/>
                    <a:gd name="T10" fmla="*/ 43 w 320"/>
                    <a:gd name="T11" fmla="*/ 16 h 177"/>
                    <a:gd name="T12" fmla="*/ 58 w 320"/>
                    <a:gd name="T13" fmla="*/ 14 h 177"/>
                    <a:gd name="T14" fmla="*/ 73 w 320"/>
                    <a:gd name="T15" fmla="*/ 12 h 177"/>
                    <a:gd name="T16" fmla="*/ 86 w 320"/>
                    <a:gd name="T17" fmla="*/ 8 h 177"/>
                    <a:gd name="T18" fmla="*/ 101 w 320"/>
                    <a:gd name="T19" fmla="*/ 6 h 177"/>
                    <a:gd name="T20" fmla="*/ 116 w 320"/>
                    <a:gd name="T21" fmla="*/ 7 h 177"/>
                    <a:gd name="T22" fmla="*/ 134 w 320"/>
                    <a:gd name="T23" fmla="*/ 10 h 177"/>
                    <a:gd name="T24" fmla="*/ 150 w 320"/>
                    <a:gd name="T25" fmla="*/ 15 h 177"/>
                    <a:gd name="T26" fmla="*/ 166 w 320"/>
                    <a:gd name="T27" fmla="*/ 22 h 177"/>
                    <a:gd name="T28" fmla="*/ 180 w 320"/>
                    <a:gd name="T29" fmla="*/ 29 h 177"/>
                    <a:gd name="T30" fmla="*/ 192 w 320"/>
                    <a:gd name="T31" fmla="*/ 35 h 177"/>
                    <a:gd name="T32" fmla="*/ 203 w 320"/>
                    <a:gd name="T33" fmla="*/ 41 h 177"/>
                    <a:gd name="T34" fmla="*/ 213 w 320"/>
                    <a:gd name="T35" fmla="*/ 50 h 177"/>
                    <a:gd name="T36" fmla="*/ 227 w 320"/>
                    <a:gd name="T37" fmla="*/ 65 h 177"/>
                    <a:gd name="T38" fmla="*/ 242 w 320"/>
                    <a:gd name="T39" fmla="*/ 85 h 177"/>
                    <a:gd name="T40" fmla="*/ 258 w 320"/>
                    <a:gd name="T41" fmla="*/ 107 h 177"/>
                    <a:gd name="T42" fmla="*/ 275 w 320"/>
                    <a:gd name="T43" fmla="*/ 129 h 177"/>
                    <a:gd name="T44" fmla="*/ 292 w 320"/>
                    <a:gd name="T45" fmla="*/ 151 h 177"/>
                    <a:gd name="T46" fmla="*/ 307 w 320"/>
                    <a:gd name="T47" fmla="*/ 167 h 177"/>
                    <a:gd name="T48" fmla="*/ 320 w 320"/>
                    <a:gd name="T49" fmla="*/ 177 h 177"/>
                    <a:gd name="T50" fmla="*/ 317 w 320"/>
                    <a:gd name="T51" fmla="*/ 172 h 177"/>
                    <a:gd name="T52" fmla="*/ 308 w 320"/>
                    <a:gd name="T53" fmla="*/ 159 h 177"/>
                    <a:gd name="T54" fmla="*/ 294 w 320"/>
                    <a:gd name="T55" fmla="*/ 140 h 177"/>
                    <a:gd name="T56" fmla="*/ 278 w 320"/>
                    <a:gd name="T57" fmla="*/ 118 h 177"/>
                    <a:gd name="T58" fmla="*/ 260 w 320"/>
                    <a:gd name="T59" fmla="*/ 95 h 177"/>
                    <a:gd name="T60" fmla="*/ 246 w 320"/>
                    <a:gd name="T61" fmla="*/ 73 h 177"/>
                    <a:gd name="T62" fmla="*/ 232 w 320"/>
                    <a:gd name="T63" fmla="*/ 56 h 177"/>
                    <a:gd name="T64" fmla="*/ 222 w 320"/>
                    <a:gd name="T65" fmla="*/ 44 h 177"/>
                    <a:gd name="T66" fmla="*/ 213 w 320"/>
                    <a:gd name="T67" fmla="*/ 36 h 177"/>
                    <a:gd name="T68" fmla="*/ 199 w 320"/>
                    <a:gd name="T69" fmla="*/ 28 h 177"/>
                    <a:gd name="T70" fmla="*/ 183 w 320"/>
                    <a:gd name="T71" fmla="*/ 20 h 177"/>
                    <a:gd name="T72" fmla="*/ 164 w 320"/>
                    <a:gd name="T73" fmla="*/ 13 h 177"/>
                    <a:gd name="T74" fmla="*/ 144 w 320"/>
                    <a:gd name="T75" fmla="*/ 6 h 177"/>
                    <a:gd name="T76" fmla="*/ 126 w 320"/>
                    <a:gd name="T77" fmla="*/ 2 h 177"/>
                    <a:gd name="T78" fmla="*/ 108 w 320"/>
                    <a:gd name="T79" fmla="*/ 0 h 177"/>
                    <a:gd name="T80" fmla="*/ 93 w 320"/>
                    <a:gd name="T81" fmla="*/ 0 h 177"/>
                    <a:gd name="T82" fmla="*/ 79 w 320"/>
                    <a:gd name="T83" fmla="*/ 2 h 177"/>
                    <a:gd name="T84" fmla="*/ 64 w 320"/>
                    <a:gd name="T85" fmla="*/ 5 h 177"/>
                    <a:gd name="T86" fmla="*/ 48 w 320"/>
                    <a:gd name="T87" fmla="*/ 8 h 177"/>
                    <a:gd name="T88" fmla="*/ 33 w 320"/>
                    <a:gd name="T89" fmla="*/ 11 h 177"/>
                    <a:gd name="T90" fmla="*/ 21 w 320"/>
                    <a:gd name="T91" fmla="*/ 14 h 177"/>
                    <a:gd name="T92" fmla="*/ 9 w 320"/>
                    <a:gd name="T93" fmla="*/ 16 h 177"/>
                    <a:gd name="T94" fmla="*/ 2 w 320"/>
                    <a:gd name="T95" fmla="*/ 17 h 177"/>
                    <a:gd name="T96" fmla="*/ 0 w 320"/>
                    <a:gd name="T97" fmla="*/ 18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320" h="177">
                      <a:moveTo>
                        <a:pt x="0" y="18"/>
                      </a:moveTo>
                      <a:lnTo>
                        <a:pt x="2" y="18"/>
                      </a:lnTo>
                      <a:lnTo>
                        <a:pt x="8" y="18"/>
                      </a:lnTo>
                      <a:lnTo>
                        <a:pt x="17" y="18"/>
                      </a:lnTo>
                      <a:lnTo>
                        <a:pt x="30" y="17"/>
                      </a:lnTo>
                      <a:lnTo>
                        <a:pt x="43" y="16"/>
                      </a:lnTo>
                      <a:lnTo>
                        <a:pt x="58" y="14"/>
                      </a:lnTo>
                      <a:lnTo>
                        <a:pt x="73" y="12"/>
                      </a:lnTo>
                      <a:lnTo>
                        <a:pt x="86" y="8"/>
                      </a:lnTo>
                      <a:lnTo>
                        <a:pt x="101" y="6"/>
                      </a:lnTo>
                      <a:lnTo>
                        <a:pt x="116" y="7"/>
                      </a:lnTo>
                      <a:lnTo>
                        <a:pt x="134" y="10"/>
                      </a:lnTo>
                      <a:lnTo>
                        <a:pt x="150" y="15"/>
                      </a:lnTo>
                      <a:lnTo>
                        <a:pt x="166" y="22"/>
                      </a:lnTo>
                      <a:lnTo>
                        <a:pt x="180" y="29"/>
                      </a:lnTo>
                      <a:lnTo>
                        <a:pt x="192" y="35"/>
                      </a:lnTo>
                      <a:lnTo>
                        <a:pt x="203" y="41"/>
                      </a:lnTo>
                      <a:lnTo>
                        <a:pt x="213" y="50"/>
                      </a:lnTo>
                      <a:lnTo>
                        <a:pt x="227" y="65"/>
                      </a:lnTo>
                      <a:lnTo>
                        <a:pt x="242" y="85"/>
                      </a:lnTo>
                      <a:lnTo>
                        <a:pt x="258" y="107"/>
                      </a:lnTo>
                      <a:lnTo>
                        <a:pt x="275" y="129"/>
                      </a:lnTo>
                      <a:lnTo>
                        <a:pt x="292" y="151"/>
                      </a:lnTo>
                      <a:lnTo>
                        <a:pt x="307" y="167"/>
                      </a:lnTo>
                      <a:lnTo>
                        <a:pt x="320" y="177"/>
                      </a:lnTo>
                      <a:lnTo>
                        <a:pt x="317" y="172"/>
                      </a:lnTo>
                      <a:lnTo>
                        <a:pt x="308" y="159"/>
                      </a:lnTo>
                      <a:lnTo>
                        <a:pt x="294" y="140"/>
                      </a:lnTo>
                      <a:lnTo>
                        <a:pt x="278" y="118"/>
                      </a:lnTo>
                      <a:lnTo>
                        <a:pt x="260" y="95"/>
                      </a:lnTo>
                      <a:lnTo>
                        <a:pt x="246" y="73"/>
                      </a:lnTo>
                      <a:lnTo>
                        <a:pt x="232" y="56"/>
                      </a:lnTo>
                      <a:lnTo>
                        <a:pt x="222" y="44"/>
                      </a:lnTo>
                      <a:lnTo>
                        <a:pt x="213" y="36"/>
                      </a:lnTo>
                      <a:lnTo>
                        <a:pt x="199" y="28"/>
                      </a:lnTo>
                      <a:lnTo>
                        <a:pt x="183" y="20"/>
                      </a:lnTo>
                      <a:lnTo>
                        <a:pt x="164" y="13"/>
                      </a:lnTo>
                      <a:lnTo>
                        <a:pt x="144" y="6"/>
                      </a:lnTo>
                      <a:lnTo>
                        <a:pt x="126" y="2"/>
                      </a:lnTo>
                      <a:lnTo>
                        <a:pt x="108" y="0"/>
                      </a:lnTo>
                      <a:lnTo>
                        <a:pt x="93" y="0"/>
                      </a:lnTo>
                      <a:lnTo>
                        <a:pt x="79" y="2"/>
                      </a:lnTo>
                      <a:lnTo>
                        <a:pt x="64" y="5"/>
                      </a:lnTo>
                      <a:lnTo>
                        <a:pt x="48" y="8"/>
                      </a:lnTo>
                      <a:lnTo>
                        <a:pt x="33" y="11"/>
                      </a:lnTo>
                      <a:lnTo>
                        <a:pt x="21" y="14"/>
                      </a:lnTo>
                      <a:lnTo>
                        <a:pt x="9" y="16"/>
                      </a:lnTo>
                      <a:lnTo>
                        <a:pt x="2" y="17"/>
                      </a:lnTo>
                      <a:lnTo>
                        <a:pt x="0" y="18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66" name="Freeform 150"/>
                <p:cNvSpPr>
                  <a:spLocks/>
                </p:cNvSpPr>
                <p:nvPr/>
              </p:nvSpPr>
              <p:spPr bwMode="auto">
                <a:xfrm>
                  <a:off x="4786" y="1411"/>
                  <a:ext cx="42" cy="10"/>
                </a:xfrm>
                <a:custGeom>
                  <a:avLst/>
                  <a:gdLst>
                    <a:gd name="T0" fmla="*/ 0 w 166"/>
                    <a:gd name="T1" fmla="*/ 7 h 37"/>
                    <a:gd name="T2" fmla="*/ 2 w 166"/>
                    <a:gd name="T3" fmla="*/ 7 h 37"/>
                    <a:gd name="T4" fmla="*/ 10 w 166"/>
                    <a:gd name="T5" fmla="*/ 7 h 37"/>
                    <a:gd name="T6" fmla="*/ 21 w 166"/>
                    <a:gd name="T7" fmla="*/ 7 h 37"/>
                    <a:gd name="T8" fmla="*/ 33 w 166"/>
                    <a:gd name="T9" fmla="*/ 6 h 37"/>
                    <a:gd name="T10" fmla="*/ 48 w 166"/>
                    <a:gd name="T11" fmla="*/ 6 h 37"/>
                    <a:gd name="T12" fmla="*/ 62 w 166"/>
                    <a:gd name="T13" fmla="*/ 5 h 37"/>
                    <a:gd name="T14" fmla="*/ 75 w 166"/>
                    <a:gd name="T15" fmla="*/ 4 h 37"/>
                    <a:gd name="T16" fmla="*/ 86 w 166"/>
                    <a:gd name="T17" fmla="*/ 2 h 37"/>
                    <a:gd name="T18" fmla="*/ 94 w 166"/>
                    <a:gd name="T19" fmla="*/ 0 h 37"/>
                    <a:gd name="T20" fmla="*/ 100 w 166"/>
                    <a:gd name="T21" fmla="*/ 0 h 37"/>
                    <a:gd name="T22" fmla="*/ 105 w 166"/>
                    <a:gd name="T23" fmla="*/ 0 h 37"/>
                    <a:gd name="T24" fmla="*/ 109 w 166"/>
                    <a:gd name="T25" fmla="*/ 0 h 37"/>
                    <a:gd name="T26" fmla="*/ 113 w 166"/>
                    <a:gd name="T27" fmla="*/ 2 h 37"/>
                    <a:gd name="T28" fmla="*/ 117 w 166"/>
                    <a:gd name="T29" fmla="*/ 4 h 37"/>
                    <a:gd name="T30" fmla="*/ 123 w 166"/>
                    <a:gd name="T31" fmla="*/ 8 h 37"/>
                    <a:gd name="T32" fmla="*/ 131 w 166"/>
                    <a:gd name="T33" fmla="*/ 12 h 37"/>
                    <a:gd name="T34" fmla="*/ 139 w 166"/>
                    <a:gd name="T35" fmla="*/ 17 h 37"/>
                    <a:gd name="T36" fmla="*/ 146 w 166"/>
                    <a:gd name="T37" fmla="*/ 22 h 37"/>
                    <a:gd name="T38" fmla="*/ 152 w 166"/>
                    <a:gd name="T39" fmla="*/ 26 h 37"/>
                    <a:gd name="T40" fmla="*/ 158 w 166"/>
                    <a:gd name="T41" fmla="*/ 30 h 37"/>
                    <a:gd name="T42" fmla="*/ 161 w 166"/>
                    <a:gd name="T43" fmla="*/ 33 h 37"/>
                    <a:gd name="T44" fmla="*/ 164 w 166"/>
                    <a:gd name="T45" fmla="*/ 35 h 37"/>
                    <a:gd name="T46" fmla="*/ 166 w 166"/>
                    <a:gd name="T47" fmla="*/ 36 h 37"/>
                    <a:gd name="T48" fmla="*/ 166 w 166"/>
                    <a:gd name="T49" fmla="*/ 37 h 37"/>
                    <a:gd name="T50" fmla="*/ 165 w 166"/>
                    <a:gd name="T51" fmla="*/ 37 h 37"/>
                    <a:gd name="T52" fmla="*/ 162 w 166"/>
                    <a:gd name="T53" fmla="*/ 37 h 37"/>
                    <a:gd name="T54" fmla="*/ 157 w 166"/>
                    <a:gd name="T55" fmla="*/ 36 h 37"/>
                    <a:gd name="T56" fmla="*/ 146 w 166"/>
                    <a:gd name="T57" fmla="*/ 31 h 37"/>
                    <a:gd name="T58" fmla="*/ 141 w 166"/>
                    <a:gd name="T59" fmla="*/ 27 h 37"/>
                    <a:gd name="T60" fmla="*/ 135 w 166"/>
                    <a:gd name="T61" fmla="*/ 23 h 37"/>
                    <a:gd name="T62" fmla="*/ 129 w 166"/>
                    <a:gd name="T63" fmla="*/ 19 h 37"/>
                    <a:gd name="T64" fmla="*/ 123 w 166"/>
                    <a:gd name="T65" fmla="*/ 14 h 37"/>
                    <a:gd name="T66" fmla="*/ 115 w 166"/>
                    <a:gd name="T67" fmla="*/ 11 h 37"/>
                    <a:gd name="T68" fmla="*/ 107 w 166"/>
                    <a:gd name="T69" fmla="*/ 8 h 37"/>
                    <a:gd name="T70" fmla="*/ 98 w 166"/>
                    <a:gd name="T71" fmla="*/ 8 h 37"/>
                    <a:gd name="T72" fmla="*/ 86 w 166"/>
                    <a:gd name="T73" fmla="*/ 9 h 37"/>
                    <a:gd name="T74" fmla="*/ 74 w 166"/>
                    <a:gd name="T75" fmla="*/ 11 h 37"/>
                    <a:gd name="T76" fmla="*/ 61 w 166"/>
                    <a:gd name="T77" fmla="*/ 13 h 37"/>
                    <a:gd name="T78" fmla="*/ 49 w 166"/>
                    <a:gd name="T79" fmla="*/ 14 h 37"/>
                    <a:gd name="T80" fmla="*/ 38 w 166"/>
                    <a:gd name="T81" fmla="*/ 14 h 37"/>
                    <a:gd name="T82" fmla="*/ 28 w 166"/>
                    <a:gd name="T83" fmla="*/ 13 h 37"/>
                    <a:gd name="T84" fmla="*/ 17 w 166"/>
                    <a:gd name="T85" fmla="*/ 12 h 37"/>
                    <a:gd name="T86" fmla="*/ 8 w 166"/>
                    <a:gd name="T87" fmla="*/ 10 h 37"/>
                    <a:gd name="T88" fmla="*/ 0 w 166"/>
                    <a:gd name="T89" fmla="*/ 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166" h="37">
                      <a:moveTo>
                        <a:pt x="0" y="7"/>
                      </a:moveTo>
                      <a:lnTo>
                        <a:pt x="2" y="7"/>
                      </a:lnTo>
                      <a:lnTo>
                        <a:pt x="10" y="7"/>
                      </a:lnTo>
                      <a:lnTo>
                        <a:pt x="21" y="7"/>
                      </a:lnTo>
                      <a:lnTo>
                        <a:pt x="33" y="6"/>
                      </a:lnTo>
                      <a:lnTo>
                        <a:pt x="48" y="6"/>
                      </a:lnTo>
                      <a:lnTo>
                        <a:pt x="62" y="5"/>
                      </a:lnTo>
                      <a:lnTo>
                        <a:pt x="75" y="4"/>
                      </a:lnTo>
                      <a:lnTo>
                        <a:pt x="86" y="2"/>
                      </a:lnTo>
                      <a:lnTo>
                        <a:pt x="94" y="0"/>
                      </a:lnTo>
                      <a:lnTo>
                        <a:pt x="100" y="0"/>
                      </a:lnTo>
                      <a:lnTo>
                        <a:pt x="105" y="0"/>
                      </a:lnTo>
                      <a:lnTo>
                        <a:pt x="109" y="0"/>
                      </a:lnTo>
                      <a:lnTo>
                        <a:pt x="113" y="2"/>
                      </a:lnTo>
                      <a:lnTo>
                        <a:pt x="117" y="4"/>
                      </a:lnTo>
                      <a:lnTo>
                        <a:pt x="123" y="8"/>
                      </a:lnTo>
                      <a:lnTo>
                        <a:pt x="131" y="12"/>
                      </a:lnTo>
                      <a:lnTo>
                        <a:pt x="139" y="17"/>
                      </a:lnTo>
                      <a:lnTo>
                        <a:pt x="146" y="22"/>
                      </a:lnTo>
                      <a:lnTo>
                        <a:pt x="152" y="26"/>
                      </a:lnTo>
                      <a:lnTo>
                        <a:pt x="158" y="30"/>
                      </a:lnTo>
                      <a:lnTo>
                        <a:pt x="161" y="33"/>
                      </a:lnTo>
                      <a:lnTo>
                        <a:pt x="164" y="35"/>
                      </a:lnTo>
                      <a:lnTo>
                        <a:pt x="166" y="36"/>
                      </a:lnTo>
                      <a:lnTo>
                        <a:pt x="166" y="37"/>
                      </a:lnTo>
                      <a:lnTo>
                        <a:pt x="165" y="37"/>
                      </a:lnTo>
                      <a:lnTo>
                        <a:pt x="162" y="37"/>
                      </a:lnTo>
                      <a:lnTo>
                        <a:pt x="157" y="36"/>
                      </a:lnTo>
                      <a:lnTo>
                        <a:pt x="146" y="31"/>
                      </a:lnTo>
                      <a:lnTo>
                        <a:pt x="141" y="27"/>
                      </a:lnTo>
                      <a:lnTo>
                        <a:pt x="135" y="23"/>
                      </a:lnTo>
                      <a:lnTo>
                        <a:pt x="129" y="19"/>
                      </a:lnTo>
                      <a:lnTo>
                        <a:pt x="123" y="14"/>
                      </a:lnTo>
                      <a:lnTo>
                        <a:pt x="115" y="11"/>
                      </a:lnTo>
                      <a:lnTo>
                        <a:pt x="107" y="8"/>
                      </a:lnTo>
                      <a:lnTo>
                        <a:pt x="98" y="8"/>
                      </a:lnTo>
                      <a:lnTo>
                        <a:pt x="86" y="9"/>
                      </a:lnTo>
                      <a:lnTo>
                        <a:pt x="74" y="11"/>
                      </a:lnTo>
                      <a:lnTo>
                        <a:pt x="61" y="13"/>
                      </a:lnTo>
                      <a:lnTo>
                        <a:pt x="49" y="14"/>
                      </a:lnTo>
                      <a:lnTo>
                        <a:pt x="38" y="14"/>
                      </a:lnTo>
                      <a:lnTo>
                        <a:pt x="28" y="13"/>
                      </a:lnTo>
                      <a:lnTo>
                        <a:pt x="17" y="12"/>
                      </a:lnTo>
                      <a:lnTo>
                        <a:pt x="8" y="10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67" name="Freeform 151"/>
                <p:cNvSpPr>
                  <a:spLocks/>
                </p:cNvSpPr>
                <p:nvPr/>
              </p:nvSpPr>
              <p:spPr bwMode="auto">
                <a:xfrm>
                  <a:off x="4802" y="1417"/>
                  <a:ext cx="25" cy="39"/>
                </a:xfrm>
                <a:custGeom>
                  <a:avLst/>
                  <a:gdLst>
                    <a:gd name="T0" fmla="*/ 99 w 99"/>
                    <a:gd name="T1" fmla="*/ 0 h 155"/>
                    <a:gd name="T2" fmla="*/ 98 w 99"/>
                    <a:gd name="T3" fmla="*/ 1 h 155"/>
                    <a:gd name="T4" fmla="*/ 95 w 99"/>
                    <a:gd name="T5" fmla="*/ 4 h 155"/>
                    <a:gd name="T6" fmla="*/ 89 w 99"/>
                    <a:gd name="T7" fmla="*/ 9 h 155"/>
                    <a:gd name="T8" fmla="*/ 82 w 99"/>
                    <a:gd name="T9" fmla="*/ 14 h 155"/>
                    <a:gd name="T10" fmla="*/ 73 w 99"/>
                    <a:gd name="T11" fmla="*/ 21 h 155"/>
                    <a:gd name="T12" fmla="*/ 62 w 99"/>
                    <a:gd name="T13" fmla="*/ 27 h 155"/>
                    <a:gd name="T14" fmla="*/ 51 w 99"/>
                    <a:gd name="T15" fmla="*/ 33 h 155"/>
                    <a:gd name="T16" fmla="*/ 37 w 99"/>
                    <a:gd name="T17" fmla="*/ 38 h 155"/>
                    <a:gd name="T18" fmla="*/ 24 w 99"/>
                    <a:gd name="T19" fmla="*/ 43 h 155"/>
                    <a:gd name="T20" fmla="*/ 16 w 99"/>
                    <a:gd name="T21" fmla="*/ 48 h 155"/>
                    <a:gd name="T22" fmla="*/ 9 w 99"/>
                    <a:gd name="T23" fmla="*/ 54 h 155"/>
                    <a:gd name="T24" fmla="*/ 5 w 99"/>
                    <a:gd name="T25" fmla="*/ 61 h 155"/>
                    <a:gd name="T26" fmla="*/ 2 w 99"/>
                    <a:gd name="T27" fmla="*/ 68 h 155"/>
                    <a:gd name="T28" fmla="*/ 1 w 99"/>
                    <a:gd name="T29" fmla="*/ 75 h 155"/>
                    <a:gd name="T30" fmla="*/ 0 w 99"/>
                    <a:gd name="T31" fmla="*/ 82 h 155"/>
                    <a:gd name="T32" fmla="*/ 0 w 99"/>
                    <a:gd name="T33" fmla="*/ 89 h 155"/>
                    <a:gd name="T34" fmla="*/ 0 w 99"/>
                    <a:gd name="T35" fmla="*/ 98 h 155"/>
                    <a:gd name="T36" fmla="*/ 2 w 99"/>
                    <a:gd name="T37" fmla="*/ 107 h 155"/>
                    <a:gd name="T38" fmla="*/ 6 w 99"/>
                    <a:gd name="T39" fmla="*/ 118 h 155"/>
                    <a:gd name="T40" fmla="*/ 10 w 99"/>
                    <a:gd name="T41" fmla="*/ 128 h 155"/>
                    <a:gd name="T42" fmla="*/ 17 w 99"/>
                    <a:gd name="T43" fmla="*/ 137 h 155"/>
                    <a:gd name="T44" fmla="*/ 26 w 99"/>
                    <a:gd name="T45" fmla="*/ 145 h 155"/>
                    <a:gd name="T46" fmla="*/ 39 w 99"/>
                    <a:gd name="T47" fmla="*/ 152 h 155"/>
                    <a:gd name="T48" fmla="*/ 54 w 99"/>
                    <a:gd name="T49" fmla="*/ 155 h 155"/>
                    <a:gd name="T50" fmla="*/ 58 w 99"/>
                    <a:gd name="T51" fmla="*/ 155 h 155"/>
                    <a:gd name="T52" fmla="*/ 62 w 99"/>
                    <a:gd name="T53" fmla="*/ 155 h 155"/>
                    <a:gd name="T54" fmla="*/ 62 w 99"/>
                    <a:gd name="T55" fmla="*/ 152 h 155"/>
                    <a:gd name="T56" fmla="*/ 51 w 99"/>
                    <a:gd name="T57" fmla="*/ 146 h 155"/>
                    <a:gd name="T58" fmla="*/ 41 w 99"/>
                    <a:gd name="T59" fmla="*/ 142 h 155"/>
                    <a:gd name="T60" fmla="*/ 35 w 99"/>
                    <a:gd name="T61" fmla="*/ 137 h 155"/>
                    <a:gd name="T62" fmla="*/ 29 w 99"/>
                    <a:gd name="T63" fmla="*/ 132 h 155"/>
                    <a:gd name="T64" fmla="*/ 24 w 99"/>
                    <a:gd name="T65" fmla="*/ 125 h 155"/>
                    <a:gd name="T66" fmla="*/ 20 w 99"/>
                    <a:gd name="T67" fmla="*/ 118 h 155"/>
                    <a:gd name="T68" fmla="*/ 17 w 99"/>
                    <a:gd name="T69" fmla="*/ 110 h 155"/>
                    <a:gd name="T70" fmla="*/ 15 w 99"/>
                    <a:gd name="T71" fmla="*/ 100 h 155"/>
                    <a:gd name="T72" fmla="*/ 13 w 99"/>
                    <a:gd name="T73" fmla="*/ 89 h 155"/>
                    <a:gd name="T74" fmla="*/ 12 w 99"/>
                    <a:gd name="T75" fmla="*/ 71 h 155"/>
                    <a:gd name="T76" fmla="*/ 15 w 99"/>
                    <a:gd name="T77" fmla="*/ 60 h 155"/>
                    <a:gd name="T78" fmla="*/ 25 w 99"/>
                    <a:gd name="T79" fmla="*/ 52 h 155"/>
                    <a:gd name="T80" fmla="*/ 43 w 99"/>
                    <a:gd name="T81" fmla="*/ 45 h 155"/>
                    <a:gd name="T82" fmla="*/ 53 w 99"/>
                    <a:gd name="T83" fmla="*/ 41 h 155"/>
                    <a:gd name="T84" fmla="*/ 62 w 99"/>
                    <a:gd name="T85" fmla="*/ 37 h 155"/>
                    <a:gd name="T86" fmla="*/ 70 w 99"/>
                    <a:gd name="T87" fmla="*/ 33 h 155"/>
                    <a:gd name="T88" fmla="*/ 78 w 99"/>
                    <a:gd name="T89" fmla="*/ 29 h 155"/>
                    <a:gd name="T90" fmla="*/ 85 w 99"/>
                    <a:gd name="T91" fmla="*/ 24 h 155"/>
                    <a:gd name="T92" fmla="*/ 90 w 99"/>
                    <a:gd name="T93" fmla="*/ 17 h 155"/>
                    <a:gd name="T94" fmla="*/ 96 w 99"/>
                    <a:gd name="T95" fmla="*/ 10 h 155"/>
                    <a:gd name="T96" fmla="*/ 99 w 99"/>
                    <a:gd name="T97" fmla="*/ 0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99" h="155">
                      <a:moveTo>
                        <a:pt x="99" y="0"/>
                      </a:moveTo>
                      <a:lnTo>
                        <a:pt x="98" y="1"/>
                      </a:lnTo>
                      <a:lnTo>
                        <a:pt x="95" y="4"/>
                      </a:lnTo>
                      <a:lnTo>
                        <a:pt x="89" y="9"/>
                      </a:lnTo>
                      <a:lnTo>
                        <a:pt x="82" y="14"/>
                      </a:lnTo>
                      <a:lnTo>
                        <a:pt x="73" y="21"/>
                      </a:lnTo>
                      <a:lnTo>
                        <a:pt x="62" y="27"/>
                      </a:lnTo>
                      <a:lnTo>
                        <a:pt x="51" y="33"/>
                      </a:lnTo>
                      <a:lnTo>
                        <a:pt x="37" y="38"/>
                      </a:lnTo>
                      <a:lnTo>
                        <a:pt x="24" y="43"/>
                      </a:lnTo>
                      <a:lnTo>
                        <a:pt x="16" y="48"/>
                      </a:lnTo>
                      <a:lnTo>
                        <a:pt x="9" y="54"/>
                      </a:lnTo>
                      <a:lnTo>
                        <a:pt x="5" y="61"/>
                      </a:lnTo>
                      <a:lnTo>
                        <a:pt x="2" y="68"/>
                      </a:lnTo>
                      <a:lnTo>
                        <a:pt x="1" y="75"/>
                      </a:lnTo>
                      <a:lnTo>
                        <a:pt x="0" y="82"/>
                      </a:lnTo>
                      <a:lnTo>
                        <a:pt x="0" y="89"/>
                      </a:lnTo>
                      <a:lnTo>
                        <a:pt x="0" y="98"/>
                      </a:lnTo>
                      <a:lnTo>
                        <a:pt x="2" y="107"/>
                      </a:lnTo>
                      <a:lnTo>
                        <a:pt x="6" y="118"/>
                      </a:lnTo>
                      <a:lnTo>
                        <a:pt x="10" y="128"/>
                      </a:lnTo>
                      <a:lnTo>
                        <a:pt x="17" y="137"/>
                      </a:lnTo>
                      <a:lnTo>
                        <a:pt x="26" y="145"/>
                      </a:lnTo>
                      <a:lnTo>
                        <a:pt x="39" y="152"/>
                      </a:lnTo>
                      <a:lnTo>
                        <a:pt x="54" y="155"/>
                      </a:lnTo>
                      <a:lnTo>
                        <a:pt x="58" y="155"/>
                      </a:lnTo>
                      <a:lnTo>
                        <a:pt x="62" y="155"/>
                      </a:lnTo>
                      <a:lnTo>
                        <a:pt x="62" y="152"/>
                      </a:lnTo>
                      <a:lnTo>
                        <a:pt x="51" y="146"/>
                      </a:lnTo>
                      <a:lnTo>
                        <a:pt x="41" y="142"/>
                      </a:lnTo>
                      <a:lnTo>
                        <a:pt x="35" y="137"/>
                      </a:lnTo>
                      <a:lnTo>
                        <a:pt x="29" y="132"/>
                      </a:lnTo>
                      <a:lnTo>
                        <a:pt x="24" y="125"/>
                      </a:lnTo>
                      <a:lnTo>
                        <a:pt x="20" y="118"/>
                      </a:lnTo>
                      <a:lnTo>
                        <a:pt x="17" y="110"/>
                      </a:lnTo>
                      <a:lnTo>
                        <a:pt x="15" y="100"/>
                      </a:lnTo>
                      <a:lnTo>
                        <a:pt x="13" y="89"/>
                      </a:lnTo>
                      <a:lnTo>
                        <a:pt x="12" y="71"/>
                      </a:lnTo>
                      <a:lnTo>
                        <a:pt x="15" y="60"/>
                      </a:lnTo>
                      <a:lnTo>
                        <a:pt x="25" y="52"/>
                      </a:lnTo>
                      <a:lnTo>
                        <a:pt x="43" y="45"/>
                      </a:lnTo>
                      <a:lnTo>
                        <a:pt x="53" y="41"/>
                      </a:lnTo>
                      <a:lnTo>
                        <a:pt x="62" y="37"/>
                      </a:lnTo>
                      <a:lnTo>
                        <a:pt x="70" y="33"/>
                      </a:lnTo>
                      <a:lnTo>
                        <a:pt x="78" y="29"/>
                      </a:lnTo>
                      <a:lnTo>
                        <a:pt x="85" y="24"/>
                      </a:lnTo>
                      <a:lnTo>
                        <a:pt x="90" y="17"/>
                      </a:lnTo>
                      <a:lnTo>
                        <a:pt x="96" y="10"/>
                      </a:lnTo>
                      <a:lnTo>
                        <a:pt x="99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68" name="Freeform 152"/>
                <p:cNvSpPr>
                  <a:spLocks/>
                </p:cNvSpPr>
                <p:nvPr/>
              </p:nvSpPr>
              <p:spPr bwMode="auto">
                <a:xfrm>
                  <a:off x="4810" y="1439"/>
                  <a:ext cx="45" cy="29"/>
                </a:xfrm>
                <a:custGeom>
                  <a:avLst/>
                  <a:gdLst>
                    <a:gd name="T0" fmla="*/ 0 w 180"/>
                    <a:gd name="T1" fmla="*/ 0 h 118"/>
                    <a:gd name="T2" fmla="*/ 1 w 180"/>
                    <a:gd name="T3" fmla="*/ 1 h 118"/>
                    <a:gd name="T4" fmla="*/ 5 w 180"/>
                    <a:gd name="T5" fmla="*/ 4 h 118"/>
                    <a:gd name="T6" fmla="*/ 9 w 180"/>
                    <a:gd name="T7" fmla="*/ 11 h 118"/>
                    <a:gd name="T8" fmla="*/ 15 w 180"/>
                    <a:gd name="T9" fmla="*/ 18 h 118"/>
                    <a:gd name="T10" fmla="*/ 23 w 180"/>
                    <a:gd name="T11" fmla="*/ 26 h 118"/>
                    <a:gd name="T12" fmla="*/ 31 w 180"/>
                    <a:gd name="T13" fmla="*/ 36 h 118"/>
                    <a:gd name="T14" fmla="*/ 41 w 180"/>
                    <a:gd name="T15" fmla="*/ 48 h 118"/>
                    <a:gd name="T16" fmla="*/ 50 w 180"/>
                    <a:gd name="T17" fmla="*/ 60 h 118"/>
                    <a:gd name="T18" fmla="*/ 60 w 180"/>
                    <a:gd name="T19" fmla="*/ 72 h 118"/>
                    <a:gd name="T20" fmla="*/ 73 w 180"/>
                    <a:gd name="T21" fmla="*/ 84 h 118"/>
                    <a:gd name="T22" fmla="*/ 86 w 180"/>
                    <a:gd name="T23" fmla="*/ 95 h 118"/>
                    <a:gd name="T24" fmla="*/ 101 w 180"/>
                    <a:gd name="T25" fmla="*/ 103 h 118"/>
                    <a:gd name="T26" fmla="*/ 117 w 180"/>
                    <a:gd name="T27" fmla="*/ 111 h 118"/>
                    <a:gd name="T28" fmla="*/ 134 w 180"/>
                    <a:gd name="T29" fmla="*/ 115 h 118"/>
                    <a:gd name="T30" fmla="*/ 153 w 180"/>
                    <a:gd name="T31" fmla="*/ 118 h 118"/>
                    <a:gd name="T32" fmla="*/ 171 w 180"/>
                    <a:gd name="T33" fmla="*/ 117 h 118"/>
                    <a:gd name="T34" fmla="*/ 174 w 180"/>
                    <a:gd name="T35" fmla="*/ 114 h 118"/>
                    <a:gd name="T36" fmla="*/ 180 w 180"/>
                    <a:gd name="T37" fmla="*/ 107 h 118"/>
                    <a:gd name="T38" fmla="*/ 179 w 180"/>
                    <a:gd name="T39" fmla="*/ 101 h 118"/>
                    <a:gd name="T40" fmla="*/ 165 w 180"/>
                    <a:gd name="T41" fmla="*/ 99 h 118"/>
                    <a:gd name="T42" fmla="*/ 153 w 180"/>
                    <a:gd name="T43" fmla="*/ 99 h 118"/>
                    <a:gd name="T44" fmla="*/ 140 w 180"/>
                    <a:gd name="T45" fmla="*/ 97 h 118"/>
                    <a:gd name="T46" fmla="*/ 126 w 180"/>
                    <a:gd name="T47" fmla="*/ 93 h 118"/>
                    <a:gd name="T48" fmla="*/ 112 w 180"/>
                    <a:gd name="T49" fmla="*/ 87 h 118"/>
                    <a:gd name="T50" fmla="*/ 97 w 180"/>
                    <a:gd name="T51" fmla="*/ 79 h 118"/>
                    <a:gd name="T52" fmla="*/ 83 w 180"/>
                    <a:gd name="T53" fmla="*/ 69 h 118"/>
                    <a:gd name="T54" fmla="*/ 69 w 180"/>
                    <a:gd name="T55" fmla="*/ 58 h 118"/>
                    <a:gd name="T56" fmla="*/ 56 w 180"/>
                    <a:gd name="T57" fmla="*/ 45 h 118"/>
                    <a:gd name="T58" fmla="*/ 43 w 180"/>
                    <a:gd name="T59" fmla="*/ 33 h 118"/>
                    <a:gd name="T60" fmla="*/ 34 w 180"/>
                    <a:gd name="T61" fmla="*/ 23 h 118"/>
                    <a:gd name="T62" fmla="*/ 26 w 180"/>
                    <a:gd name="T63" fmla="*/ 16 h 118"/>
                    <a:gd name="T64" fmla="*/ 19 w 180"/>
                    <a:gd name="T65" fmla="*/ 11 h 118"/>
                    <a:gd name="T66" fmla="*/ 13 w 180"/>
                    <a:gd name="T67" fmla="*/ 6 h 118"/>
                    <a:gd name="T68" fmla="*/ 8 w 180"/>
                    <a:gd name="T69" fmla="*/ 3 h 118"/>
                    <a:gd name="T70" fmla="*/ 4 w 180"/>
                    <a:gd name="T71" fmla="*/ 1 h 118"/>
                    <a:gd name="T72" fmla="*/ 0 w 180"/>
                    <a:gd name="T73" fmla="*/ 0 h 1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80" h="118">
                      <a:moveTo>
                        <a:pt x="0" y="0"/>
                      </a:moveTo>
                      <a:lnTo>
                        <a:pt x="1" y="1"/>
                      </a:lnTo>
                      <a:lnTo>
                        <a:pt x="5" y="4"/>
                      </a:lnTo>
                      <a:lnTo>
                        <a:pt x="9" y="11"/>
                      </a:lnTo>
                      <a:lnTo>
                        <a:pt x="15" y="18"/>
                      </a:lnTo>
                      <a:lnTo>
                        <a:pt x="23" y="26"/>
                      </a:lnTo>
                      <a:lnTo>
                        <a:pt x="31" y="36"/>
                      </a:lnTo>
                      <a:lnTo>
                        <a:pt x="41" y="48"/>
                      </a:lnTo>
                      <a:lnTo>
                        <a:pt x="50" y="60"/>
                      </a:lnTo>
                      <a:lnTo>
                        <a:pt x="60" y="72"/>
                      </a:lnTo>
                      <a:lnTo>
                        <a:pt x="73" y="84"/>
                      </a:lnTo>
                      <a:lnTo>
                        <a:pt x="86" y="95"/>
                      </a:lnTo>
                      <a:lnTo>
                        <a:pt x="101" y="103"/>
                      </a:lnTo>
                      <a:lnTo>
                        <a:pt x="117" y="111"/>
                      </a:lnTo>
                      <a:lnTo>
                        <a:pt x="134" y="115"/>
                      </a:lnTo>
                      <a:lnTo>
                        <a:pt x="153" y="118"/>
                      </a:lnTo>
                      <a:lnTo>
                        <a:pt x="171" y="117"/>
                      </a:lnTo>
                      <a:lnTo>
                        <a:pt x="174" y="114"/>
                      </a:lnTo>
                      <a:lnTo>
                        <a:pt x="180" y="107"/>
                      </a:lnTo>
                      <a:lnTo>
                        <a:pt x="179" y="101"/>
                      </a:lnTo>
                      <a:lnTo>
                        <a:pt x="165" y="99"/>
                      </a:lnTo>
                      <a:lnTo>
                        <a:pt x="153" y="99"/>
                      </a:lnTo>
                      <a:lnTo>
                        <a:pt x="140" y="97"/>
                      </a:lnTo>
                      <a:lnTo>
                        <a:pt x="126" y="93"/>
                      </a:lnTo>
                      <a:lnTo>
                        <a:pt x="112" y="87"/>
                      </a:lnTo>
                      <a:lnTo>
                        <a:pt x="97" y="79"/>
                      </a:lnTo>
                      <a:lnTo>
                        <a:pt x="83" y="69"/>
                      </a:lnTo>
                      <a:lnTo>
                        <a:pt x="69" y="58"/>
                      </a:lnTo>
                      <a:lnTo>
                        <a:pt x="56" y="45"/>
                      </a:lnTo>
                      <a:lnTo>
                        <a:pt x="43" y="33"/>
                      </a:lnTo>
                      <a:lnTo>
                        <a:pt x="34" y="23"/>
                      </a:lnTo>
                      <a:lnTo>
                        <a:pt x="26" y="16"/>
                      </a:lnTo>
                      <a:lnTo>
                        <a:pt x="19" y="11"/>
                      </a:lnTo>
                      <a:lnTo>
                        <a:pt x="13" y="6"/>
                      </a:lnTo>
                      <a:lnTo>
                        <a:pt x="8" y="3"/>
                      </a:lnTo>
                      <a:lnTo>
                        <a:pt x="4" y="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69" name="Freeform 153"/>
                <p:cNvSpPr>
                  <a:spLocks/>
                </p:cNvSpPr>
                <p:nvPr/>
              </p:nvSpPr>
              <p:spPr bwMode="auto">
                <a:xfrm>
                  <a:off x="4843" y="1439"/>
                  <a:ext cx="30" cy="38"/>
                </a:xfrm>
                <a:custGeom>
                  <a:avLst/>
                  <a:gdLst>
                    <a:gd name="T0" fmla="*/ 86 w 122"/>
                    <a:gd name="T1" fmla="*/ 0 h 151"/>
                    <a:gd name="T2" fmla="*/ 89 w 122"/>
                    <a:gd name="T3" fmla="*/ 2 h 151"/>
                    <a:gd name="T4" fmla="*/ 94 w 122"/>
                    <a:gd name="T5" fmla="*/ 10 h 151"/>
                    <a:gd name="T6" fmla="*/ 101 w 122"/>
                    <a:gd name="T7" fmla="*/ 20 h 151"/>
                    <a:gd name="T8" fmla="*/ 108 w 122"/>
                    <a:gd name="T9" fmla="*/ 33 h 151"/>
                    <a:gd name="T10" fmla="*/ 113 w 122"/>
                    <a:gd name="T11" fmla="*/ 49 h 151"/>
                    <a:gd name="T12" fmla="*/ 114 w 122"/>
                    <a:gd name="T13" fmla="*/ 67 h 151"/>
                    <a:gd name="T14" fmla="*/ 110 w 122"/>
                    <a:gd name="T15" fmla="*/ 86 h 151"/>
                    <a:gd name="T16" fmla="*/ 99 w 122"/>
                    <a:gd name="T17" fmla="*/ 107 h 151"/>
                    <a:gd name="T18" fmla="*/ 84 w 122"/>
                    <a:gd name="T19" fmla="*/ 125 h 151"/>
                    <a:gd name="T20" fmla="*/ 69 w 122"/>
                    <a:gd name="T21" fmla="*/ 136 h 151"/>
                    <a:gd name="T22" fmla="*/ 54 w 122"/>
                    <a:gd name="T23" fmla="*/ 142 h 151"/>
                    <a:gd name="T24" fmla="*/ 40 w 122"/>
                    <a:gd name="T25" fmla="*/ 144 h 151"/>
                    <a:gd name="T26" fmla="*/ 29 w 122"/>
                    <a:gd name="T27" fmla="*/ 143 h 151"/>
                    <a:gd name="T28" fmla="*/ 19 w 122"/>
                    <a:gd name="T29" fmla="*/ 141 h 151"/>
                    <a:gd name="T30" fmla="*/ 14 w 122"/>
                    <a:gd name="T31" fmla="*/ 139 h 151"/>
                    <a:gd name="T32" fmla="*/ 11 w 122"/>
                    <a:gd name="T33" fmla="*/ 138 h 151"/>
                    <a:gd name="T34" fmla="*/ 8 w 122"/>
                    <a:gd name="T35" fmla="*/ 138 h 151"/>
                    <a:gd name="T36" fmla="*/ 2 w 122"/>
                    <a:gd name="T37" fmla="*/ 140 h 151"/>
                    <a:gd name="T38" fmla="*/ 0 w 122"/>
                    <a:gd name="T39" fmla="*/ 143 h 151"/>
                    <a:gd name="T40" fmla="*/ 9 w 122"/>
                    <a:gd name="T41" fmla="*/ 147 h 151"/>
                    <a:gd name="T42" fmla="*/ 19 w 122"/>
                    <a:gd name="T43" fmla="*/ 150 h 151"/>
                    <a:gd name="T44" fmla="*/ 32 w 122"/>
                    <a:gd name="T45" fmla="*/ 151 h 151"/>
                    <a:gd name="T46" fmla="*/ 48 w 122"/>
                    <a:gd name="T47" fmla="*/ 150 h 151"/>
                    <a:gd name="T48" fmla="*/ 64 w 122"/>
                    <a:gd name="T49" fmla="*/ 147 h 151"/>
                    <a:gd name="T50" fmla="*/ 79 w 122"/>
                    <a:gd name="T51" fmla="*/ 140 h 151"/>
                    <a:gd name="T52" fmla="*/ 95 w 122"/>
                    <a:gd name="T53" fmla="*/ 130 h 151"/>
                    <a:gd name="T54" fmla="*/ 108 w 122"/>
                    <a:gd name="T55" fmla="*/ 115 h 151"/>
                    <a:gd name="T56" fmla="*/ 119 w 122"/>
                    <a:gd name="T57" fmla="*/ 96 h 151"/>
                    <a:gd name="T58" fmla="*/ 120 w 122"/>
                    <a:gd name="T59" fmla="*/ 93 h 151"/>
                    <a:gd name="T60" fmla="*/ 121 w 122"/>
                    <a:gd name="T61" fmla="*/ 84 h 151"/>
                    <a:gd name="T62" fmla="*/ 122 w 122"/>
                    <a:gd name="T63" fmla="*/ 70 h 151"/>
                    <a:gd name="T64" fmla="*/ 122 w 122"/>
                    <a:gd name="T65" fmla="*/ 55 h 151"/>
                    <a:gd name="T66" fmla="*/ 119 w 122"/>
                    <a:gd name="T67" fmla="*/ 39 h 151"/>
                    <a:gd name="T68" fmla="*/ 113 w 122"/>
                    <a:gd name="T69" fmla="*/ 23 h 151"/>
                    <a:gd name="T70" fmla="*/ 102 w 122"/>
                    <a:gd name="T71" fmla="*/ 10 h 151"/>
                    <a:gd name="T72" fmla="*/ 86 w 122"/>
                    <a:gd name="T73" fmla="*/ 0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22" h="151">
                      <a:moveTo>
                        <a:pt x="86" y="0"/>
                      </a:moveTo>
                      <a:lnTo>
                        <a:pt x="89" y="2"/>
                      </a:lnTo>
                      <a:lnTo>
                        <a:pt x="94" y="10"/>
                      </a:lnTo>
                      <a:lnTo>
                        <a:pt x="101" y="20"/>
                      </a:lnTo>
                      <a:lnTo>
                        <a:pt x="108" y="33"/>
                      </a:lnTo>
                      <a:lnTo>
                        <a:pt x="113" y="49"/>
                      </a:lnTo>
                      <a:lnTo>
                        <a:pt x="114" y="67"/>
                      </a:lnTo>
                      <a:lnTo>
                        <a:pt x="110" y="86"/>
                      </a:lnTo>
                      <a:lnTo>
                        <a:pt x="99" y="107"/>
                      </a:lnTo>
                      <a:lnTo>
                        <a:pt x="84" y="125"/>
                      </a:lnTo>
                      <a:lnTo>
                        <a:pt x="69" y="136"/>
                      </a:lnTo>
                      <a:lnTo>
                        <a:pt x="54" y="142"/>
                      </a:lnTo>
                      <a:lnTo>
                        <a:pt x="40" y="144"/>
                      </a:lnTo>
                      <a:lnTo>
                        <a:pt x="29" y="143"/>
                      </a:lnTo>
                      <a:lnTo>
                        <a:pt x="19" y="141"/>
                      </a:lnTo>
                      <a:lnTo>
                        <a:pt x="14" y="139"/>
                      </a:lnTo>
                      <a:lnTo>
                        <a:pt x="11" y="138"/>
                      </a:lnTo>
                      <a:lnTo>
                        <a:pt x="8" y="138"/>
                      </a:lnTo>
                      <a:lnTo>
                        <a:pt x="2" y="140"/>
                      </a:lnTo>
                      <a:lnTo>
                        <a:pt x="0" y="143"/>
                      </a:lnTo>
                      <a:lnTo>
                        <a:pt x="9" y="147"/>
                      </a:lnTo>
                      <a:lnTo>
                        <a:pt x="19" y="150"/>
                      </a:lnTo>
                      <a:lnTo>
                        <a:pt x="32" y="151"/>
                      </a:lnTo>
                      <a:lnTo>
                        <a:pt x="48" y="150"/>
                      </a:lnTo>
                      <a:lnTo>
                        <a:pt x="64" y="147"/>
                      </a:lnTo>
                      <a:lnTo>
                        <a:pt x="79" y="140"/>
                      </a:lnTo>
                      <a:lnTo>
                        <a:pt x="95" y="130"/>
                      </a:lnTo>
                      <a:lnTo>
                        <a:pt x="108" y="115"/>
                      </a:lnTo>
                      <a:lnTo>
                        <a:pt x="119" y="96"/>
                      </a:lnTo>
                      <a:lnTo>
                        <a:pt x="120" y="93"/>
                      </a:lnTo>
                      <a:lnTo>
                        <a:pt x="121" y="84"/>
                      </a:lnTo>
                      <a:lnTo>
                        <a:pt x="122" y="70"/>
                      </a:lnTo>
                      <a:lnTo>
                        <a:pt x="122" y="55"/>
                      </a:lnTo>
                      <a:lnTo>
                        <a:pt x="119" y="39"/>
                      </a:lnTo>
                      <a:lnTo>
                        <a:pt x="113" y="23"/>
                      </a:lnTo>
                      <a:lnTo>
                        <a:pt x="102" y="10"/>
                      </a:lnTo>
                      <a:lnTo>
                        <a:pt x="86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70" name="Freeform 154"/>
                <p:cNvSpPr>
                  <a:spLocks/>
                </p:cNvSpPr>
                <p:nvPr/>
              </p:nvSpPr>
              <p:spPr bwMode="auto">
                <a:xfrm>
                  <a:off x="4960" y="1346"/>
                  <a:ext cx="105" cy="190"/>
                </a:xfrm>
                <a:custGeom>
                  <a:avLst/>
                  <a:gdLst>
                    <a:gd name="T0" fmla="*/ 421 w 422"/>
                    <a:gd name="T1" fmla="*/ 153 h 758"/>
                    <a:gd name="T2" fmla="*/ 417 w 422"/>
                    <a:gd name="T3" fmla="*/ 111 h 758"/>
                    <a:gd name="T4" fmla="*/ 408 w 422"/>
                    <a:gd name="T5" fmla="*/ 68 h 758"/>
                    <a:gd name="T6" fmla="*/ 396 w 422"/>
                    <a:gd name="T7" fmla="*/ 23 h 758"/>
                    <a:gd name="T8" fmla="*/ 391 w 422"/>
                    <a:gd name="T9" fmla="*/ 13 h 758"/>
                    <a:gd name="T10" fmla="*/ 407 w 422"/>
                    <a:gd name="T11" fmla="*/ 104 h 758"/>
                    <a:gd name="T12" fmla="*/ 409 w 422"/>
                    <a:gd name="T13" fmla="*/ 205 h 758"/>
                    <a:gd name="T14" fmla="*/ 401 w 422"/>
                    <a:gd name="T15" fmla="*/ 268 h 758"/>
                    <a:gd name="T16" fmla="*/ 386 w 422"/>
                    <a:gd name="T17" fmla="*/ 334 h 758"/>
                    <a:gd name="T18" fmla="*/ 360 w 422"/>
                    <a:gd name="T19" fmla="*/ 402 h 758"/>
                    <a:gd name="T20" fmla="*/ 319 w 422"/>
                    <a:gd name="T21" fmla="*/ 474 h 758"/>
                    <a:gd name="T22" fmla="*/ 268 w 422"/>
                    <a:gd name="T23" fmla="*/ 541 h 758"/>
                    <a:gd name="T24" fmla="*/ 211 w 422"/>
                    <a:gd name="T25" fmla="*/ 601 h 758"/>
                    <a:gd name="T26" fmla="*/ 156 w 422"/>
                    <a:gd name="T27" fmla="*/ 649 h 758"/>
                    <a:gd name="T28" fmla="*/ 103 w 422"/>
                    <a:gd name="T29" fmla="*/ 688 h 758"/>
                    <a:gd name="T30" fmla="*/ 58 w 422"/>
                    <a:gd name="T31" fmla="*/ 717 h 758"/>
                    <a:gd name="T32" fmla="*/ 24 w 422"/>
                    <a:gd name="T33" fmla="*/ 736 h 758"/>
                    <a:gd name="T34" fmla="*/ 6 w 422"/>
                    <a:gd name="T35" fmla="*/ 746 h 758"/>
                    <a:gd name="T36" fmla="*/ 1 w 422"/>
                    <a:gd name="T37" fmla="*/ 749 h 758"/>
                    <a:gd name="T38" fmla="*/ 1 w 422"/>
                    <a:gd name="T39" fmla="*/ 758 h 758"/>
                    <a:gd name="T40" fmla="*/ 20 w 422"/>
                    <a:gd name="T41" fmla="*/ 755 h 758"/>
                    <a:gd name="T42" fmla="*/ 44 w 422"/>
                    <a:gd name="T43" fmla="*/ 745 h 758"/>
                    <a:gd name="T44" fmla="*/ 81 w 422"/>
                    <a:gd name="T45" fmla="*/ 728 h 758"/>
                    <a:gd name="T46" fmla="*/ 127 w 422"/>
                    <a:gd name="T47" fmla="*/ 701 h 758"/>
                    <a:gd name="T48" fmla="*/ 178 w 422"/>
                    <a:gd name="T49" fmla="*/ 664 h 758"/>
                    <a:gd name="T50" fmla="*/ 233 w 422"/>
                    <a:gd name="T51" fmla="*/ 615 h 758"/>
                    <a:gd name="T52" fmla="*/ 287 w 422"/>
                    <a:gd name="T53" fmla="*/ 552 h 758"/>
                    <a:gd name="T54" fmla="*/ 337 w 422"/>
                    <a:gd name="T55" fmla="*/ 477 h 758"/>
                    <a:gd name="T56" fmla="*/ 362 w 422"/>
                    <a:gd name="T57" fmla="*/ 428 h 758"/>
                    <a:gd name="T58" fmla="*/ 381 w 422"/>
                    <a:gd name="T59" fmla="*/ 391 h 758"/>
                    <a:gd name="T60" fmla="*/ 404 w 422"/>
                    <a:gd name="T61" fmla="*/ 321 h 758"/>
                    <a:gd name="T62" fmla="*/ 421 w 422"/>
                    <a:gd name="T63" fmla="*/ 228 h 7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422" h="758">
                      <a:moveTo>
                        <a:pt x="422" y="173"/>
                      </a:moveTo>
                      <a:lnTo>
                        <a:pt x="421" y="153"/>
                      </a:lnTo>
                      <a:lnTo>
                        <a:pt x="420" y="132"/>
                      </a:lnTo>
                      <a:lnTo>
                        <a:pt x="417" y="111"/>
                      </a:lnTo>
                      <a:lnTo>
                        <a:pt x="414" y="89"/>
                      </a:lnTo>
                      <a:lnTo>
                        <a:pt x="408" y="68"/>
                      </a:lnTo>
                      <a:lnTo>
                        <a:pt x="403" y="45"/>
                      </a:lnTo>
                      <a:lnTo>
                        <a:pt x="396" y="23"/>
                      </a:lnTo>
                      <a:lnTo>
                        <a:pt x="388" y="0"/>
                      </a:lnTo>
                      <a:lnTo>
                        <a:pt x="391" y="13"/>
                      </a:lnTo>
                      <a:lnTo>
                        <a:pt x="399" y="49"/>
                      </a:lnTo>
                      <a:lnTo>
                        <a:pt x="407" y="104"/>
                      </a:lnTo>
                      <a:lnTo>
                        <a:pt x="411" y="174"/>
                      </a:lnTo>
                      <a:lnTo>
                        <a:pt x="409" y="205"/>
                      </a:lnTo>
                      <a:lnTo>
                        <a:pt x="407" y="236"/>
                      </a:lnTo>
                      <a:lnTo>
                        <a:pt x="401" y="268"/>
                      </a:lnTo>
                      <a:lnTo>
                        <a:pt x="396" y="301"/>
                      </a:lnTo>
                      <a:lnTo>
                        <a:pt x="386" y="334"/>
                      </a:lnTo>
                      <a:lnTo>
                        <a:pt x="375" y="368"/>
                      </a:lnTo>
                      <a:lnTo>
                        <a:pt x="360" y="402"/>
                      </a:lnTo>
                      <a:lnTo>
                        <a:pt x="343" y="436"/>
                      </a:lnTo>
                      <a:lnTo>
                        <a:pt x="319" y="474"/>
                      </a:lnTo>
                      <a:lnTo>
                        <a:pt x="294" y="509"/>
                      </a:lnTo>
                      <a:lnTo>
                        <a:pt x="268" y="541"/>
                      </a:lnTo>
                      <a:lnTo>
                        <a:pt x="240" y="572"/>
                      </a:lnTo>
                      <a:lnTo>
                        <a:pt x="211" y="601"/>
                      </a:lnTo>
                      <a:lnTo>
                        <a:pt x="183" y="626"/>
                      </a:lnTo>
                      <a:lnTo>
                        <a:pt x="156" y="649"/>
                      </a:lnTo>
                      <a:lnTo>
                        <a:pt x="128" y="670"/>
                      </a:lnTo>
                      <a:lnTo>
                        <a:pt x="103" y="688"/>
                      </a:lnTo>
                      <a:lnTo>
                        <a:pt x="80" y="703"/>
                      </a:lnTo>
                      <a:lnTo>
                        <a:pt x="58" y="717"/>
                      </a:lnTo>
                      <a:lnTo>
                        <a:pt x="39" y="728"/>
                      </a:lnTo>
                      <a:lnTo>
                        <a:pt x="24" y="736"/>
                      </a:lnTo>
                      <a:lnTo>
                        <a:pt x="13" y="742"/>
                      </a:lnTo>
                      <a:lnTo>
                        <a:pt x="6" y="746"/>
                      </a:lnTo>
                      <a:lnTo>
                        <a:pt x="3" y="747"/>
                      </a:lnTo>
                      <a:lnTo>
                        <a:pt x="1" y="749"/>
                      </a:lnTo>
                      <a:lnTo>
                        <a:pt x="0" y="754"/>
                      </a:lnTo>
                      <a:lnTo>
                        <a:pt x="1" y="758"/>
                      </a:lnTo>
                      <a:lnTo>
                        <a:pt x="13" y="757"/>
                      </a:lnTo>
                      <a:lnTo>
                        <a:pt x="20" y="755"/>
                      </a:lnTo>
                      <a:lnTo>
                        <a:pt x="30" y="751"/>
                      </a:lnTo>
                      <a:lnTo>
                        <a:pt x="44" y="745"/>
                      </a:lnTo>
                      <a:lnTo>
                        <a:pt x="61" y="738"/>
                      </a:lnTo>
                      <a:lnTo>
                        <a:pt x="81" y="728"/>
                      </a:lnTo>
                      <a:lnTo>
                        <a:pt x="103" y="716"/>
                      </a:lnTo>
                      <a:lnTo>
                        <a:pt x="127" y="701"/>
                      </a:lnTo>
                      <a:lnTo>
                        <a:pt x="152" y="684"/>
                      </a:lnTo>
                      <a:lnTo>
                        <a:pt x="178" y="664"/>
                      </a:lnTo>
                      <a:lnTo>
                        <a:pt x="205" y="641"/>
                      </a:lnTo>
                      <a:lnTo>
                        <a:pt x="233" y="615"/>
                      </a:lnTo>
                      <a:lnTo>
                        <a:pt x="259" y="586"/>
                      </a:lnTo>
                      <a:lnTo>
                        <a:pt x="287" y="552"/>
                      </a:lnTo>
                      <a:lnTo>
                        <a:pt x="313" y="516"/>
                      </a:lnTo>
                      <a:lnTo>
                        <a:pt x="337" y="477"/>
                      </a:lnTo>
                      <a:lnTo>
                        <a:pt x="360" y="433"/>
                      </a:lnTo>
                      <a:lnTo>
                        <a:pt x="362" y="428"/>
                      </a:lnTo>
                      <a:lnTo>
                        <a:pt x="370" y="414"/>
                      </a:lnTo>
                      <a:lnTo>
                        <a:pt x="381" y="391"/>
                      </a:lnTo>
                      <a:lnTo>
                        <a:pt x="392" y="359"/>
                      </a:lnTo>
                      <a:lnTo>
                        <a:pt x="404" y="321"/>
                      </a:lnTo>
                      <a:lnTo>
                        <a:pt x="414" y="277"/>
                      </a:lnTo>
                      <a:lnTo>
                        <a:pt x="421" y="228"/>
                      </a:lnTo>
                      <a:lnTo>
                        <a:pt x="422" y="173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71" name="Freeform 155"/>
                <p:cNvSpPr>
                  <a:spLocks/>
                </p:cNvSpPr>
                <p:nvPr/>
              </p:nvSpPr>
              <p:spPr bwMode="auto">
                <a:xfrm>
                  <a:off x="4873" y="1445"/>
                  <a:ext cx="115" cy="53"/>
                </a:xfrm>
                <a:custGeom>
                  <a:avLst/>
                  <a:gdLst>
                    <a:gd name="T0" fmla="*/ 1 w 461"/>
                    <a:gd name="T1" fmla="*/ 4 h 210"/>
                    <a:gd name="T2" fmla="*/ 2 w 461"/>
                    <a:gd name="T3" fmla="*/ 5 h 210"/>
                    <a:gd name="T4" fmla="*/ 6 w 461"/>
                    <a:gd name="T5" fmla="*/ 7 h 210"/>
                    <a:gd name="T6" fmla="*/ 11 w 461"/>
                    <a:gd name="T7" fmla="*/ 11 h 210"/>
                    <a:gd name="T8" fmla="*/ 18 w 461"/>
                    <a:gd name="T9" fmla="*/ 16 h 210"/>
                    <a:gd name="T10" fmla="*/ 29 w 461"/>
                    <a:gd name="T11" fmla="*/ 22 h 210"/>
                    <a:gd name="T12" fmla="*/ 41 w 461"/>
                    <a:gd name="T13" fmla="*/ 29 h 210"/>
                    <a:gd name="T14" fmla="*/ 55 w 461"/>
                    <a:gd name="T15" fmla="*/ 37 h 210"/>
                    <a:gd name="T16" fmla="*/ 72 w 461"/>
                    <a:gd name="T17" fmla="*/ 45 h 210"/>
                    <a:gd name="T18" fmla="*/ 92 w 461"/>
                    <a:gd name="T19" fmla="*/ 53 h 210"/>
                    <a:gd name="T20" fmla="*/ 114 w 461"/>
                    <a:gd name="T21" fmla="*/ 62 h 210"/>
                    <a:gd name="T22" fmla="*/ 138 w 461"/>
                    <a:gd name="T23" fmla="*/ 71 h 210"/>
                    <a:gd name="T24" fmla="*/ 166 w 461"/>
                    <a:gd name="T25" fmla="*/ 79 h 210"/>
                    <a:gd name="T26" fmla="*/ 195 w 461"/>
                    <a:gd name="T27" fmla="*/ 87 h 210"/>
                    <a:gd name="T28" fmla="*/ 227 w 461"/>
                    <a:gd name="T29" fmla="*/ 95 h 210"/>
                    <a:gd name="T30" fmla="*/ 262 w 461"/>
                    <a:gd name="T31" fmla="*/ 102 h 210"/>
                    <a:gd name="T32" fmla="*/ 299 w 461"/>
                    <a:gd name="T33" fmla="*/ 108 h 210"/>
                    <a:gd name="T34" fmla="*/ 304 w 461"/>
                    <a:gd name="T35" fmla="*/ 109 h 210"/>
                    <a:gd name="T36" fmla="*/ 320 w 461"/>
                    <a:gd name="T37" fmla="*/ 113 h 210"/>
                    <a:gd name="T38" fmla="*/ 345 w 461"/>
                    <a:gd name="T39" fmla="*/ 119 h 210"/>
                    <a:gd name="T40" fmla="*/ 371 w 461"/>
                    <a:gd name="T41" fmla="*/ 129 h 210"/>
                    <a:gd name="T42" fmla="*/ 400 w 461"/>
                    <a:gd name="T43" fmla="*/ 142 h 210"/>
                    <a:gd name="T44" fmla="*/ 427 w 461"/>
                    <a:gd name="T45" fmla="*/ 160 h 210"/>
                    <a:gd name="T46" fmla="*/ 447 w 461"/>
                    <a:gd name="T47" fmla="*/ 183 h 210"/>
                    <a:gd name="T48" fmla="*/ 461 w 461"/>
                    <a:gd name="T49" fmla="*/ 210 h 210"/>
                    <a:gd name="T50" fmla="*/ 461 w 461"/>
                    <a:gd name="T51" fmla="*/ 207 h 210"/>
                    <a:gd name="T52" fmla="*/ 459 w 461"/>
                    <a:gd name="T53" fmla="*/ 197 h 210"/>
                    <a:gd name="T54" fmla="*/ 452 w 461"/>
                    <a:gd name="T55" fmla="*/ 183 h 210"/>
                    <a:gd name="T56" fmla="*/ 440 w 461"/>
                    <a:gd name="T57" fmla="*/ 165 h 210"/>
                    <a:gd name="T58" fmla="*/ 421 w 461"/>
                    <a:gd name="T59" fmla="*/ 147 h 210"/>
                    <a:gd name="T60" fmla="*/ 392 w 461"/>
                    <a:gd name="T61" fmla="*/ 129 h 210"/>
                    <a:gd name="T62" fmla="*/ 353 w 461"/>
                    <a:gd name="T63" fmla="*/ 112 h 210"/>
                    <a:gd name="T64" fmla="*/ 300 w 461"/>
                    <a:gd name="T65" fmla="*/ 99 h 210"/>
                    <a:gd name="T66" fmla="*/ 297 w 461"/>
                    <a:gd name="T67" fmla="*/ 99 h 210"/>
                    <a:gd name="T68" fmla="*/ 293 w 461"/>
                    <a:gd name="T69" fmla="*/ 98 h 210"/>
                    <a:gd name="T70" fmla="*/ 284 w 461"/>
                    <a:gd name="T71" fmla="*/ 96 h 210"/>
                    <a:gd name="T72" fmla="*/ 272 w 461"/>
                    <a:gd name="T73" fmla="*/ 94 h 210"/>
                    <a:gd name="T74" fmla="*/ 259 w 461"/>
                    <a:gd name="T75" fmla="*/ 92 h 210"/>
                    <a:gd name="T76" fmla="*/ 243 w 461"/>
                    <a:gd name="T77" fmla="*/ 89 h 210"/>
                    <a:gd name="T78" fmla="*/ 225 w 461"/>
                    <a:gd name="T79" fmla="*/ 85 h 210"/>
                    <a:gd name="T80" fmla="*/ 206 w 461"/>
                    <a:gd name="T81" fmla="*/ 81 h 210"/>
                    <a:gd name="T82" fmla="*/ 187 w 461"/>
                    <a:gd name="T83" fmla="*/ 76 h 210"/>
                    <a:gd name="T84" fmla="*/ 166 w 461"/>
                    <a:gd name="T85" fmla="*/ 70 h 210"/>
                    <a:gd name="T86" fmla="*/ 144 w 461"/>
                    <a:gd name="T87" fmla="*/ 64 h 210"/>
                    <a:gd name="T88" fmla="*/ 123 w 461"/>
                    <a:gd name="T89" fmla="*/ 57 h 210"/>
                    <a:gd name="T90" fmla="*/ 102 w 461"/>
                    <a:gd name="T91" fmla="*/ 50 h 210"/>
                    <a:gd name="T92" fmla="*/ 83 w 461"/>
                    <a:gd name="T93" fmla="*/ 42 h 210"/>
                    <a:gd name="T94" fmla="*/ 64 w 461"/>
                    <a:gd name="T95" fmla="*/ 33 h 210"/>
                    <a:gd name="T96" fmla="*/ 47 w 461"/>
                    <a:gd name="T97" fmla="*/ 24 h 210"/>
                    <a:gd name="T98" fmla="*/ 45 w 461"/>
                    <a:gd name="T99" fmla="*/ 22 h 210"/>
                    <a:gd name="T100" fmla="*/ 38 w 461"/>
                    <a:gd name="T101" fmla="*/ 18 h 210"/>
                    <a:gd name="T102" fmla="*/ 30 w 461"/>
                    <a:gd name="T103" fmla="*/ 13 h 210"/>
                    <a:gd name="T104" fmla="*/ 21 w 461"/>
                    <a:gd name="T105" fmla="*/ 8 h 210"/>
                    <a:gd name="T106" fmla="*/ 11 w 461"/>
                    <a:gd name="T107" fmla="*/ 3 h 210"/>
                    <a:gd name="T108" fmla="*/ 3 w 461"/>
                    <a:gd name="T109" fmla="*/ 0 h 210"/>
                    <a:gd name="T110" fmla="*/ 0 w 461"/>
                    <a:gd name="T111" fmla="*/ 0 h 210"/>
                    <a:gd name="T112" fmla="*/ 1 w 461"/>
                    <a:gd name="T113" fmla="*/ 4 h 2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461" h="210">
                      <a:moveTo>
                        <a:pt x="1" y="4"/>
                      </a:moveTo>
                      <a:lnTo>
                        <a:pt x="2" y="5"/>
                      </a:lnTo>
                      <a:lnTo>
                        <a:pt x="6" y="7"/>
                      </a:lnTo>
                      <a:lnTo>
                        <a:pt x="11" y="11"/>
                      </a:lnTo>
                      <a:lnTo>
                        <a:pt x="18" y="16"/>
                      </a:lnTo>
                      <a:lnTo>
                        <a:pt x="29" y="22"/>
                      </a:lnTo>
                      <a:lnTo>
                        <a:pt x="41" y="29"/>
                      </a:lnTo>
                      <a:lnTo>
                        <a:pt x="55" y="37"/>
                      </a:lnTo>
                      <a:lnTo>
                        <a:pt x="72" y="45"/>
                      </a:lnTo>
                      <a:lnTo>
                        <a:pt x="92" y="53"/>
                      </a:lnTo>
                      <a:lnTo>
                        <a:pt x="114" y="62"/>
                      </a:lnTo>
                      <a:lnTo>
                        <a:pt x="138" y="71"/>
                      </a:lnTo>
                      <a:lnTo>
                        <a:pt x="166" y="79"/>
                      </a:lnTo>
                      <a:lnTo>
                        <a:pt x="195" y="87"/>
                      </a:lnTo>
                      <a:lnTo>
                        <a:pt x="227" y="95"/>
                      </a:lnTo>
                      <a:lnTo>
                        <a:pt x="262" y="102"/>
                      </a:lnTo>
                      <a:lnTo>
                        <a:pt x="299" y="108"/>
                      </a:lnTo>
                      <a:lnTo>
                        <a:pt x="304" y="109"/>
                      </a:lnTo>
                      <a:lnTo>
                        <a:pt x="320" y="113"/>
                      </a:lnTo>
                      <a:lnTo>
                        <a:pt x="345" y="119"/>
                      </a:lnTo>
                      <a:lnTo>
                        <a:pt x="371" y="129"/>
                      </a:lnTo>
                      <a:lnTo>
                        <a:pt x="400" y="142"/>
                      </a:lnTo>
                      <a:lnTo>
                        <a:pt x="427" y="160"/>
                      </a:lnTo>
                      <a:lnTo>
                        <a:pt x="447" y="183"/>
                      </a:lnTo>
                      <a:lnTo>
                        <a:pt x="461" y="210"/>
                      </a:lnTo>
                      <a:lnTo>
                        <a:pt x="461" y="207"/>
                      </a:lnTo>
                      <a:lnTo>
                        <a:pt x="459" y="197"/>
                      </a:lnTo>
                      <a:lnTo>
                        <a:pt x="452" y="183"/>
                      </a:lnTo>
                      <a:lnTo>
                        <a:pt x="440" y="165"/>
                      </a:lnTo>
                      <a:lnTo>
                        <a:pt x="421" y="147"/>
                      </a:lnTo>
                      <a:lnTo>
                        <a:pt x="392" y="129"/>
                      </a:lnTo>
                      <a:lnTo>
                        <a:pt x="353" y="112"/>
                      </a:lnTo>
                      <a:lnTo>
                        <a:pt x="300" y="99"/>
                      </a:lnTo>
                      <a:lnTo>
                        <a:pt x="297" y="99"/>
                      </a:lnTo>
                      <a:lnTo>
                        <a:pt x="293" y="98"/>
                      </a:lnTo>
                      <a:lnTo>
                        <a:pt x="284" y="96"/>
                      </a:lnTo>
                      <a:lnTo>
                        <a:pt x="272" y="94"/>
                      </a:lnTo>
                      <a:lnTo>
                        <a:pt x="259" y="92"/>
                      </a:lnTo>
                      <a:lnTo>
                        <a:pt x="243" y="89"/>
                      </a:lnTo>
                      <a:lnTo>
                        <a:pt x="225" y="85"/>
                      </a:lnTo>
                      <a:lnTo>
                        <a:pt x="206" y="81"/>
                      </a:lnTo>
                      <a:lnTo>
                        <a:pt x="187" y="76"/>
                      </a:lnTo>
                      <a:lnTo>
                        <a:pt x="166" y="70"/>
                      </a:lnTo>
                      <a:lnTo>
                        <a:pt x="144" y="64"/>
                      </a:lnTo>
                      <a:lnTo>
                        <a:pt x="123" y="57"/>
                      </a:lnTo>
                      <a:lnTo>
                        <a:pt x="102" y="50"/>
                      </a:lnTo>
                      <a:lnTo>
                        <a:pt x="83" y="42"/>
                      </a:lnTo>
                      <a:lnTo>
                        <a:pt x="64" y="33"/>
                      </a:lnTo>
                      <a:lnTo>
                        <a:pt x="47" y="24"/>
                      </a:lnTo>
                      <a:lnTo>
                        <a:pt x="45" y="22"/>
                      </a:lnTo>
                      <a:lnTo>
                        <a:pt x="38" y="18"/>
                      </a:lnTo>
                      <a:lnTo>
                        <a:pt x="30" y="13"/>
                      </a:lnTo>
                      <a:lnTo>
                        <a:pt x="21" y="8"/>
                      </a:lnTo>
                      <a:lnTo>
                        <a:pt x="11" y="3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4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72" name="Freeform 156"/>
                <p:cNvSpPr>
                  <a:spLocks/>
                </p:cNvSpPr>
                <p:nvPr/>
              </p:nvSpPr>
              <p:spPr bwMode="auto">
                <a:xfrm>
                  <a:off x="4853" y="1465"/>
                  <a:ext cx="117" cy="72"/>
                </a:xfrm>
                <a:custGeom>
                  <a:avLst/>
                  <a:gdLst>
                    <a:gd name="T0" fmla="*/ 0 w 467"/>
                    <a:gd name="T1" fmla="*/ 0 h 286"/>
                    <a:gd name="T2" fmla="*/ 3 w 467"/>
                    <a:gd name="T3" fmla="*/ 3 h 286"/>
                    <a:gd name="T4" fmla="*/ 8 w 467"/>
                    <a:gd name="T5" fmla="*/ 10 h 286"/>
                    <a:gd name="T6" fmla="*/ 18 w 467"/>
                    <a:gd name="T7" fmla="*/ 22 h 286"/>
                    <a:gd name="T8" fmla="*/ 30 w 467"/>
                    <a:gd name="T9" fmla="*/ 38 h 286"/>
                    <a:gd name="T10" fmla="*/ 48 w 467"/>
                    <a:gd name="T11" fmla="*/ 56 h 286"/>
                    <a:gd name="T12" fmla="*/ 68 w 467"/>
                    <a:gd name="T13" fmla="*/ 77 h 286"/>
                    <a:gd name="T14" fmla="*/ 93 w 467"/>
                    <a:gd name="T15" fmla="*/ 101 h 286"/>
                    <a:gd name="T16" fmla="*/ 120 w 467"/>
                    <a:gd name="T17" fmla="*/ 124 h 286"/>
                    <a:gd name="T18" fmla="*/ 151 w 467"/>
                    <a:gd name="T19" fmla="*/ 148 h 286"/>
                    <a:gd name="T20" fmla="*/ 186 w 467"/>
                    <a:gd name="T21" fmla="*/ 173 h 286"/>
                    <a:gd name="T22" fmla="*/ 223 w 467"/>
                    <a:gd name="T23" fmla="*/ 196 h 286"/>
                    <a:gd name="T24" fmla="*/ 264 w 467"/>
                    <a:gd name="T25" fmla="*/ 218 h 286"/>
                    <a:gd name="T26" fmla="*/ 308 w 467"/>
                    <a:gd name="T27" fmla="*/ 238 h 286"/>
                    <a:gd name="T28" fmla="*/ 357 w 467"/>
                    <a:gd name="T29" fmla="*/ 255 h 286"/>
                    <a:gd name="T30" fmla="*/ 406 w 467"/>
                    <a:gd name="T31" fmla="*/ 269 h 286"/>
                    <a:gd name="T32" fmla="*/ 460 w 467"/>
                    <a:gd name="T33" fmla="*/ 279 h 286"/>
                    <a:gd name="T34" fmla="*/ 463 w 467"/>
                    <a:gd name="T35" fmla="*/ 280 h 286"/>
                    <a:gd name="T36" fmla="*/ 467 w 467"/>
                    <a:gd name="T37" fmla="*/ 283 h 286"/>
                    <a:gd name="T38" fmla="*/ 465 w 467"/>
                    <a:gd name="T39" fmla="*/ 286 h 286"/>
                    <a:gd name="T40" fmla="*/ 452 w 467"/>
                    <a:gd name="T41" fmla="*/ 286 h 286"/>
                    <a:gd name="T42" fmla="*/ 444 w 467"/>
                    <a:gd name="T43" fmla="*/ 285 h 286"/>
                    <a:gd name="T44" fmla="*/ 430 w 467"/>
                    <a:gd name="T45" fmla="*/ 283 h 286"/>
                    <a:gd name="T46" fmla="*/ 413 w 467"/>
                    <a:gd name="T47" fmla="*/ 279 h 286"/>
                    <a:gd name="T48" fmla="*/ 390 w 467"/>
                    <a:gd name="T49" fmla="*/ 273 h 286"/>
                    <a:gd name="T50" fmla="*/ 364 w 467"/>
                    <a:gd name="T51" fmla="*/ 266 h 286"/>
                    <a:gd name="T52" fmla="*/ 335 w 467"/>
                    <a:gd name="T53" fmla="*/ 256 h 286"/>
                    <a:gd name="T54" fmla="*/ 304 w 467"/>
                    <a:gd name="T55" fmla="*/ 244 h 286"/>
                    <a:gd name="T56" fmla="*/ 270 w 467"/>
                    <a:gd name="T57" fmla="*/ 229 h 286"/>
                    <a:gd name="T58" fmla="*/ 234 w 467"/>
                    <a:gd name="T59" fmla="*/ 212 h 286"/>
                    <a:gd name="T60" fmla="*/ 199 w 467"/>
                    <a:gd name="T61" fmla="*/ 192 h 286"/>
                    <a:gd name="T62" fmla="*/ 163 w 467"/>
                    <a:gd name="T63" fmla="*/ 169 h 286"/>
                    <a:gd name="T64" fmla="*/ 127 w 467"/>
                    <a:gd name="T65" fmla="*/ 143 h 286"/>
                    <a:gd name="T66" fmla="*/ 93 w 467"/>
                    <a:gd name="T67" fmla="*/ 113 h 286"/>
                    <a:gd name="T68" fmla="*/ 59 w 467"/>
                    <a:gd name="T69" fmla="*/ 78 h 286"/>
                    <a:gd name="T70" fmla="*/ 29 w 467"/>
                    <a:gd name="T71" fmla="*/ 41 h 286"/>
                    <a:gd name="T72" fmla="*/ 0 w 467"/>
                    <a:gd name="T73" fmla="*/ 0 h 2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467" h="286">
                      <a:moveTo>
                        <a:pt x="0" y="0"/>
                      </a:moveTo>
                      <a:lnTo>
                        <a:pt x="3" y="3"/>
                      </a:lnTo>
                      <a:lnTo>
                        <a:pt x="8" y="10"/>
                      </a:lnTo>
                      <a:lnTo>
                        <a:pt x="18" y="22"/>
                      </a:lnTo>
                      <a:lnTo>
                        <a:pt x="30" y="38"/>
                      </a:lnTo>
                      <a:lnTo>
                        <a:pt x="48" y="56"/>
                      </a:lnTo>
                      <a:lnTo>
                        <a:pt x="68" y="77"/>
                      </a:lnTo>
                      <a:lnTo>
                        <a:pt x="93" y="101"/>
                      </a:lnTo>
                      <a:lnTo>
                        <a:pt x="120" y="124"/>
                      </a:lnTo>
                      <a:lnTo>
                        <a:pt x="151" y="148"/>
                      </a:lnTo>
                      <a:lnTo>
                        <a:pt x="186" y="173"/>
                      </a:lnTo>
                      <a:lnTo>
                        <a:pt x="223" y="196"/>
                      </a:lnTo>
                      <a:lnTo>
                        <a:pt x="264" y="218"/>
                      </a:lnTo>
                      <a:lnTo>
                        <a:pt x="308" y="238"/>
                      </a:lnTo>
                      <a:lnTo>
                        <a:pt x="357" y="255"/>
                      </a:lnTo>
                      <a:lnTo>
                        <a:pt x="406" y="269"/>
                      </a:lnTo>
                      <a:lnTo>
                        <a:pt x="460" y="279"/>
                      </a:lnTo>
                      <a:lnTo>
                        <a:pt x="463" y="280"/>
                      </a:lnTo>
                      <a:lnTo>
                        <a:pt x="467" y="283"/>
                      </a:lnTo>
                      <a:lnTo>
                        <a:pt x="465" y="286"/>
                      </a:lnTo>
                      <a:lnTo>
                        <a:pt x="452" y="286"/>
                      </a:lnTo>
                      <a:lnTo>
                        <a:pt x="444" y="285"/>
                      </a:lnTo>
                      <a:lnTo>
                        <a:pt x="430" y="283"/>
                      </a:lnTo>
                      <a:lnTo>
                        <a:pt x="413" y="279"/>
                      </a:lnTo>
                      <a:lnTo>
                        <a:pt x="390" y="273"/>
                      </a:lnTo>
                      <a:lnTo>
                        <a:pt x="364" y="266"/>
                      </a:lnTo>
                      <a:lnTo>
                        <a:pt x="335" y="256"/>
                      </a:lnTo>
                      <a:lnTo>
                        <a:pt x="304" y="244"/>
                      </a:lnTo>
                      <a:lnTo>
                        <a:pt x="270" y="229"/>
                      </a:lnTo>
                      <a:lnTo>
                        <a:pt x="234" y="212"/>
                      </a:lnTo>
                      <a:lnTo>
                        <a:pt x="199" y="192"/>
                      </a:lnTo>
                      <a:lnTo>
                        <a:pt x="163" y="169"/>
                      </a:lnTo>
                      <a:lnTo>
                        <a:pt x="127" y="143"/>
                      </a:lnTo>
                      <a:lnTo>
                        <a:pt x="93" y="113"/>
                      </a:lnTo>
                      <a:lnTo>
                        <a:pt x="59" y="78"/>
                      </a:lnTo>
                      <a:lnTo>
                        <a:pt x="29" y="4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73" name="Freeform 157"/>
                <p:cNvSpPr>
                  <a:spLocks/>
                </p:cNvSpPr>
                <p:nvPr/>
              </p:nvSpPr>
              <p:spPr bwMode="auto">
                <a:xfrm>
                  <a:off x="4866" y="1455"/>
                  <a:ext cx="28" cy="40"/>
                </a:xfrm>
                <a:custGeom>
                  <a:avLst/>
                  <a:gdLst>
                    <a:gd name="T0" fmla="*/ 0 w 111"/>
                    <a:gd name="T1" fmla="*/ 158 h 158"/>
                    <a:gd name="T2" fmla="*/ 6 w 111"/>
                    <a:gd name="T3" fmla="*/ 157 h 158"/>
                    <a:gd name="T4" fmla="*/ 22 w 111"/>
                    <a:gd name="T5" fmla="*/ 154 h 158"/>
                    <a:gd name="T6" fmla="*/ 44 w 111"/>
                    <a:gd name="T7" fmla="*/ 147 h 158"/>
                    <a:gd name="T8" fmla="*/ 67 w 111"/>
                    <a:gd name="T9" fmla="*/ 133 h 158"/>
                    <a:gd name="T10" fmla="*/ 87 w 111"/>
                    <a:gd name="T11" fmla="*/ 115 h 158"/>
                    <a:gd name="T12" fmla="*/ 99 w 111"/>
                    <a:gd name="T13" fmla="*/ 88 h 158"/>
                    <a:gd name="T14" fmla="*/ 102 w 111"/>
                    <a:gd name="T15" fmla="*/ 52 h 158"/>
                    <a:gd name="T16" fmla="*/ 89 w 111"/>
                    <a:gd name="T17" fmla="*/ 5 h 158"/>
                    <a:gd name="T18" fmla="*/ 89 w 111"/>
                    <a:gd name="T19" fmla="*/ 3 h 158"/>
                    <a:gd name="T20" fmla="*/ 90 w 111"/>
                    <a:gd name="T21" fmla="*/ 0 h 158"/>
                    <a:gd name="T22" fmla="*/ 93 w 111"/>
                    <a:gd name="T23" fmla="*/ 0 h 158"/>
                    <a:gd name="T24" fmla="*/ 98 w 111"/>
                    <a:gd name="T25" fmla="*/ 10 h 158"/>
                    <a:gd name="T26" fmla="*/ 103 w 111"/>
                    <a:gd name="T27" fmla="*/ 22 h 158"/>
                    <a:gd name="T28" fmla="*/ 109 w 111"/>
                    <a:gd name="T29" fmla="*/ 40 h 158"/>
                    <a:gd name="T30" fmla="*/ 111 w 111"/>
                    <a:gd name="T31" fmla="*/ 63 h 158"/>
                    <a:gd name="T32" fmla="*/ 109 w 111"/>
                    <a:gd name="T33" fmla="*/ 87 h 158"/>
                    <a:gd name="T34" fmla="*/ 99 w 111"/>
                    <a:gd name="T35" fmla="*/ 111 h 158"/>
                    <a:gd name="T36" fmla="*/ 80 w 111"/>
                    <a:gd name="T37" fmla="*/ 132 h 158"/>
                    <a:gd name="T38" fmla="*/ 48 w 111"/>
                    <a:gd name="T39" fmla="*/ 149 h 158"/>
                    <a:gd name="T40" fmla="*/ 0 w 111"/>
                    <a:gd name="T41" fmla="*/ 158 h 1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11" h="158">
                      <a:moveTo>
                        <a:pt x="0" y="158"/>
                      </a:moveTo>
                      <a:lnTo>
                        <a:pt x="6" y="157"/>
                      </a:lnTo>
                      <a:lnTo>
                        <a:pt x="22" y="154"/>
                      </a:lnTo>
                      <a:lnTo>
                        <a:pt x="44" y="147"/>
                      </a:lnTo>
                      <a:lnTo>
                        <a:pt x="67" y="133"/>
                      </a:lnTo>
                      <a:lnTo>
                        <a:pt x="87" y="115"/>
                      </a:lnTo>
                      <a:lnTo>
                        <a:pt x="99" y="88"/>
                      </a:lnTo>
                      <a:lnTo>
                        <a:pt x="102" y="52"/>
                      </a:lnTo>
                      <a:lnTo>
                        <a:pt x="89" y="5"/>
                      </a:lnTo>
                      <a:lnTo>
                        <a:pt x="89" y="3"/>
                      </a:lnTo>
                      <a:lnTo>
                        <a:pt x="90" y="0"/>
                      </a:lnTo>
                      <a:lnTo>
                        <a:pt x="93" y="0"/>
                      </a:lnTo>
                      <a:lnTo>
                        <a:pt x="98" y="10"/>
                      </a:lnTo>
                      <a:lnTo>
                        <a:pt x="103" y="22"/>
                      </a:lnTo>
                      <a:lnTo>
                        <a:pt x="109" y="40"/>
                      </a:lnTo>
                      <a:lnTo>
                        <a:pt x="111" y="63"/>
                      </a:lnTo>
                      <a:lnTo>
                        <a:pt x="109" y="87"/>
                      </a:lnTo>
                      <a:lnTo>
                        <a:pt x="99" y="111"/>
                      </a:lnTo>
                      <a:lnTo>
                        <a:pt x="80" y="132"/>
                      </a:lnTo>
                      <a:lnTo>
                        <a:pt x="48" y="149"/>
                      </a:lnTo>
                      <a:lnTo>
                        <a:pt x="0" y="158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74" name="Freeform 158"/>
                <p:cNvSpPr>
                  <a:spLocks/>
                </p:cNvSpPr>
                <p:nvPr/>
              </p:nvSpPr>
              <p:spPr bwMode="auto">
                <a:xfrm>
                  <a:off x="4880" y="1542"/>
                  <a:ext cx="150" cy="89"/>
                </a:xfrm>
                <a:custGeom>
                  <a:avLst/>
                  <a:gdLst>
                    <a:gd name="T0" fmla="*/ 0 w 600"/>
                    <a:gd name="T1" fmla="*/ 3 h 356"/>
                    <a:gd name="T2" fmla="*/ 5 w 600"/>
                    <a:gd name="T3" fmla="*/ 26 h 356"/>
                    <a:gd name="T4" fmla="*/ 18 w 600"/>
                    <a:gd name="T5" fmla="*/ 66 h 356"/>
                    <a:gd name="T6" fmla="*/ 42 w 600"/>
                    <a:gd name="T7" fmla="*/ 118 h 356"/>
                    <a:gd name="T8" fmla="*/ 80 w 600"/>
                    <a:gd name="T9" fmla="*/ 176 h 356"/>
                    <a:gd name="T10" fmla="*/ 136 w 600"/>
                    <a:gd name="T11" fmla="*/ 234 h 356"/>
                    <a:gd name="T12" fmla="*/ 212 w 600"/>
                    <a:gd name="T13" fmla="*/ 285 h 356"/>
                    <a:gd name="T14" fmla="*/ 311 w 600"/>
                    <a:gd name="T15" fmla="*/ 324 h 356"/>
                    <a:gd name="T16" fmla="*/ 372 w 600"/>
                    <a:gd name="T17" fmla="*/ 337 h 356"/>
                    <a:gd name="T18" fmla="*/ 382 w 600"/>
                    <a:gd name="T19" fmla="*/ 339 h 356"/>
                    <a:gd name="T20" fmla="*/ 401 w 600"/>
                    <a:gd name="T21" fmla="*/ 342 h 356"/>
                    <a:gd name="T22" fmla="*/ 427 w 600"/>
                    <a:gd name="T23" fmla="*/ 344 h 356"/>
                    <a:gd name="T24" fmla="*/ 459 w 600"/>
                    <a:gd name="T25" fmla="*/ 345 h 356"/>
                    <a:gd name="T26" fmla="*/ 493 w 600"/>
                    <a:gd name="T27" fmla="*/ 344 h 356"/>
                    <a:gd name="T28" fmla="*/ 530 w 600"/>
                    <a:gd name="T29" fmla="*/ 339 h 356"/>
                    <a:gd name="T30" fmla="*/ 567 w 600"/>
                    <a:gd name="T31" fmla="*/ 329 h 356"/>
                    <a:gd name="T32" fmla="*/ 587 w 600"/>
                    <a:gd name="T33" fmla="*/ 322 h 356"/>
                    <a:gd name="T34" fmla="*/ 595 w 600"/>
                    <a:gd name="T35" fmla="*/ 322 h 356"/>
                    <a:gd name="T36" fmla="*/ 600 w 600"/>
                    <a:gd name="T37" fmla="*/ 323 h 356"/>
                    <a:gd name="T38" fmla="*/ 593 w 600"/>
                    <a:gd name="T39" fmla="*/ 330 h 356"/>
                    <a:gd name="T40" fmla="*/ 574 w 600"/>
                    <a:gd name="T41" fmla="*/ 338 h 356"/>
                    <a:gd name="T42" fmla="*/ 555 w 600"/>
                    <a:gd name="T43" fmla="*/ 344 h 356"/>
                    <a:gd name="T44" fmla="*/ 535 w 600"/>
                    <a:gd name="T45" fmla="*/ 349 h 356"/>
                    <a:gd name="T46" fmla="*/ 510 w 600"/>
                    <a:gd name="T47" fmla="*/ 353 h 356"/>
                    <a:gd name="T48" fmla="*/ 484 w 600"/>
                    <a:gd name="T49" fmla="*/ 356 h 356"/>
                    <a:gd name="T50" fmla="*/ 454 w 600"/>
                    <a:gd name="T51" fmla="*/ 356 h 356"/>
                    <a:gd name="T52" fmla="*/ 423 w 600"/>
                    <a:gd name="T53" fmla="*/ 355 h 356"/>
                    <a:gd name="T54" fmla="*/ 389 w 600"/>
                    <a:gd name="T55" fmla="*/ 352 h 356"/>
                    <a:gd name="T56" fmla="*/ 352 w 600"/>
                    <a:gd name="T57" fmla="*/ 345 h 356"/>
                    <a:gd name="T58" fmla="*/ 305 w 600"/>
                    <a:gd name="T59" fmla="*/ 332 h 356"/>
                    <a:gd name="T60" fmla="*/ 250 w 600"/>
                    <a:gd name="T61" fmla="*/ 311 h 356"/>
                    <a:gd name="T62" fmla="*/ 191 w 600"/>
                    <a:gd name="T63" fmla="*/ 280 h 356"/>
                    <a:gd name="T64" fmla="*/ 133 w 600"/>
                    <a:gd name="T65" fmla="*/ 239 h 356"/>
                    <a:gd name="T66" fmla="*/ 80 w 600"/>
                    <a:gd name="T67" fmla="*/ 186 h 356"/>
                    <a:gd name="T68" fmla="*/ 36 w 600"/>
                    <a:gd name="T69" fmla="*/ 121 h 356"/>
                    <a:gd name="T70" fmla="*/ 8 w 600"/>
                    <a:gd name="T71" fmla="*/ 44 h 3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600" h="356">
                      <a:moveTo>
                        <a:pt x="0" y="0"/>
                      </a:moveTo>
                      <a:lnTo>
                        <a:pt x="0" y="3"/>
                      </a:lnTo>
                      <a:lnTo>
                        <a:pt x="2" y="12"/>
                      </a:lnTo>
                      <a:lnTo>
                        <a:pt x="5" y="26"/>
                      </a:lnTo>
                      <a:lnTo>
                        <a:pt x="10" y="44"/>
                      </a:lnTo>
                      <a:lnTo>
                        <a:pt x="18" y="66"/>
                      </a:lnTo>
                      <a:lnTo>
                        <a:pt x="28" y="91"/>
                      </a:lnTo>
                      <a:lnTo>
                        <a:pt x="42" y="118"/>
                      </a:lnTo>
                      <a:lnTo>
                        <a:pt x="59" y="147"/>
                      </a:lnTo>
                      <a:lnTo>
                        <a:pt x="80" y="176"/>
                      </a:lnTo>
                      <a:lnTo>
                        <a:pt x="106" y="206"/>
                      </a:lnTo>
                      <a:lnTo>
                        <a:pt x="136" y="234"/>
                      </a:lnTo>
                      <a:lnTo>
                        <a:pt x="171" y="260"/>
                      </a:lnTo>
                      <a:lnTo>
                        <a:pt x="212" y="285"/>
                      </a:lnTo>
                      <a:lnTo>
                        <a:pt x="259" y="306"/>
                      </a:lnTo>
                      <a:lnTo>
                        <a:pt x="311" y="324"/>
                      </a:lnTo>
                      <a:lnTo>
                        <a:pt x="371" y="337"/>
                      </a:lnTo>
                      <a:lnTo>
                        <a:pt x="372" y="337"/>
                      </a:lnTo>
                      <a:lnTo>
                        <a:pt x="377" y="338"/>
                      </a:lnTo>
                      <a:lnTo>
                        <a:pt x="382" y="339"/>
                      </a:lnTo>
                      <a:lnTo>
                        <a:pt x="390" y="340"/>
                      </a:lnTo>
                      <a:lnTo>
                        <a:pt x="401" y="342"/>
                      </a:lnTo>
                      <a:lnTo>
                        <a:pt x="414" y="343"/>
                      </a:lnTo>
                      <a:lnTo>
                        <a:pt x="427" y="344"/>
                      </a:lnTo>
                      <a:lnTo>
                        <a:pt x="442" y="345"/>
                      </a:lnTo>
                      <a:lnTo>
                        <a:pt x="459" y="345"/>
                      </a:lnTo>
                      <a:lnTo>
                        <a:pt x="476" y="345"/>
                      </a:lnTo>
                      <a:lnTo>
                        <a:pt x="493" y="344"/>
                      </a:lnTo>
                      <a:lnTo>
                        <a:pt x="512" y="342"/>
                      </a:lnTo>
                      <a:lnTo>
                        <a:pt x="530" y="339"/>
                      </a:lnTo>
                      <a:lnTo>
                        <a:pt x="549" y="334"/>
                      </a:lnTo>
                      <a:lnTo>
                        <a:pt x="567" y="329"/>
                      </a:lnTo>
                      <a:lnTo>
                        <a:pt x="585" y="322"/>
                      </a:lnTo>
                      <a:lnTo>
                        <a:pt x="587" y="322"/>
                      </a:lnTo>
                      <a:lnTo>
                        <a:pt x="590" y="322"/>
                      </a:lnTo>
                      <a:lnTo>
                        <a:pt x="595" y="322"/>
                      </a:lnTo>
                      <a:lnTo>
                        <a:pt x="599" y="322"/>
                      </a:lnTo>
                      <a:lnTo>
                        <a:pt x="600" y="323"/>
                      </a:lnTo>
                      <a:lnTo>
                        <a:pt x="599" y="326"/>
                      </a:lnTo>
                      <a:lnTo>
                        <a:pt x="593" y="330"/>
                      </a:lnTo>
                      <a:lnTo>
                        <a:pt x="582" y="335"/>
                      </a:lnTo>
                      <a:lnTo>
                        <a:pt x="574" y="338"/>
                      </a:lnTo>
                      <a:lnTo>
                        <a:pt x="565" y="341"/>
                      </a:lnTo>
                      <a:lnTo>
                        <a:pt x="555" y="344"/>
                      </a:lnTo>
                      <a:lnTo>
                        <a:pt x="545" y="347"/>
                      </a:lnTo>
                      <a:lnTo>
                        <a:pt x="535" y="349"/>
                      </a:lnTo>
                      <a:lnTo>
                        <a:pt x="523" y="352"/>
                      </a:lnTo>
                      <a:lnTo>
                        <a:pt x="510" y="353"/>
                      </a:lnTo>
                      <a:lnTo>
                        <a:pt x="498" y="355"/>
                      </a:lnTo>
                      <a:lnTo>
                        <a:pt x="484" y="356"/>
                      </a:lnTo>
                      <a:lnTo>
                        <a:pt x="469" y="356"/>
                      </a:lnTo>
                      <a:lnTo>
                        <a:pt x="454" y="356"/>
                      </a:lnTo>
                      <a:lnTo>
                        <a:pt x="439" y="356"/>
                      </a:lnTo>
                      <a:lnTo>
                        <a:pt x="423" y="355"/>
                      </a:lnTo>
                      <a:lnTo>
                        <a:pt x="407" y="354"/>
                      </a:lnTo>
                      <a:lnTo>
                        <a:pt x="389" y="352"/>
                      </a:lnTo>
                      <a:lnTo>
                        <a:pt x="372" y="349"/>
                      </a:lnTo>
                      <a:lnTo>
                        <a:pt x="352" y="345"/>
                      </a:lnTo>
                      <a:lnTo>
                        <a:pt x="331" y="340"/>
                      </a:lnTo>
                      <a:lnTo>
                        <a:pt x="305" y="332"/>
                      </a:lnTo>
                      <a:lnTo>
                        <a:pt x="279" y="323"/>
                      </a:lnTo>
                      <a:lnTo>
                        <a:pt x="250" y="311"/>
                      </a:lnTo>
                      <a:lnTo>
                        <a:pt x="221" y="297"/>
                      </a:lnTo>
                      <a:lnTo>
                        <a:pt x="191" y="280"/>
                      </a:lnTo>
                      <a:lnTo>
                        <a:pt x="162" y="261"/>
                      </a:lnTo>
                      <a:lnTo>
                        <a:pt x="133" y="239"/>
                      </a:lnTo>
                      <a:lnTo>
                        <a:pt x="106" y="214"/>
                      </a:lnTo>
                      <a:lnTo>
                        <a:pt x="80" y="186"/>
                      </a:lnTo>
                      <a:lnTo>
                        <a:pt x="57" y="155"/>
                      </a:lnTo>
                      <a:lnTo>
                        <a:pt x="36" y="121"/>
                      </a:lnTo>
                      <a:lnTo>
                        <a:pt x="20" y="84"/>
                      </a:lnTo>
                      <a:lnTo>
                        <a:pt x="8" y="4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75" name="Freeform 159"/>
                <p:cNvSpPr>
                  <a:spLocks/>
                </p:cNvSpPr>
                <p:nvPr/>
              </p:nvSpPr>
              <p:spPr bwMode="auto">
                <a:xfrm>
                  <a:off x="4985" y="1531"/>
                  <a:ext cx="49" cy="131"/>
                </a:xfrm>
                <a:custGeom>
                  <a:avLst/>
                  <a:gdLst>
                    <a:gd name="T0" fmla="*/ 0 w 198"/>
                    <a:gd name="T1" fmla="*/ 0 h 524"/>
                    <a:gd name="T2" fmla="*/ 1 w 198"/>
                    <a:gd name="T3" fmla="*/ 2 h 524"/>
                    <a:gd name="T4" fmla="*/ 7 w 198"/>
                    <a:gd name="T5" fmla="*/ 8 h 524"/>
                    <a:gd name="T6" fmla="*/ 14 w 198"/>
                    <a:gd name="T7" fmla="*/ 17 h 524"/>
                    <a:gd name="T8" fmla="*/ 25 w 198"/>
                    <a:gd name="T9" fmla="*/ 31 h 524"/>
                    <a:gd name="T10" fmla="*/ 36 w 198"/>
                    <a:gd name="T11" fmla="*/ 50 h 524"/>
                    <a:gd name="T12" fmla="*/ 49 w 198"/>
                    <a:gd name="T13" fmla="*/ 72 h 524"/>
                    <a:gd name="T14" fmla="*/ 64 w 198"/>
                    <a:gd name="T15" fmla="*/ 97 h 524"/>
                    <a:gd name="T16" fmla="*/ 79 w 198"/>
                    <a:gd name="T17" fmla="*/ 127 h 524"/>
                    <a:gd name="T18" fmla="*/ 95 w 198"/>
                    <a:gd name="T19" fmla="*/ 161 h 524"/>
                    <a:gd name="T20" fmla="*/ 111 w 198"/>
                    <a:gd name="T21" fmla="*/ 200 h 524"/>
                    <a:gd name="T22" fmla="*/ 126 w 198"/>
                    <a:gd name="T23" fmla="*/ 243 h 524"/>
                    <a:gd name="T24" fmla="*/ 141 w 198"/>
                    <a:gd name="T25" fmla="*/ 290 h 524"/>
                    <a:gd name="T26" fmla="*/ 155 w 198"/>
                    <a:gd name="T27" fmla="*/ 341 h 524"/>
                    <a:gd name="T28" fmla="*/ 168 w 198"/>
                    <a:gd name="T29" fmla="*/ 397 h 524"/>
                    <a:gd name="T30" fmla="*/ 179 w 198"/>
                    <a:gd name="T31" fmla="*/ 458 h 524"/>
                    <a:gd name="T32" fmla="*/ 187 w 198"/>
                    <a:gd name="T33" fmla="*/ 522 h 524"/>
                    <a:gd name="T34" fmla="*/ 189 w 198"/>
                    <a:gd name="T35" fmla="*/ 523 h 524"/>
                    <a:gd name="T36" fmla="*/ 193 w 198"/>
                    <a:gd name="T37" fmla="*/ 524 h 524"/>
                    <a:gd name="T38" fmla="*/ 196 w 198"/>
                    <a:gd name="T39" fmla="*/ 521 h 524"/>
                    <a:gd name="T40" fmla="*/ 198 w 198"/>
                    <a:gd name="T41" fmla="*/ 510 h 524"/>
                    <a:gd name="T42" fmla="*/ 196 w 198"/>
                    <a:gd name="T43" fmla="*/ 502 h 524"/>
                    <a:gd name="T44" fmla="*/ 195 w 198"/>
                    <a:gd name="T45" fmla="*/ 488 h 524"/>
                    <a:gd name="T46" fmla="*/ 192 w 198"/>
                    <a:gd name="T47" fmla="*/ 467 h 524"/>
                    <a:gd name="T48" fmla="*/ 188 w 198"/>
                    <a:gd name="T49" fmla="*/ 441 h 524"/>
                    <a:gd name="T50" fmla="*/ 183 w 198"/>
                    <a:gd name="T51" fmla="*/ 410 h 524"/>
                    <a:gd name="T52" fmla="*/ 176 w 198"/>
                    <a:gd name="T53" fmla="*/ 376 h 524"/>
                    <a:gd name="T54" fmla="*/ 168 w 198"/>
                    <a:gd name="T55" fmla="*/ 339 h 524"/>
                    <a:gd name="T56" fmla="*/ 157 w 198"/>
                    <a:gd name="T57" fmla="*/ 300 h 524"/>
                    <a:gd name="T58" fmla="*/ 144 w 198"/>
                    <a:gd name="T59" fmla="*/ 259 h 524"/>
                    <a:gd name="T60" fmla="*/ 131 w 198"/>
                    <a:gd name="T61" fmla="*/ 217 h 524"/>
                    <a:gd name="T62" fmla="*/ 116 w 198"/>
                    <a:gd name="T63" fmla="*/ 176 h 524"/>
                    <a:gd name="T64" fmla="*/ 97 w 198"/>
                    <a:gd name="T65" fmla="*/ 136 h 524"/>
                    <a:gd name="T66" fmla="*/ 76 w 198"/>
                    <a:gd name="T67" fmla="*/ 98 h 524"/>
                    <a:gd name="T68" fmla="*/ 53 w 198"/>
                    <a:gd name="T69" fmla="*/ 62 h 524"/>
                    <a:gd name="T70" fmla="*/ 28 w 198"/>
                    <a:gd name="T71" fmla="*/ 28 h 524"/>
                    <a:gd name="T72" fmla="*/ 0 w 198"/>
                    <a:gd name="T73" fmla="*/ 0 h 5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98" h="524">
                      <a:moveTo>
                        <a:pt x="0" y="0"/>
                      </a:moveTo>
                      <a:lnTo>
                        <a:pt x="1" y="2"/>
                      </a:lnTo>
                      <a:lnTo>
                        <a:pt x="7" y="8"/>
                      </a:lnTo>
                      <a:lnTo>
                        <a:pt x="14" y="17"/>
                      </a:lnTo>
                      <a:lnTo>
                        <a:pt x="25" y="31"/>
                      </a:lnTo>
                      <a:lnTo>
                        <a:pt x="36" y="50"/>
                      </a:lnTo>
                      <a:lnTo>
                        <a:pt x="49" y="72"/>
                      </a:lnTo>
                      <a:lnTo>
                        <a:pt x="64" y="97"/>
                      </a:lnTo>
                      <a:lnTo>
                        <a:pt x="79" y="127"/>
                      </a:lnTo>
                      <a:lnTo>
                        <a:pt x="95" y="161"/>
                      </a:lnTo>
                      <a:lnTo>
                        <a:pt x="111" y="200"/>
                      </a:lnTo>
                      <a:lnTo>
                        <a:pt x="126" y="243"/>
                      </a:lnTo>
                      <a:lnTo>
                        <a:pt x="141" y="290"/>
                      </a:lnTo>
                      <a:lnTo>
                        <a:pt x="155" y="341"/>
                      </a:lnTo>
                      <a:lnTo>
                        <a:pt x="168" y="397"/>
                      </a:lnTo>
                      <a:lnTo>
                        <a:pt x="179" y="458"/>
                      </a:lnTo>
                      <a:lnTo>
                        <a:pt x="187" y="522"/>
                      </a:lnTo>
                      <a:lnTo>
                        <a:pt x="189" y="523"/>
                      </a:lnTo>
                      <a:lnTo>
                        <a:pt x="193" y="524"/>
                      </a:lnTo>
                      <a:lnTo>
                        <a:pt x="196" y="521"/>
                      </a:lnTo>
                      <a:lnTo>
                        <a:pt x="198" y="510"/>
                      </a:lnTo>
                      <a:lnTo>
                        <a:pt x="196" y="502"/>
                      </a:lnTo>
                      <a:lnTo>
                        <a:pt x="195" y="488"/>
                      </a:lnTo>
                      <a:lnTo>
                        <a:pt x="192" y="467"/>
                      </a:lnTo>
                      <a:lnTo>
                        <a:pt x="188" y="441"/>
                      </a:lnTo>
                      <a:lnTo>
                        <a:pt x="183" y="410"/>
                      </a:lnTo>
                      <a:lnTo>
                        <a:pt x="176" y="376"/>
                      </a:lnTo>
                      <a:lnTo>
                        <a:pt x="168" y="339"/>
                      </a:lnTo>
                      <a:lnTo>
                        <a:pt x="157" y="300"/>
                      </a:lnTo>
                      <a:lnTo>
                        <a:pt x="144" y="259"/>
                      </a:lnTo>
                      <a:lnTo>
                        <a:pt x="131" y="217"/>
                      </a:lnTo>
                      <a:lnTo>
                        <a:pt x="116" y="176"/>
                      </a:lnTo>
                      <a:lnTo>
                        <a:pt x="97" y="136"/>
                      </a:lnTo>
                      <a:lnTo>
                        <a:pt x="76" y="98"/>
                      </a:lnTo>
                      <a:lnTo>
                        <a:pt x="53" y="62"/>
                      </a:lnTo>
                      <a:lnTo>
                        <a:pt x="28" y="2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76" name="Freeform 160"/>
                <p:cNvSpPr>
                  <a:spLocks/>
                </p:cNvSpPr>
                <p:nvPr/>
              </p:nvSpPr>
              <p:spPr bwMode="auto">
                <a:xfrm>
                  <a:off x="4840" y="1460"/>
                  <a:ext cx="55" cy="187"/>
                </a:xfrm>
                <a:custGeom>
                  <a:avLst/>
                  <a:gdLst>
                    <a:gd name="T0" fmla="*/ 0 w 224"/>
                    <a:gd name="T1" fmla="*/ 0 h 746"/>
                    <a:gd name="T2" fmla="*/ 4 w 224"/>
                    <a:gd name="T3" fmla="*/ 6 h 746"/>
                    <a:gd name="T4" fmla="*/ 10 w 224"/>
                    <a:gd name="T5" fmla="*/ 23 h 746"/>
                    <a:gd name="T6" fmla="*/ 22 w 224"/>
                    <a:gd name="T7" fmla="*/ 51 h 746"/>
                    <a:gd name="T8" fmla="*/ 34 w 224"/>
                    <a:gd name="T9" fmla="*/ 90 h 746"/>
                    <a:gd name="T10" fmla="*/ 46 w 224"/>
                    <a:gd name="T11" fmla="*/ 141 h 746"/>
                    <a:gd name="T12" fmla="*/ 57 w 224"/>
                    <a:gd name="T13" fmla="*/ 201 h 746"/>
                    <a:gd name="T14" fmla="*/ 62 w 224"/>
                    <a:gd name="T15" fmla="*/ 271 h 746"/>
                    <a:gd name="T16" fmla="*/ 65 w 224"/>
                    <a:gd name="T17" fmla="*/ 352 h 746"/>
                    <a:gd name="T18" fmla="*/ 68 w 224"/>
                    <a:gd name="T19" fmla="*/ 432 h 746"/>
                    <a:gd name="T20" fmla="*/ 78 w 224"/>
                    <a:gd name="T21" fmla="*/ 502 h 746"/>
                    <a:gd name="T22" fmla="*/ 95 w 224"/>
                    <a:gd name="T23" fmla="*/ 565 h 746"/>
                    <a:gd name="T24" fmla="*/ 115 w 224"/>
                    <a:gd name="T25" fmla="*/ 617 h 746"/>
                    <a:gd name="T26" fmla="*/ 141 w 224"/>
                    <a:gd name="T27" fmla="*/ 661 h 746"/>
                    <a:gd name="T28" fmla="*/ 167 w 224"/>
                    <a:gd name="T29" fmla="*/ 697 h 746"/>
                    <a:gd name="T30" fmla="*/ 196 w 224"/>
                    <a:gd name="T31" fmla="*/ 726 h 746"/>
                    <a:gd name="T32" fmla="*/ 224 w 224"/>
                    <a:gd name="T33" fmla="*/ 746 h 746"/>
                    <a:gd name="T34" fmla="*/ 217 w 224"/>
                    <a:gd name="T35" fmla="*/ 741 h 746"/>
                    <a:gd name="T36" fmla="*/ 200 w 224"/>
                    <a:gd name="T37" fmla="*/ 725 h 746"/>
                    <a:gd name="T38" fmla="*/ 175 w 224"/>
                    <a:gd name="T39" fmla="*/ 697 h 746"/>
                    <a:gd name="T40" fmla="*/ 148 w 224"/>
                    <a:gd name="T41" fmla="*/ 658 h 746"/>
                    <a:gd name="T42" fmla="*/ 120 w 224"/>
                    <a:gd name="T43" fmla="*/ 606 h 746"/>
                    <a:gd name="T44" fmla="*/ 97 w 224"/>
                    <a:gd name="T45" fmla="*/ 540 h 746"/>
                    <a:gd name="T46" fmla="*/ 81 w 224"/>
                    <a:gd name="T47" fmla="*/ 458 h 746"/>
                    <a:gd name="T48" fmla="*/ 76 w 224"/>
                    <a:gd name="T49" fmla="*/ 361 h 746"/>
                    <a:gd name="T50" fmla="*/ 76 w 224"/>
                    <a:gd name="T51" fmla="*/ 350 h 746"/>
                    <a:gd name="T52" fmla="*/ 75 w 224"/>
                    <a:gd name="T53" fmla="*/ 321 h 746"/>
                    <a:gd name="T54" fmla="*/ 73 w 224"/>
                    <a:gd name="T55" fmla="*/ 276 h 746"/>
                    <a:gd name="T56" fmla="*/ 67 w 224"/>
                    <a:gd name="T57" fmla="*/ 222 h 746"/>
                    <a:gd name="T58" fmla="*/ 58 w 224"/>
                    <a:gd name="T59" fmla="*/ 164 h 746"/>
                    <a:gd name="T60" fmla="*/ 45 w 224"/>
                    <a:gd name="T61" fmla="*/ 103 h 746"/>
                    <a:gd name="T62" fmla="*/ 25 w 224"/>
                    <a:gd name="T63" fmla="*/ 48 h 746"/>
                    <a:gd name="T64" fmla="*/ 0 w 224"/>
                    <a:gd name="T65" fmla="*/ 0 h 7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224" h="746">
                      <a:moveTo>
                        <a:pt x="0" y="0"/>
                      </a:moveTo>
                      <a:lnTo>
                        <a:pt x="4" y="6"/>
                      </a:lnTo>
                      <a:lnTo>
                        <a:pt x="10" y="23"/>
                      </a:lnTo>
                      <a:lnTo>
                        <a:pt x="22" y="51"/>
                      </a:lnTo>
                      <a:lnTo>
                        <a:pt x="34" y="90"/>
                      </a:lnTo>
                      <a:lnTo>
                        <a:pt x="46" y="141"/>
                      </a:lnTo>
                      <a:lnTo>
                        <a:pt x="57" y="201"/>
                      </a:lnTo>
                      <a:lnTo>
                        <a:pt x="62" y="271"/>
                      </a:lnTo>
                      <a:lnTo>
                        <a:pt x="65" y="352"/>
                      </a:lnTo>
                      <a:lnTo>
                        <a:pt x="68" y="432"/>
                      </a:lnTo>
                      <a:lnTo>
                        <a:pt x="78" y="502"/>
                      </a:lnTo>
                      <a:lnTo>
                        <a:pt x="95" y="565"/>
                      </a:lnTo>
                      <a:lnTo>
                        <a:pt x="115" y="617"/>
                      </a:lnTo>
                      <a:lnTo>
                        <a:pt x="141" y="661"/>
                      </a:lnTo>
                      <a:lnTo>
                        <a:pt x="167" y="697"/>
                      </a:lnTo>
                      <a:lnTo>
                        <a:pt x="196" y="726"/>
                      </a:lnTo>
                      <a:lnTo>
                        <a:pt x="224" y="746"/>
                      </a:lnTo>
                      <a:lnTo>
                        <a:pt x="217" y="741"/>
                      </a:lnTo>
                      <a:lnTo>
                        <a:pt x="200" y="725"/>
                      </a:lnTo>
                      <a:lnTo>
                        <a:pt x="175" y="697"/>
                      </a:lnTo>
                      <a:lnTo>
                        <a:pt x="148" y="658"/>
                      </a:lnTo>
                      <a:lnTo>
                        <a:pt x="120" y="606"/>
                      </a:lnTo>
                      <a:lnTo>
                        <a:pt x="97" y="540"/>
                      </a:lnTo>
                      <a:lnTo>
                        <a:pt x="81" y="458"/>
                      </a:lnTo>
                      <a:lnTo>
                        <a:pt x="76" y="361"/>
                      </a:lnTo>
                      <a:lnTo>
                        <a:pt x="76" y="350"/>
                      </a:lnTo>
                      <a:lnTo>
                        <a:pt x="75" y="321"/>
                      </a:lnTo>
                      <a:lnTo>
                        <a:pt x="73" y="276"/>
                      </a:lnTo>
                      <a:lnTo>
                        <a:pt x="67" y="222"/>
                      </a:lnTo>
                      <a:lnTo>
                        <a:pt x="58" y="164"/>
                      </a:lnTo>
                      <a:lnTo>
                        <a:pt x="45" y="103"/>
                      </a:lnTo>
                      <a:lnTo>
                        <a:pt x="25" y="4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77" name="Freeform 161"/>
                <p:cNvSpPr>
                  <a:spLocks/>
                </p:cNvSpPr>
                <p:nvPr/>
              </p:nvSpPr>
              <p:spPr bwMode="auto">
                <a:xfrm>
                  <a:off x="4840" y="1476"/>
                  <a:ext cx="38" cy="167"/>
                </a:xfrm>
                <a:custGeom>
                  <a:avLst/>
                  <a:gdLst>
                    <a:gd name="T0" fmla="*/ 0 w 152"/>
                    <a:gd name="T1" fmla="*/ 0 h 671"/>
                    <a:gd name="T2" fmla="*/ 2 w 152"/>
                    <a:gd name="T3" fmla="*/ 4 h 671"/>
                    <a:gd name="T4" fmla="*/ 8 w 152"/>
                    <a:gd name="T5" fmla="*/ 16 h 671"/>
                    <a:gd name="T6" fmla="*/ 16 w 152"/>
                    <a:gd name="T7" fmla="*/ 37 h 671"/>
                    <a:gd name="T8" fmla="*/ 24 w 152"/>
                    <a:gd name="T9" fmla="*/ 68 h 671"/>
                    <a:gd name="T10" fmla="*/ 32 w 152"/>
                    <a:gd name="T11" fmla="*/ 108 h 671"/>
                    <a:gd name="T12" fmla="*/ 39 w 152"/>
                    <a:gd name="T13" fmla="*/ 158 h 671"/>
                    <a:gd name="T14" fmla="*/ 42 w 152"/>
                    <a:gd name="T15" fmla="*/ 218 h 671"/>
                    <a:gd name="T16" fmla="*/ 42 w 152"/>
                    <a:gd name="T17" fmla="*/ 291 h 671"/>
                    <a:gd name="T18" fmla="*/ 42 w 152"/>
                    <a:gd name="T19" fmla="*/ 364 h 671"/>
                    <a:gd name="T20" fmla="*/ 48 w 152"/>
                    <a:gd name="T21" fmla="*/ 431 h 671"/>
                    <a:gd name="T22" fmla="*/ 59 w 152"/>
                    <a:gd name="T23" fmla="*/ 491 h 671"/>
                    <a:gd name="T24" fmla="*/ 74 w 152"/>
                    <a:gd name="T25" fmla="*/ 543 h 671"/>
                    <a:gd name="T26" fmla="*/ 92 w 152"/>
                    <a:gd name="T27" fmla="*/ 587 h 671"/>
                    <a:gd name="T28" fmla="*/ 111 w 152"/>
                    <a:gd name="T29" fmla="*/ 623 h 671"/>
                    <a:gd name="T30" fmla="*/ 131 w 152"/>
                    <a:gd name="T31" fmla="*/ 651 h 671"/>
                    <a:gd name="T32" fmla="*/ 152 w 152"/>
                    <a:gd name="T33" fmla="*/ 671 h 671"/>
                    <a:gd name="T34" fmla="*/ 147 w 152"/>
                    <a:gd name="T35" fmla="*/ 668 h 671"/>
                    <a:gd name="T36" fmla="*/ 133 w 152"/>
                    <a:gd name="T37" fmla="*/ 657 h 671"/>
                    <a:gd name="T38" fmla="*/ 115 w 152"/>
                    <a:gd name="T39" fmla="*/ 636 h 671"/>
                    <a:gd name="T40" fmla="*/ 93 w 152"/>
                    <a:gd name="T41" fmla="*/ 603 h 671"/>
                    <a:gd name="T42" fmla="*/ 71 w 152"/>
                    <a:gd name="T43" fmla="*/ 555 h 671"/>
                    <a:gd name="T44" fmla="*/ 51 w 152"/>
                    <a:gd name="T45" fmla="*/ 490 h 671"/>
                    <a:gd name="T46" fmla="*/ 36 w 152"/>
                    <a:gd name="T47" fmla="*/ 405 h 671"/>
                    <a:gd name="T48" fmla="*/ 30 w 152"/>
                    <a:gd name="T49" fmla="*/ 298 h 671"/>
                    <a:gd name="T50" fmla="*/ 30 w 152"/>
                    <a:gd name="T51" fmla="*/ 290 h 671"/>
                    <a:gd name="T52" fmla="*/ 31 w 152"/>
                    <a:gd name="T53" fmla="*/ 267 h 671"/>
                    <a:gd name="T54" fmla="*/ 31 w 152"/>
                    <a:gd name="T55" fmla="*/ 232 h 671"/>
                    <a:gd name="T56" fmla="*/ 30 w 152"/>
                    <a:gd name="T57" fmla="*/ 190 h 671"/>
                    <a:gd name="T58" fmla="*/ 27 w 152"/>
                    <a:gd name="T59" fmla="*/ 143 h 671"/>
                    <a:gd name="T60" fmla="*/ 21 w 152"/>
                    <a:gd name="T61" fmla="*/ 93 h 671"/>
                    <a:gd name="T62" fmla="*/ 12 w 152"/>
                    <a:gd name="T63" fmla="*/ 44 h 671"/>
                    <a:gd name="T64" fmla="*/ 0 w 152"/>
                    <a:gd name="T65" fmla="*/ 0 h 6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52" h="671">
                      <a:moveTo>
                        <a:pt x="0" y="0"/>
                      </a:moveTo>
                      <a:lnTo>
                        <a:pt x="2" y="4"/>
                      </a:lnTo>
                      <a:lnTo>
                        <a:pt x="8" y="16"/>
                      </a:lnTo>
                      <a:lnTo>
                        <a:pt x="16" y="37"/>
                      </a:lnTo>
                      <a:lnTo>
                        <a:pt x="24" y="68"/>
                      </a:lnTo>
                      <a:lnTo>
                        <a:pt x="32" y="108"/>
                      </a:lnTo>
                      <a:lnTo>
                        <a:pt x="39" y="158"/>
                      </a:lnTo>
                      <a:lnTo>
                        <a:pt x="42" y="218"/>
                      </a:lnTo>
                      <a:lnTo>
                        <a:pt x="42" y="291"/>
                      </a:lnTo>
                      <a:lnTo>
                        <a:pt x="42" y="364"/>
                      </a:lnTo>
                      <a:lnTo>
                        <a:pt x="48" y="431"/>
                      </a:lnTo>
                      <a:lnTo>
                        <a:pt x="59" y="491"/>
                      </a:lnTo>
                      <a:lnTo>
                        <a:pt x="74" y="543"/>
                      </a:lnTo>
                      <a:lnTo>
                        <a:pt x="92" y="587"/>
                      </a:lnTo>
                      <a:lnTo>
                        <a:pt x="111" y="623"/>
                      </a:lnTo>
                      <a:lnTo>
                        <a:pt x="131" y="651"/>
                      </a:lnTo>
                      <a:lnTo>
                        <a:pt x="152" y="671"/>
                      </a:lnTo>
                      <a:lnTo>
                        <a:pt x="147" y="668"/>
                      </a:lnTo>
                      <a:lnTo>
                        <a:pt x="133" y="657"/>
                      </a:lnTo>
                      <a:lnTo>
                        <a:pt x="115" y="636"/>
                      </a:lnTo>
                      <a:lnTo>
                        <a:pt x="93" y="603"/>
                      </a:lnTo>
                      <a:lnTo>
                        <a:pt x="71" y="555"/>
                      </a:lnTo>
                      <a:lnTo>
                        <a:pt x="51" y="490"/>
                      </a:lnTo>
                      <a:lnTo>
                        <a:pt x="36" y="405"/>
                      </a:lnTo>
                      <a:lnTo>
                        <a:pt x="30" y="298"/>
                      </a:lnTo>
                      <a:lnTo>
                        <a:pt x="30" y="290"/>
                      </a:lnTo>
                      <a:lnTo>
                        <a:pt x="31" y="267"/>
                      </a:lnTo>
                      <a:lnTo>
                        <a:pt x="31" y="232"/>
                      </a:lnTo>
                      <a:lnTo>
                        <a:pt x="30" y="190"/>
                      </a:lnTo>
                      <a:lnTo>
                        <a:pt x="27" y="143"/>
                      </a:lnTo>
                      <a:lnTo>
                        <a:pt x="21" y="93"/>
                      </a:lnTo>
                      <a:lnTo>
                        <a:pt x="12" y="4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78" name="Freeform 162"/>
                <p:cNvSpPr>
                  <a:spLocks/>
                </p:cNvSpPr>
                <p:nvPr/>
              </p:nvSpPr>
              <p:spPr bwMode="auto">
                <a:xfrm>
                  <a:off x="4745" y="1605"/>
                  <a:ext cx="154" cy="38"/>
                </a:xfrm>
                <a:custGeom>
                  <a:avLst/>
                  <a:gdLst>
                    <a:gd name="T0" fmla="*/ 363 w 615"/>
                    <a:gd name="T1" fmla="*/ 147 h 152"/>
                    <a:gd name="T2" fmla="*/ 318 w 615"/>
                    <a:gd name="T3" fmla="*/ 140 h 152"/>
                    <a:gd name="T4" fmla="*/ 272 w 615"/>
                    <a:gd name="T5" fmla="*/ 130 h 152"/>
                    <a:gd name="T6" fmla="*/ 223 w 615"/>
                    <a:gd name="T7" fmla="*/ 117 h 152"/>
                    <a:gd name="T8" fmla="*/ 174 w 615"/>
                    <a:gd name="T9" fmla="*/ 99 h 152"/>
                    <a:gd name="T10" fmla="*/ 124 w 615"/>
                    <a:gd name="T11" fmla="*/ 78 h 152"/>
                    <a:gd name="T12" fmla="*/ 73 w 615"/>
                    <a:gd name="T13" fmla="*/ 51 h 152"/>
                    <a:gd name="T14" fmla="*/ 24 w 615"/>
                    <a:gd name="T15" fmla="*/ 18 h 152"/>
                    <a:gd name="T16" fmla="*/ 2 w 615"/>
                    <a:gd name="T17" fmla="*/ 1 h 152"/>
                    <a:gd name="T18" fmla="*/ 16 w 615"/>
                    <a:gd name="T19" fmla="*/ 11 h 152"/>
                    <a:gd name="T20" fmla="*/ 42 w 615"/>
                    <a:gd name="T21" fmla="*/ 27 h 152"/>
                    <a:gd name="T22" fmla="*/ 81 w 615"/>
                    <a:gd name="T23" fmla="*/ 49 h 152"/>
                    <a:gd name="T24" fmla="*/ 132 w 615"/>
                    <a:gd name="T25" fmla="*/ 72 h 152"/>
                    <a:gd name="T26" fmla="*/ 192 w 615"/>
                    <a:gd name="T27" fmla="*/ 96 h 152"/>
                    <a:gd name="T28" fmla="*/ 261 w 615"/>
                    <a:gd name="T29" fmla="*/ 117 h 152"/>
                    <a:gd name="T30" fmla="*/ 339 w 615"/>
                    <a:gd name="T31" fmla="*/ 133 h 152"/>
                    <a:gd name="T32" fmla="*/ 393 w 615"/>
                    <a:gd name="T33" fmla="*/ 140 h 152"/>
                    <a:gd name="T34" fmla="*/ 419 w 615"/>
                    <a:gd name="T35" fmla="*/ 142 h 152"/>
                    <a:gd name="T36" fmla="*/ 446 w 615"/>
                    <a:gd name="T37" fmla="*/ 143 h 152"/>
                    <a:gd name="T38" fmla="*/ 472 w 615"/>
                    <a:gd name="T39" fmla="*/ 143 h 152"/>
                    <a:gd name="T40" fmla="*/ 500 w 615"/>
                    <a:gd name="T41" fmla="*/ 141 h 152"/>
                    <a:gd name="T42" fmla="*/ 528 w 615"/>
                    <a:gd name="T43" fmla="*/ 139 h 152"/>
                    <a:gd name="T44" fmla="*/ 557 w 615"/>
                    <a:gd name="T45" fmla="*/ 135 h 152"/>
                    <a:gd name="T46" fmla="*/ 584 w 615"/>
                    <a:gd name="T47" fmla="*/ 130 h 152"/>
                    <a:gd name="T48" fmla="*/ 600 w 615"/>
                    <a:gd name="T49" fmla="*/ 127 h 152"/>
                    <a:gd name="T50" fmla="*/ 610 w 615"/>
                    <a:gd name="T51" fmla="*/ 128 h 152"/>
                    <a:gd name="T52" fmla="*/ 615 w 615"/>
                    <a:gd name="T53" fmla="*/ 131 h 152"/>
                    <a:gd name="T54" fmla="*/ 609 w 615"/>
                    <a:gd name="T55" fmla="*/ 135 h 152"/>
                    <a:gd name="T56" fmla="*/ 592 w 615"/>
                    <a:gd name="T57" fmla="*/ 140 h 152"/>
                    <a:gd name="T58" fmla="*/ 580 w 615"/>
                    <a:gd name="T59" fmla="*/ 143 h 152"/>
                    <a:gd name="T60" fmla="*/ 562 w 615"/>
                    <a:gd name="T61" fmla="*/ 146 h 152"/>
                    <a:gd name="T62" fmla="*/ 539 w 615"/>
                    <a:gd name="T63" fmla="*/ 148 h 152"/>
                    <a:gd name="T64" fmla="*/ 512 w 615"/>
                    <a:gd name="T65" fmla="*/ 151 h 152"/>
                    <a:gd name="T66" fmla="*/ 479 w 615"/>
                    <a:gd name="T67" fmla="*/ 152 h 152"/>
                    <a:gd name="T68" fmla="*/ 444 w 615"/>
                    <a:gd name="T69" fmla="*/ 152 h 152"/>
                    <a:gd name="T70" fmla="*/ 406 w 615"/>
                    <a:gd name="T71" fmla="*/ 151 h 1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615" h="152">
                      <a:moveTo>
                        <a:pt x="385" y="149"/>
                      </a:moveTo>
                      <a:lnTo>
                        <a:pt x="363" y="147"/>
                      </a:lnTo>
                      <a:lnTo>
                        <a:pt x="341" y="144"/>
                      </a:lnTo>
                      <a:lnTo>
                        <a:pt x="318" y="140"/>
                      </a:lnTo>
                      <a:lnTo>
                        <a:pt x="295" y="135"/>
                      </a:lnTo>
                      <a:lnTo>
                        <a:pt x="272" y="130"/>
                      </a:lnTo>
                      <a:lnTo>
                        <a:pt x="248" y="124"/>
                      </a:lnTo>
                      <a:lnTo>
                        <a:pt x="223" y="117"/>
                      </a:lnTo>
                      <a:lnTo>
                        <a:pt x="199" y="108"/>
                      </a:lnTo>
                      <a:lnTo>
                        <a:pt x="174" y="99"/>
                      </a:lnTo>
                      <a:lnTo>
                        <a:pt x="148" y="89"/>
                      </a:lnTo>
                      <a:lnTo>
                        <a:pt x="124" y="78"/>
                      </a:lnTo>
                      <a:lnTo>
                        <a:pt x="99" y="65"/>
                      </a:lnTo>
                      <a:lnTo>
                        <a:pt x="73" y="51"/>
                      </a:lnTo>
                      <a:lnTo>
                        <a:pt x="49" y="35"/>
                      </a:lnTo>
                      <a:lnTo>
                        <a:pt x="24" y="18"/>
                      </a:lnTo>
                      <a:lnTo>
                        <a:pt x="0" y="0"/>
                      </a:lnTo>
                      <a:lnTo>
                        <a:pt x="2" y="1"/>
                      </a:lnTo>
                      <a:lnTo>
                        <a:pt x="7" y="5"/>
                      </a:lnTo>
                      <a:lnTo>
                        <a:pt x="16" y="11"/>
                      </a:lnTo>
                      <a:lnTo>
                        <a:pt x="27" y="18"/>
                      </a:lnTo>
                      <a:lnTo>
                        <a:pt x="42" y="27"/>
                      </a:lnTo>
                      <a:lnTo>
                        <a:pt x="61" y="38"/>
                      </a:lnTo>
                      <a:lnTo>
                        <a:pt x="81" y="49"/>
                      </a:lnTo>
                      <a:lnTo>
                        <a:pt x="106" y="60"/>
                      </a:lnTo>
                      <a:lnTo>
                        <a:pt x="132" y="72"/>
                      </a:lnTo>
                      <a:lnTo>
                        <a:pt x="161" y="84"/>
                      </a:lnTo>
                      <a:lnTo>
                        <a:pt x="192" y="96"/>
                      </a:lnTo>
                      <a:lnTo>
                        <a:pt x="226" y="107"/>
                      </a:lnTo>
                      <a:lnTo>
                        <a:pt x="261" y="117"/>
                      </a:lnTo>
                      <a:lnTo>
                        <a:pt x="299" y="125"/>
                      </a:lnTo>
                      <a:lnTo>
                        <a:pt x="339" y="133"/>
                      </a:lnTo>
                      <a:lnTo>
                        <a:pt x="380" y="139"/>
                      </a:lnTo>
                      <a:lnTo>
                        <a:pt x="393" y="140"/>
                      </a:lnTo>
                      <a:lnTo>
                        <a:pt x="406" y="141"/>
                      </a:lnTo>
                      <a:lnTo>
                        <a:pt x="419" y="142"/>
                      </a:lnTo>
                      <a:lnTo>
                        <a:pt x="432" y="142"/>
                      </a:lnTo>
                      <a:lnTo>
                        <a:pt x="446" y="143"/>
                      </a:lnTo>
                      <a:lnTo>
                        <a:pt x="459" y="143"/>
                      </a:lnTo>
                      <a:lnTo>
                        <a:pt x="472" y="143"/>
                      </a:lnTo>
                      <a:lnTo>
                        <a:pt x="486" y="142"/>
                      </a:lnTo>
                      <a:lnTo>
                        <a:pt x="500" y="141"/>
                      </a:lnTo>
                      <a:lnTo>
                        <a:pt x="514" y="140"/>
                      </a:lnTo>
                      <a:lnTo>
                        <a:pt x="528" y="139"/>
                      </a:lnTo>
                      <a:lnTo>
                        <a:pt x="542" y="137"/>
                      </a:lnTo>
                      <a:lnTo>
                        <a:pt x="557" y="135"/>
                      </a:lnTo>
                      <a:lnTo>
                        <a:pt x="571" y="132"/>
                      </a:lnTo>
                      <a:lnTo>
                        <a:pt x="584" y="130"/>
                      </a:lnTo>
                      <a:lnTo>
                        <a:pt x="599" y="127"/>
                      </a:lnTo>
                      <a:lnTo>
                        <a:pt x="600" y="127"/>
                      </a:lnTo>
                      <a:lnTo>
                        <a:pt x="605" y="127"/>
                      </a:lnTo>
                      <a:lnTo>
                        <a:pt x="610" y="128"/>
                      </a:lnTo>
                      <a:lnTo>
                        <a:pt x="613" y="129"/>
                      </a:lnTo>
                      <a:lnTo>
                        <a:pt x="615" y="131"/>
                      </a:lnTo>
                      <a:lnTo>
                        <a:pt x="614" y="132"/>
                      </a:lnTo>
                      <a:lnTo>
                        <a:pt x="609" y="135"/>
                      </a:lnTo>
                      <a:lnTo>
                        <a:pt x="597" y="139"/>
                      </a:lnTo>
                      <a:lnTo>
                        <a:pt x="592" y="140"/>
                      </a:lnTo>
                      <a:lnTo>
                        <a:pt x="587" y="141"/>
                      </a:lnTo>
                      <a:lnTo>
                        <a:pt x="580" y="143"/>
                      </a:lnTo>
                      <a:lnTo>
                        <a:pt x="572" y="144"/>
                      </a:lnTo>
                      <a:lnTo>
                        <a:pt x="562" y="146"/>
                      </a:lnTo>
                      <a:lnTo>
                        <a:pt x="551" y="147"/>
                      </a:lnTo>
                      <a:lnTo>
                        <a:pt x="539" y="148"/>
                      </a:lnTo>
                      <a:lnTo>
                        <a:pt x="526" y="150"/>
                      </a:lnTo>
                      <a:lnTo>
                        <a:pt x="512" y="151"/>
                      </a:lnTo>
                      <a:lnTo>
                        <a:pt x="496" y="152"/>
                      </a:lnTo>
                      <a:lnTo>
                        <a:pt x="479" y="152"/>
                      </a:lnTo>
                      <a:lnTo>
                        <a:pt x="462" y="152"/>
                      </a:lnTo>
                      <a:lnTo>
                        <a:pt x="444" y="152"/>
                      </a:lnTo>
                      <a:lnTo>
                        <a:pt x="425" y="152"/>
                      </a:lnTo>
                      <a:lnTo>
                        <a:pt x="406" y="151"/>
                      </a:lnTo>
                      <a:lnTo>
                        <a:pt x="385" y="149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79" name="Freeform 163"/>
                <p:cNvSpPr>
                  <a:spLocks/>
                </p:cNvSpPr>
                <p:nvPr/>
              </p:nvSpPr>
              <p:spPr bwMode="auto">
                <a:xfrm>
                  <a:off x="4668" y="1566"/>
                  <a:ext cx="128" cy="34"/>
                </a:xfrm>
                <a:custGeom>
                  <a:avLst/>
                  <a:gdLst>
                    <a:gd name="T0" fmla="*/ 0 w 512"/>
                    <a:gd name="T1" fmla="*/ 0 h 136"/>
                    <a:gd name="T2" fmla="*/ 2 w 512"/>
                    <a:gd name="T3" fmla="*/ 2 h 136"/>
                    <a:gd name="T4" fmla="*/ 8 w 512"/>
                    <a:gd name="T5" fmla="*/ 8 h 136"/>
                    <a:gd name="T6" fmla="*/ 17 w 512"/>
                    <a:gd name="T7" fmla="*/ 17 h 136"/>
                    <a:gd name="T8" fmla="*/ 31 w 512"/>
                    <a:gd name="T9" fmla="*/ 28 h 136"/>
                    <a:gd name="T10" fmla="*/ 48 w 512"/>
                    <a:gd name="T11" fmla="*/ 41 h 136"/>
                    <a:gd name="T12" fmla="*/ 70 w 512"/>
                    <a:gd name="T13" fmla="*/ 55 h 136"/>
                    <a:gd name="T14" fmla="*/ 96 w 512"/>
                    <a:gd name="T15" fmla="*/ 70 h 136"/>
                    <a:gd name="T16" fmla="*/ 126 w 512"/>
                    <a:gd name="T17" fmla="*/ 85 h 136"/>
                    <a:gd name="T18" fmla="*/ 159 w 512"/>
                    <a:gd name="T19" fmla="*/ 100 h 136"/>
                    <a:gd name="T20" fmla="*/ 197 w 512"/>
                    <a:gd name="T21" fmla="*/ 112 h 136"/>
                    <a:gd name="T22" fmla="*/ 239 w 512"/>
                    <a:gd name="T23" fmla="*/ 123 h 136"/>
                    <a:gd name="T24" fmla="*/ 285 w 512"/>
                    <a:gd name="T25" fmla="*/ 131 h 136"/>
                    <a:gd name="T26" fmla="*/ 335 w 512"/>
                    <a:gd name="T27" fmla="*/ 135 h 136"/>
                    <a:gd name="T28" fmla="*/ 390 w 512"/>
                    <a:gd name="T29" fmla="*/ 136 h 136"/>
                    <a:gd name="T30" fmla="*/ 448 w 512"/>
                    <a:gd name="T31" fmla="*/ 132 h 136"/>
                    <a:gd name="T32" fmla="*/ 512 w 512"/>
                    <a:gd name="T33" fmla="*/ 123 h 136"/>
                    <a:gd name="T34" fmla="*/ 508 w 512"/>
                    <a:gd name="T35" fmla="*/ 123 h 136"/>
                    <a:gd name="T36" fmla="*/ 499 w 512"/>
                    <a:gd name="T37" fmla="*/ 124 h 136"/>
                    <a:gd name="T38" fmla="*/ 483 w 512"/>
                    <a:gd name="T39" fmla="*/ 126 h 136"/>
                    <a:gd name="T40" fmla="*/ 462 w 512"/>
                    <a:gd name="T41" fmla="*/ 127 h 136"/>
                    <a:gd name="T42" fmla="*/ 437 w 512"/>
                    <a:gd name="T43" fmla="*/ 127 h 136"/>
                    <a:gd name="T44" fmla="*/ 408 w 512"/>
                    <a:gd name="T45" fmla="*/ 127 h 136"/>
                    <a:gd name="T46" fmla="*/ 375 w 512"/>
                    <a:gd name="T47" fmla="*/ 125 h 136"/>
                    <a:gd name="T48" fmla="*/ 339 w 512"/>
                    <a:gd name="T49" fmla="*/ 122 h 136"/>
                    <a:gd name="T50" fmla="*/ 300 w 512"/>
                    <a:gd name="T51" fmla="*/ 117 h 136"/>
                    <a:gd name="T52" fmla="*/ 258 w 512"/>
                    <a:gd name="T53" fmla="*/ 110 h 136"/>
                    <a:gd name="T54" fmla="*/ 217 w 512"/>
                    <a:gd name="T55" fmla="*/ 101 h 136"/>
                    <a:gd name="T56" fmla="*/ 173 w 512"/>
                    <a:gd name="T57" fmla="*/ 87 h 136"/>
                    <a:gd name="T58" fmla="*/ 129 w 512"/>
                    <a:gd name="T59" fmla="*/ 71 h 136"/>
                    <a:gd name="T60" fmla="*/ 85 w 512"/>
                    <a:gd name="T61" fmla="*/ 51 h 136"/>
                    <a:gd name="T62" fmla="*/ 41 w 512"/>
                    <a:gd name="T63" fmla="*/ 28 h 136"/>
                    <a:gd name="T64" fmla="*/ 0 w 512"/>
                    <a:gd name="T65" fmla="*/ 0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512" h="136">
                      <a:moveTo>
                        <a:pt x="0" y="0"/>
                      </a:moveTo>
                      <a:lnTo>
                        <a:pt x="2" y="2"/>
                      </a:lnTo>
                      <a:lnTo>
                        <a:pt x="8" y="8"/>
                      </a:lnTo>
                      <a:lnTo>
                        <a:pt x="17" y="17"/>
                      </a:lnTo>
                      <a:lnTo>
                        <a:pt x="31" y="28"/>
                      </a:lnTo>
                      <a:lnTo>
                        <a:pt x="48" y="41"/>
                      </a:lnTo>
                      <a:lnTo>
                        <a:pt x="70" y="55"/>
                      </a:lnTo>
                      <a:lnTo>
                        <a:pt x="96" y="70"/>
                      </a:lnTo>
                      <a:lnTo>
                        <a:pt x="126" y="85"/>
                      </a:lnTo>
                      <a:lnTo>
                        <a:pt x="159" y="100"/>
                      </a:lnTo>
                      <a:lnTo>
                        <a:pt x="197" y="112"/>
                      </a:lnTo>
                      <a:lnTo>
                        <a:pt x="239" y="123"/>
                      </a:lnTo>
                      <a:lnTo>
                        <a:pt x="285" y="131"/>
                      </a:lnTo>
                      <a:lnTo>
                        <a:pt x="335" y="135"/>
                      </a:lnTo>
                      <a:lnTo>
                        <a:pt x="390" y="136"/>
                      </a:lnTo>
                      <a:lnTo>
                        <a:pt x="448" y="132"/>
                      </a:lnTo>
                      <a:lnTo>
                        <a:pt x="512" y="123"/>
                      </a:lnTo>
                      <a:lnTo>
                        <a:pt x="508" y="123"/>
                      </a:lnTo>
                      <a:lnTo>
                        <a:pt x="499" y="124"/>
                      </a:lnTo>
                      <a:lnTo>
                        <a:pt x="483" y="126"/>
                      </a:lnTo>
                      <a:lnTo>
                        <a:pt x="462" y="127"/>
                      </a:lnTo>
                      <a:lnTo>
                        <a:pt x="437" y="127"/>
                      </a:lnTo>
                      <a:lnTo>
                        <a:pt x="408" y="127"/>
                      </a:lnTo>
                      <a:lnTo>
                        <a:pt x="375" y="125"/>
                      </a:lnTo>
                      <a:lnTo>
                        <a:pt x="339" y="122"/>
                      </a:lnTo>
                      <a:lnTo>
                        <a:pt x="300" y="117"/>
                      </a:lnTo>
                      <a:lnTo>
                        <a:pt x="258" y="110"/>
                      </a:lnTo>
                      <a:lnTo>
                        <a:pt x="217" y="101"/>
                      </a:lnTo>
                      <a:lnTo>
                        <a:pt x="173" y="87"/>
                      </a:lnTo>
                      <a:lnTo>
                        <a:pt x="129" y="71"/>
                      </a:lnTo>
                      <a:lnTo>
                        <a:pt x="85" y="51"/>
                      </a:lnTo>
                      <a:lnTo>
                        <a:pt x="41" y="2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80" name="Freeform 164"/>
                <p:cNvSpPr>
                  <a:spLocks/>
                </p:cNvSpPr>
                <p:nvPr/>
              </p:nvSpPr>
              <p:spPr bwMode="auto">
                <a:xfrm>
                  <a:off x="4683" y="1394"/>
                  <a:ext cx="124" cy="6"/>
                </a:xfrm>
                <a:custGeom>
                  <a:avLst/>
                  <a:gdLst>
                    <a:gd name="T0" fmla="*/ 0 w 497"/>
                    <a:gd name="T1" fmla="*/ 23 h 23"/>
                    <a:gd name="T2" fmla="*/ 3 w 497"/>
                    <a:gd name="T3" fmla="*/ 22 h 23"/>
                    <a:gd name="T4" fmla="*/ 12 w 497"/>
                    <a:gd name="T5" fmla="*/ 21 h 23"/>
                    <a:gd name="T6" fmla="*/ 29 w 497"/>
                    <a:gd name="T7" fmla="*/ 18 h 23"/>
                    <a:gd name="T8" fmla="*/ 49 w 497"/>
                    <a:gd name="T9" fmla="*/ 16 h 23"/>
                    <a:gd name="T10" fmla="*/ 75 w 497"/>
                    <a:gd name="T11" fmla="*/ 12 h 23"/>
                    <a:gd name="T12" fmla="*/ 104 w 497"/>
                    <a:gd name="T13" fmla="*/ 9 h 23"/>
                    <a:gd name="T14" fmla="*/ 137 w 497"/>
                    <a:gd name="T15" fmla="*/ 6 h 23"/>
                    <a:gd name="T16" fmla="*/ 173 w 497"/>
                    <a:gd name="T17" fmla="*/ 3 h 23"/>
                    <a:gd name="T18" fmla="*/ 211 w 497"/>
                    <a:gd name="T19" fmla="*/ 1 h 23"/>
                    <a:gd name="T20" fmla="*/ 251 w 497"/>
                    <a:gd name="T21" fmla="*/ 0 h 23"/>
                    <a:gd name="T22" fmla="*/ 292 w 497"/>
                    <a:gd name="T23" fmla="*/ 0 h 23"/>
                    <a:gd name="T24" fmla="*/ 334 w 497"/>
                    <a:gd name="T25" fmla="*/ 1 h 23"/>
                    <a:gd name="T26" fmla="*/ 376 w 497"/>
                    <a:gd name="T27" fmla="*/ 3 h 23"/>
                    <a:gd name="T28" fmla="*/ 417 w 497"/>
                    <a:gd name="T29" fmla="*/ 8 h 23"/>
                    <a:gd name="T30" fmla="*/ 458 w 497"/>
                    <a:gd name="T31" fmla="*/ 14 h 23"/>
                    <a:gd name="T32" fmla="*/ 497 w 497"/>
                    <a:gd name="T33" fmla="*/ 23 h 23"/>
                    <a:gd name="T34" fmla="*/ 495 w 497"/>
                    <a:gd name="T35" fmla="*/ 23 h 23"/>
                    <a:gd name="T36" fmla="*/ 488 w 497"/>
                    <a:gd name="T37" fmla="*/ 21 h 23"/>
                    <a:gd name="T38" fmla="*/ 476 w 497"/>
                    <a:gd name="T39" fmla="*/ 20 h 23"/>
                    <a:gd name="T40" fmla="*/ 460 w 497"/>
                    <a:gd name="T41" fmla="*/ 18 h 23"/>
                    <a:gd name="T42" fmla="*/ 440 w 497"/>
                    <a:gd name="T43" fmla="*/ 15 h 23"/>
                    <a:gd name="T44" fmla="*/ 416 w 497"/>
                    <a:gd name="T45" fmla="*/ 13 h 23"/>
                    <a:gd name="T46" fmla="*/ 388 w 497"/>
                    <a:gd name="T47" fmla="*/ 10 h 23"/>
                    <a:gd name="T48" fmla="*/ 357 w 497"/>
                    <a:gd name="T49" fmla="*/ 8 h 23"/>
                    <a:gd name="T50" fmla="*/ 323 w 497"/>
                    <a:gd name="T51" fmla="*/ 7 h 23"/>
                    <a:gd name="T52" fmla="*/ 285 w 497"/>
                    <a:gd name="T53" fmla="*/ 6 h 23"/>
                    <a:gd name="T54" fmla="*/ 243 w 497"/>
                    <a:gd name="T55" fmla="*/ 6 h 23"/>
                    <a:gd name="T56" fmla="*/ 199 w 497"/>
                    <a:gd name="T57" fmla="*/ 7 h 23"/>
                    <a:gd name="T58" fmla="*/ 153 w 497"/>
                    <a:gd name="T59" fmla="*/ 9 h 23"/>
                    <a:gd name="T60" fmla="*/ 105 w 497"/>
                    <a:gd name="T61" fmla="*/ 12 h 23"/>
                    <a:gd name="T62" fmla="*/ 53 w 497"/>
                    <a:gd name="T63" fmla="*/ 17 h 23"/>
                    <a:gd name="T64" fmla="*/ 0 w 497"/>
                    <a:gd name="T65" fmla="*/ 23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497" h="23">
                      <a:moveTo>
                        <a:pt x="0" y="23"/>
                      </a:moveTo>
                      <a:lnTo>
                        <a:pt x="3" y="22"/>
                      </a:lnTo>
                      <a:lnTo>
                        <a:pt x="12" y="21"/>
                      </a:lnTo>
                      <a:lnTo>
                        <a:pt x="29" y="18"/>
                      </a:lnTo>
                      <a:lnTo>
                        <a:pt x="49" y="16"/>
                      </a:lnTo>
                      <a:lnTo>
                        <a:pt x="75" y="12"/>
                      </a:lnTo>
                      <a:lnTo>
                        <a:pt x="104" y="9"/>
                      </a:lnTo>
                      <a:lnTo>
                        <a:pt x="137" y="6"/>
                      </a:lnTo>
                      <a:lnTo>
                        <a:pt x="173" y="3"/>
                      </a:lnTo>
                      <a:lnTo>
                        <a:pt x="211" y="1"/>
                      </a:lnTo>
                      <a:lnTo>
                        <a:pt x="251" y="0"/>
                      </a:lnTo>
                      <a:lnTo>
                        <a:pt x="292" y="0"/>
                      </a:lnTo>
                      <a:lnTo>
                        <a:pt x="334" y="1"/>
                      </a:lnTo>
                      <a:lnTo>
                        <a:pt x="376" y="3"/>
                      </a:lnTo>
                      <a:lnTo>
                        <a:pt x="417" y="8"/>
                      </a:lnTo>
                      <a:lnTo>
                        <a:pt x="458" y="14"/>
                      </a:lnTo>
                      <a:lnTo>
                        <a:pt x="497" y="23"/>
                      </a:lnTo>
                      <a:lnTo>
                        <a:pt x="495" y="23"/>
                      </a:lnTo>
                      <a:lnTo>
                        <a:pt x="488" y="21"/>
                      </a:lnTo>
                      <a:lnTo>
                        <a:pt x="476" y="20"/>
                      </a:lnTo>
                      <a:lnTo>
                        <a:pt x="460" y="18"/>
                      </a:lnTo>
                      <a:lnTo>
                        <a:pt x="440" y="15"/>
                      </a:lnTo>
                      <a:lnTo>
                        <a:pt x="416" y="13"/>
                      </a:lnTo>
                      <a:lnTo>
                        <a:pt x="388" y="10"/>
                      </a:lnTo>
                      <a:lnTo>
                        <a:pt x="357" y="8"/>
                      </a:lnTo>
                      <a:lnTo>
                        <a:pt x="323" y="7"/>
                      </a:lnTo>
                      <a:lnTo>
                        <a:pt x="285" y="6"/>
                      </a:lnTo>
                      <a:lnTo>
                        <a:pt x="243" y="6"/>
                      </a:lnTo>
                      <a:lnTo>
                        <a:pt x="199" y="7"/>
                      </a:lnTo>
                      <a:lnTo>
                        <a:pt x="153" y="9"/>
                      </a:lnTo>
                      <a:lnTo>
                        <a:pt x="105" y="12"/>
                      </a:lnTo>
                      <a:lnTo>
                        <a:pt x="53" y="17"/>
                      </a:lnTo>
                      <a:lnTo>
                        <a:pt x="0" y="23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81" name="Freeform 165"/>
                <p:cNvSpPr>
                  <a:spLocks/>
                </p:cNvSpPr>
                <p:nvPr/>
              </p:nvSpPr>
              <p:spPr bwMode="auto">
                <a:xfrm>
                  <a:off x="4782" y="1396"/>
                  <a:ext cx="26" cy="213"/>
                </a:xfrm>
                <a:custGeom>
                  <a:avLst/>
                  <a:gdLst>
                    <a:gd name="T0" fmla="*/ 103 w 105"/>
                    <a:gd name="T1" fmla="*/ 0 h 850"/>
                    <a:gd name="T2" fmla="*/ 99 w 105"/>
                    <a:gd name="T3" fmla="*/ 0 h 850"/>
                    <a:gd name="T4" fmla="*/ 90 w 105"/>
                    <a:gd name="T5" fmla="*/ 1 h 850"/>
                    <a:gd name="T6" fmla="*/ 79 w 105"/>
                    <a:gd name="T7" fmla="*/ 4 h 850"/>
                    <a:gd name="T8" fmla="*/ 64 w 105"/>
                    <a:gd name="T9" fmla="*/ 11 h 850"/>
                    <a:gd name="T10" fmla="*/ 49 w 105"/>
                    <a:gd name="T11" fmla="*/ 23 h 850"/>
                    <a:gd name="T12" fmla="*/ 35 w 105"/>
                    <a:gd name="T13" fmla="*/ 42 h 850"/>
                    <a:gd name="T14" fmla="*/ 26 w 105"/>
                    <a:gd name="T15" fmla="*/ 68 h 850"/>
                    <a:gd name="T16" fmla="*/ 20 w 105"/>
                    <a:gd name="T17" fmla="*/ 103 h 850"/>
                    <a:gd name="T18" fmla="*/ 21 w 105"/>
                    <a:gd name="T19" fmla="*/ 126 h 850"/>
                    <a:gd name="T20" fmla="*/ 27 w 105"/>
                    <a:gd name="T21" fmla="*/ 156 h 850"/>
                    <a:gd name="T22" fmla="*/ 35 w 105"/>
                    <a:gd name="T23" fmla="*/ 192 h 850"/>
                    <a:gd name="T24" fmla="*/ 45 w 105"/>
                    <a:gd name="T25" fmla="*/ 233 h 850"/>
                    <a:gd name="T26" fmla="*/ 58 w 105"/>
                    <a:gd name="T27" fmla="*/ 278 h 850"/>
                    <a:gd name="T28" fmla="*/ 69 w 105"/>
                    <a:gd name="T29" fmla="*/ 326 h 850"/>
                    <a:gd name="T30" fmla="*/ 82 w 105"/>
                    <a:gd name="T31" fmla="*/ 378 h 850"/>
                    <a:gd name="T32" fmla="*/ 93 w 105"/>
                    <a:gd name="T33" fmla="*/ 431 h 850"/>
                    <a:gd name="T34" fmla="*/ 99 w 105"/>
                    <a:gd name="T35" fmla="*/ 486 h 850"/>
                    <a:gd name="T36" fmla="*/ 104 w 105"/>
                    <a:gd name="T37" fmla="*/ 541 h 850"/>
                    <a:gd name="T38" fmla="*/ 105 w 105"/>
                    <a:gd name="T39" fmla="*/ 597 h 850"/>
                    <a:gd name="T40" fmla="*/ 99 w 105"/>
                    <a:gd name="T41" fmla="*/ 652 h 850"/>
                    <a:gd name="T42" fmla="*/ 89 w 105"/>
                    <a:gd name="T43" fmla="*/ 705 h 850"/>
                    <a:gd name="T44" fmla="*/ 71 w 105"/>
                    <a:gd name="T45" fmla="*/ 756 h 850"/>
                    <a:gd name="T46" fmla="*/ 44 w 105"/>
                    <a:gd name="T47" fmla="*/ 805 h 850"/>
                    <a:gd name="T48" fmla="*/ 9 w 105"/>
                    <a:gd name="T49" fmla="*/ 849 h 850"/>
                    <a:gd name="T50" fmla="*/ 7 w 105"/>
                    <a:gd name="T51" fmla="*/ 850 h 850"/>
                    <a:gd name="T52" fmla="*/ 4 w 105"/>
                    <a:gd name="T53" fmla="*/ 849 h 850"/>
                    <a:gd name="T54" fmla="*/ 4 w 105"/>
                    <a:gd name="T55" fmla="*/ 845 h 850"/>
                    <a:gd name="T56" fmla="*/ 14 w 105"/>
                    <a:gd name="T57" fmla="*/ 832 h 850"/>
                    <a:gd name="T58" fmla="*/ 26 w 105"/>
                    <a:gd name="T59" fmla="*/ 816 h 850"/>
                    <a:gd name="T60" fmla="*/ 43 w 105"/>
                    <a:gd name="T61" fmla="*/ 787 h 850"/>
                    <a:gd name="T62" fmla="*/ 60 w 105"/>
                    <a:gd name="T63" fmla="*/ 746 h 850"/>
                    <a:gd name="T64" fmla="*/ 76 w 105"/>
                    <a:gd name="T65" fmla="*/ 693 h 850"/>
                    <a:gd name="T66" fmla="*/ 88 w 105"/>
                    <a:gd name="T67" fmla="*/ 630 h 850"/>
                    <a:gd name="T68" fmla="*/ 90 w 105"/>
                    <a:gd name="T69" fmla="*/ 556 h 850"/>
                    <a:gd name="T70" fmla="*/ 82 w 105"/>
                    <a:gd name="T71" fmla="*/ 474 h 850"/>
                    <a:gd name="T72" fmla="*/ 59 w 105"/>
                    <a:gd name="T73" fmla="*/ 384 h 850"/>
                    <a:gd name="T74" fmla="*/ 58 w 105"/>
                    <a:gd name="T75" fmla="*/ 380 h 850"/>
                    <a:gd name="T76" fmla="*/ 52 w 105"/>
                    <a:gd name="T77" fmla="*/ 367 h 850"/>
                    <a:gd name="T78" fmla="*/ 46 w 105"/>
                    <a:gd name="T79" fmla="*/ 349 h 850"/>
                    <a:gd name="T80" fmla="*/ 37 w 105"/>
                    <a:gd name="T81" fmla="*/ 326 h 850"/>
                    <a:gd name="T82" fmla="*/ 29 w 105"/>
                    <a:gd name="T83" fmla="*/ 298 h 850"/>
                    <a:gd name="T84" fmla="*/ 20 w 105"/>
                    <a:gd name="T85" fmla="*/ 267 h 850"/>
                    <a:gd name="T86" fmla="*/ 12 w 105"/>
                    <a:gd name="T87" fmla="*/ 233 h 850"/>
                    <a:gd name="T88" fmla="*/ 5 w 105"/>
                    <a:gd name="T89" fmla="*/ 198 h 850"/>
                    <a:gd name="T90" fmla="*/ 1 w 105"/>
                    <a:gd name="T91" fmla="*/ 162 h 850"/>
                    <a:gd name="T92" fmla="*/ 0 w 105"/>
                    <a:gd name="T93" fmla="*/ 128 h 850"/>
                    <a:gd name="T94" fmla="*/ 4 w 105"/>
                    <a:gd name="T95" fmla="*/ 96 h 850"/>
                    <a:gd name="T96" fmla="*/ 11 w 105"/>
                    <a:gd name="T97" fmla="*/ 67 h 850"/>
                    <a:gd name="T98" fmla="*/ 24 w 105"/>
                    <a:gd name="T99" fmla="*/ 42 h 850"/>
                    <a:gd name="T100" fmla="*/ 43 w 105"/>
                    <a:gd name="T101" fmla="*/ 21 h 850"/>
                    <a:gd name="T102" fmla="*/ 69 w 105"/>
                    <a:gd name="T103" fmla="*/ 7 h 850"/>
                    <a:gd name="T104" fmla="*/ 103 w 105"/>
                    <a:gd name="T105" fmla="*/ 0 h 8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05" h="850">
                      <a:moveTo>
                        <a:pt x="103" y="0"/>
                      </a:moveTo>
                      <a:lnTo>
                        <a:pt x="99" y="0"/>
                      </a:lnTo>
                      <a:lnTo>
                        <a:pt x="90" y="1"/>
                      </a:lnTo>
                      <a:lnTo>
                        <a:pt x="79" y="4"/>
                      </a:lnTo>
                      <a:lnTo>
                        <a:pt x="64" y="11"/>
                      </a:lnTo>
                      <a:lnTo>
                        <a:pt x="49" y="23"/>
                      </a:lnTo>
                      <a:lnTo>
                        <a:pt x="35" y="42"/>
                      </a:lnTo>
                      <a:lnTo>
                        <a:pt x="26" y="68"/>
                      </a:lnTo>
                      <a:lnTo>
                        <a:pt x="20" y="103"/>
                      </a:lnTo>
                      <a:lnTo>
                        <a:pt x="21" y="126"/>
                      </a:lnTo>
                      <a:lnTo>
                        <a:pt x="27" y="156"/>
                      </a:lnTo>
                      <a:lnTo>
                        <a:pt x="35" y="192"/>
                      </a:lnTo>
                      <a:lnTo>
                        <a:pt x="45" y="233"/>
                      </a:lnTo>
                      <a:lnTo>
                        <a:pt x="58" y="278"/>
                      </a:lnTo>
                      <a:lnTo>
                        <a:pt x="69" y="326"/>
                      </a:lnTo>
                      <a:lnTo>
                        <a:pt x="82" y="378"/>
                      </a:lnTo>
                      <a:lnTo>
                        <a:pt x="93" y="431"/>
                      </a:lnTo>
                      <a:lnTo>
                        <a:pt x="99" y="486"/>
                      </a:lnTo>
                      <a:lnTo>
                        <a:pt x="104" y="541"/>
                      </a:lnTo>
                      <a:lnTo>
                        <a:pt x="105" y="597"/>
                      </a:lnTo>
                      <a:lnTo>
                        <a:pt x="99" y="652"/>
                      </a:lnTo>
                      <a:lnTo>
                        <a:pt x="89" y="705"/>
                      </a:lnTo>
                      <a:lnTo>
                        <a:pt x="71" y="756"/>
                      </a:lnTo>
                      <a:lnTo>
                        <a:pt x="44" y="805"/>
                      </a:lnTo>
                      <a:lnTo>
                        <a:pt x="9" y="849"/>
                      </a:lnTo>
                      <a:lnTo>
                        <a:pt x="7" y="850"/>
                      </a:lnTo>
                      <a:lnTo>
                        <a:pt x="4" y="849"/>
                      </a:lnTo>
                      <a:lnTo>
                        <a:pt x="4" y="845"/>
                      </a:lnTo>
                      <a:lnTo>
                        <a:pt x="14" y="832"/>
                      </a:lnTo>
                      <a:lnTo>
                        <a:pt x="26" y="816"/>
                      </a:lnTo>
                      <a:lnTo>
                        <a:pt x="43" y="787"/>
                      </a:lnTo>
                      <a:lnTo>
                        <a:pt x="60" y="746"/>
                      </a:lnTo>
                      <a:lnTo>
                        <a:pt x="76" y="693"/>
                      </a:lnTo>
                      <a:lnTo>
                        <a:pt x="88" y="630"/>
                      </a:lnTo>
                      <a:lnTo>
                        <a:pt x="90" y="556"/>
                      </a:lnTo>
                      <a:lnTo>
                        <a:pt x="82" y="474"/>
                      </a:lnTo>
                      <a:lnTo>
                        <a:pt x="59" y="384"/>
                      </a:lnTo>
                      <a:lnTo>
                        <a:pt x="58" y="380"/>
                      </a:lnTo>
                      <a:lnTo>
                        <a:pt x="52" y="367"/>
                      </a:lnTo>
                      <a:lnTo>
                        <a:pt x="46" y="349"/>
                      </a:lnTo>
                      <a:lnTo>
                        <a:pt x="37" y="326"/>
                      </a:lnTo>
                      <a:lnTo>
                        <a:pt x="29" y="298"/>
                      </a:lnTo>
                      <a:lnTo>
                        <a:pt x="20" y="267"/>
                      </a:lnTo>
                      <a:lnTo>
                        <a:pt x="12" y="233"/>
                      </a:lnTo>
                      <a:lnTo>
                        <a:pt x="5" y="198"/>
                      </a:lnTo>
                      <a:lnTo>
                        <a:pt x="1" y="162"/>
                      </a:lnTo>
                      <a:lnTo>
                        <a:pt x="0" y="128"/>
                      </a:lnTo>
                      <a:lnTo>
                        <a:pt x="4" y="96"/>
                      </a:lnTo>
                      <a:lnTo>
                        <a:pt x="11" y="67"/>
                      </a:lnTo>
                      <a:lnTo>
                        <a:pt x="24" y="42"/>
                      </a:lnTo>
                      <a:lnTo>
                        <a:pt x="43" y="21"/>
                      </a:lnTo>
                      <a:lnTo>
                        <a:pt x="69" y="7"/>
                      </a:lnTo>
                      <a:lnTo>
                        <a:pt x="103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82" name="Freeform 166"/>
                <p:cNvSpPr>
                  <a:spLocks/>
                </p:cNvSpPr>
                <p:nvPr/>
              </p:nvSpPr>
              <p:spPr bwMode="auto">
                <a:xfrm>
                  <a:off x="4771" y="1403"/>
                  <a:ext cx="22" cy="199"/>
                </a:xfrm>
                <a:custGeom>
                  <a:avLst/>
                  <a:gdLst>
                    <a:gd name="T0" fmla="*/ 38 w 88"/>
                    <a:gd name="T1" fmla="*/ 0 h 793"/>
                    <a:gd name="T2" fmla="*/ 36 w 88"/>
                    <a:gd name="T3" fmla="*/ 5 h 793"/>
                    <a:gd name="T4" fmla="*/ 29 w 88"/>
                    <a:gd name="T5" fmla="*/ 19 h 793"/>
                    <a:gd name="T6" fmla="*/ 21 w 88"/>
                    <a:gd name="T7" fmla="*/ 41 h 793"/>
                    <a:gd name="T8" fmla="*/ 14 w 88"/>
                    <a:gd name="T9" fmla="*/ 72 h 793"/>
                    <a:gd name="T10" fmla="*/ 9 w 88"/>
                    <a:gd name="T11" fmla="*/ 111 h 793"/>
                    <a:gd name="T12" fmla="*/ 10 w 88"/>
                    <a:gd name="T13" fmla="*/ 159 h 793"/>
                    <a:gd name="T14" fmla="*/ 19 w 88"/>
                    <a:gd name="T15" fmla="*/ 212 h 793"/>
                    <a:gd name="T16" fmla="*/ 38 w 88"/>
                    <a:gd name="T17" fmla="*/ 272 h 793"/>
                    <a:gd name="T18" fmla="*/ 59 w 88"/>
                    <a:gd name="T19" fmla="*/ 339 h 793"/>
                    <a:gd name="T20" fmla="*/ 75 w 88"/>
                    <a:gd name="T21" fmla="*/ 411 h 793"/>
                    <a:gd name="T22" fmla="*/ 84 w 88"/>
                    <a:gd name="T23" fmla="*/ 484 h 793"/>
                    <a:gd name="T24" fmla="*/ 88 w 88"/>
                    <a:gd name="T25" fmla="*/ 557 h 793"/>
                    <a:gd name="T26" fmla="*/ 82 w 88"/>
                    <a:gd name="T27" fmla="*/ 627 h 793"/>
                    <a:gd name="T28" fmla="*/ 69 w 88"/>
                    <a:gd name="T29" fmla="*/ 691 h 793"/>
                    <a:gd name="T30" fmla="*/ 47 w 88"/>
                    <a:gd name="T31" fmla="*/ 748 h 793"/>
                    <a:gd name="T32" fmla="*/ 16 w 88"/>
                    <a:gd name="T33" fmla="*/ 793 h 793"/>
                    <a:gd name="T34" fmla="*/ 22 w 88"/>
                    <a:gd name="T35" fmla="*/ 785 h 793"/>
                    <a:gd name="T36" fmla="*/ 34 w 88"/>
                    <a:gd name="T37" fmla="*/ 760 h 793"/>
                    <a:gd name="T38" fmla="*/ 52 w 88"/>
                    <a:gd name="T39" fmla="*/ 718 h 793"/>
                    <a:gd name="T40" fmla="*/ 67 w 88"/>
                    <a:gd name="T41" fmla="*/ 662 h 793"/>
                    <a:gd name="T42" fmla="*/ 77 w 88"/>
                    <a:gd name="T43" fmla="*/ 590 h 793"/>
                    <a:gd name="T44" fmla="*/ 78 w 88"/>
                    <a:gd name="T45" fmla="*/ 502 h 793"/>
                    <a:gd name="T46" fmla="*/ 64 w 88"/>
                    <a:gd name="T47" fmla="*/ 401 h 793"/>
                    <a:gd name="T48" fmla="*/ 32 w 88"/>
                    <a:gd name="T49" fmla="*/ 284 h 793"/>
                    <a:gd name="T50" fmla="*/ 29 w 88"/>
                    <a:gd name="T51" fmla="*/ 276 h 793"/>
                    <a:gd name="T52" fmla="*/ 22 w 88"/>
                    <a:gd name="T53" fmla="*/ 254 h 793"/>
                    <a:gd name="T54" fmla="*/ 13 w 88"/>
                    <a:gd name="T55" fmla="*/ 222 h 793"/>
                    <a:gd name="T56" fmla="*/ 4 w 88"/>
                    <a:gd name="T57" fmla="*/ 181 h 793"/>
                    <a:gd name="T58" fmla="*/ 0 w 88"/>
                    <a:gd name="T59" fmla="*/ 135 h 793"/>
                    <a:gd name="T60" fmla="*/ 2 w 88"/>
                    <a:gd name="T61" fmla="*/ 88 h 793"/>
                    <a:gd name="T62" fmla="*/ 14 w 88"/>
                    <a:gd name="T63" fmla="*/ 42 h 793"/>
                    <a:gd name="T64" fmla="*/ 38 w 88"/>
                    <a:gd name="T65" fmla="*/ 0 h 7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793">
                      <a:moveTo>
                        <a:pt x="38" y="0"/>
                      </a:moveTo>
                      <a:lnTo>
                        <a:pt x="36" y="5"/>
                      </a:lnTo>
                      <a:lnTo>
                        <a:pt x="29" y="19"/>
                      </a:lnTo>
                      <a:lnTo>
                        <a:pt x="21" y="41"/>
                      </a:lnTo>
                      <a:lnTo>
                        <a:pt x="14" y="72"/>
                      </a:lnTo>
                      <a:lnTo>
                        <a:pt x="9" y="111"/>
                      </a:lnTo>
                      <a:lnTo>
                        <a:pt x="10" y="159"/>
                      </a:lnTo>
                      <a:lnTo>
                        <a:pt x="19" y="212"/>
                      </a:lnTo>
                      <a:lnTo>
                        <a:pt x="38" y="272"/>
                      </a:lnTo>
                      <a:lnTo>
                        <a:pt x="59" y="339"/>
                      </a:lnTo>
                      <a:lnTo>
                        <a:pt x="75" y="411"/>
                      </a:lnTo>
                      <a:lnTo>
                        <a:pt x="84" y="484"/>
                      </a:lnTo>
                      <a:lnTo>
                        <a:pt x="88" y="557"/>
                      </a:lnTo>
                      <a:lnTo>
                        <a:pt x="82" y="627"/>
                      </a:lnTo>
                      <a:lnTo>
                        <a:pt x="69" y="691"/>
                      </a:lnTo>
                      <a:lnTo>
                        <a:pt x="47" y="748"/>
                      </a:lnTo>
                      <a:lnTo>
                        <a:pt x="16" y="793"/>
                      </a:lnTo>
                      <a:lnTo>
                        <a:pt x="22" y="785"/>
                      </a:lnTo>
                      <a:lnTo>
                        <a:pt x="34" y="760"/>
                      </a:lnTo>
                      <a:lnTo>
                        <a:pt x="52" y="718"/>
                      </a:lnTo>
                      <a:lnTo>
                        <a:pt x="67" y="662"/>
                      </a:lnTo>
                      <a:lnTo>
                        <a:pt x="77" y="590"/>
                      </a:lnTo>
                      <a:lnTo>
                        <a:pt x="78" y="502"/>
                      </a:lnTo>
                      <a:lnTo>
                        <a:pt x="64" y="401"/>
                      </a:lnTo>
                      <a:lnTo>
                        <a:pt x="32" y="284"/>
                      </a:lnTo>
                      <a:lnTo>
                        <a:pt x="29" y="276"/>
                      </a:lnTo>
                      <a:lnTo>
                        <a:pt x="22" y="254"/>
                      </a:lnTo>
                      <a:lnTo>
                        <a:pt x="13" y="222"/>
                      </a:lnTo>
                      <a:lnTo>
                        <a:pt x="4" y="181"/>
                      </a:lnTo>
                      <a:lnTo>
                        <a:pt x="0" y="135"/>
                      </a:lnTo>
                      <a:lnTo>
                        <a:pt x="2" y="88"/>
                      </a:lnTo>
                      <a:lnTo>
                        <a:pt x="14" y="42"/>
                      </a:lnTo>
                      <a:lnTo>
                        <a:pt x="38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83" name="Freeform 167"/>
                <p:cNvSpPr>
                  <a:spLocks/>
                </p:cNvSpPr>
                <p:nvPr/>
              </p:nvSpPr>
              <p:spPr bwMode="auto">
                <a:xfrm>
                  <a:off x="4696" y="1408"/>
                  <a:ext cx="62" cy="5"/>
                </a:xfrm>
                <a:custGeom>
                  <a:avLst/>
                  <a:gdLst>
                    <a:gd name="T0" fmla="*/ 0 w 249"/>
                    <a:gd name="T1" fmla="*/ 22 h 22"/>
                    <a:gd name="T2" fmla="*/ 2 w 249"/>
                    <a:gd name="T3" fmla="*/ 22 h 22"/>
                    <a:gd name="T4" fmla="*/ 9 w 249"/>
                    <a:gd name="T5" fmla="*/ 21 h 22"/>
                    <a:gd name="T6" fmla="*/ 19 w 249"/>
                    <a:gd name="T7" fmla="*/ 20 h 22"/>
                    <a:gd name="T8" fmla="*/ 34 w 249"/>
                    <a:gd name="T9" fmla="*/ 19 h 22"/>
                    <a:gd name="T10" fmla="*/ 50 w 249"/>
                    <a:gd name="T11" fmla="*/ 17 h 22"/>
                    <a:gd name="T12" fmla="*/ 69 w 249"/>
                    <a:gd name="T13" fmla="*/ 15 h 22"/>
                    <a:gd name="T14" fmla="*/ 90 w 249"/>
                    <a:gd name="T15" fmla="*/ 13 h 22"/>
                    <a:gd name="T16" fmla="*/ 110 w 249"/>
                    <a:gd name="T17" fmla="*/ 11 h 22"/>
                    <a:gd name="T18" fmla="*/ 131 w 249"/>
                    <a:gd name="T19" fmla="*/ 9 h 22"/>
                    <a:gd name="T20" fmla="*/ 153 w 249"/>
                    <a:gd name="T21" fmla="*/ 7 h 22"/>
                    <a:gd name="T22" fmla="*/ 173 w 249"/>
                    <a:gd name="T23" fmla="*/ 5 h 22"/>
                    <a:gd name="T24" fmla="*/ 191 w 249"/>
                    <a:gd name="T25" fmla="*/ 3 h 22"/>
                    <a:gd name="T26" fmla="*/ 207 w 249"/>
                    <a:gd name="T27" fmla="*/ 2 h 22"/>
                    <a:gd name="T28" fmla="*/ 221 w 249"/>
                    <a:gd name="T29" fmla="*/ 1 h 22"/>
                    <a:gd name="T30" fmla="*/ 231 w 249"/>
                    <a:gd name="T31" fmla="*/ 0 h 22"/>
                    <a:gd name="T32" fmla="*/ 238 w 249"/>
                    <a:gd name="T33" fmla="*/ 0 h 22"/>
                    <a:gd name="T34" fmla="*/ 249 w 249"/>
                    <a:gd name="T35" fmla="*/ 2 h 22"/>
                    <a:gd name="T36" fmla="*/ 249 w 249"/>
                    <a:gd name="T37" fmla="*/ 7 h 22"/>
                    <a:gd name="T38" fmla="*/ 241 w 249"/>
                    <a:gd name="T39" fmla="*/ 12 h 22"/>
                    <a:gd name="T40" fmla="*/ 229 w 249"/>
                    <a:gd name="T41" fmla="*/ 14 h 22"/>
                    <a:gd name="T42" fmla="*/ 223 w 249"/>
                    <a:gd name="T43" fmla="*/ 14 h 22"/>
                    <a:gd name="T44" fmla="*/ 214 w 249"/>
                    <a:gd name="T45" fmla="*/ 14 h 22"/>
                    <a:gd name="T46" fmla="*/ 201 w 249"/>
                    <a:gd name="T47" fmla="*/ 15 h 22"/>
                    <a:gd name="T48" fmla="*/ 186 w 249"/>
                    <a:gd name="T49" fmla="*/ 15 h 22"/>
                    <a:gd name="T50" fmla="*/ 169 w 249"/>
                    <a:gd name="T51" fmla="*/ 16 h 22"/>
                    <a:gd name="T52" fmla="*/ 149 w 249"/>
                    <a:gd name="T53" fmla="*/ 17 h 22"/>
                    <a:gd name="T54" fmla="*/ 129 w 249"/>
                    <a:gd name="T55" fmla="*/ 17 h 22"/>
                    <a:gd name="T56" fmla="*/ 108 w 249"/>
                    <a:gd name="T57" fmla="*/ 18 h 22"/>
                    <a:gd name="T58" fmla="*/ 87 w 249"/>
                    <a:gd name="T59" fmla="*/ 19 h 22"/>
                    <a:gd name="T60" fmla="*/ 68 w 249"/>
                    <a:gd name="T61" fmla="*/ 19 h 22"/>
                    <a:gd name="T62" fmla="*/ 49 w 249"/>
                    <a:gd name="T63" fmla="*/ 20 h 22"/>
                    <a:gd name="T64" fmla="*/ 33 w 249"/>
                    <a:gd name="T65" fmla="*/ 21 h 22"/>
                    <a:gd name="T66" fmla="*/ 19 w 249"/>
                    <a:gd name="T67" fmla="*/ 21 h 22"/>
                    <a:gd name="T68" fmla="*/ 9 w 249"/>
                    <a:gd name="T69" fmla="*/ 22 h 22"/>
                    <a:gd name="T70" fmla="*/ 2 w 249"/>
                    <a:gd name="T71" fmla="*/ 22 h 22"/>
                    <a:gd name="T72" fmla="*/ 0 w 249"/>
                    <a:gd name="T73" fmla="*/ 2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249" h="22">
                      <a:moveTo>
                        <a:pt x="0" y="22"/>
                      </a:moveTo>
                      <a:lnTo>
                        <a:pt x="2" y="22"/>
                      </a:lnTo>
                      <a:lnTo>
                        <a:pt x="9" y="21"/>
                      </a:lnTo>
                      <a:lnTo>
                        <a:pt x="19" y="20"/>
                      </a:lnTo>
                      <a:lnTo>
                        <a:pt x="34" y="19"/>
                      </a:lnTo>
                      <a:lnTo>
                        <a:pt x="50" y="17"/>
                      </a:lnTo>
                      <a:lnTo>
                        <a:pt x="69" y="15"/>
                      </a:lnTo>
                      <a:lnTo>
                        <a:pt x="90" y="13"/>
                      </a:lnTo>
                      <a:lnTo>
                        <a:pt x="110" y="11"/>
                      </a:lnTo>
                      <a:lnTo>
                        <a:pt x="131" y="9"/>
                      </a:lnTo>
                      <a:lnTo>
                        <a:pt x="153" y="7"/>
                      </a:lnTo>
                      <a:lnTo>
                        <a:pt x="173" y="5"/>
                      </a:lnTo>
                      <a:lnTo>
                        <a:pt x="191" y="3"/>
                      </a:lnTo>
                      <a:lnTo>
                        <a:pt x="207" y="2"/>
                      </a:lnTo>
                      <a:lnTo>
                        <a:pt x="221" y="1"/>
                      </a:lnTo>
                      <a:lnTo>
                        <a:pt x="231" y="0"/>
                      </a:lnTo>
                      <a:lnTo>
                        <a:pt x="238" y="0"/>
                      </a:lnTo>
                      <a:lnTo>
                        <a:pt x="249" y="2"/>
                      </a:lnTo>
                      <a:lnTo>
                        <a:pt x="249" y="7"/>
                      </a:lnTo>
                      <a:lnTo>
                        <a:pt x="241" y="12"/>
                      </a:lnTo>
                      <a:lnTo>
                        <a:pt x="229" y="14"/>
                      </a:lnTo>
                      <a:lnTo>
                        <a:pt x="223" y="14"/>
                      </a:lnTo>
                      <a:lnTo>
                        <a:pt x="214" y="14"/>
                      </a:lnTo>
                      <a:lnTo>
                        <a:pt x="201" y="15"/>
                      </a:lnTo>
                      <a:lnTo>
                        <a:pt x="186" y="15"/>
                      </a:lnTo>
                      <a:lnTo>
                        <a:pt x="169" y="16"/>
                      </a:lnTo>
                      <a:lnTo>
                        <a:pt x="149" y="17"/>
                      </a:lnTo>
                      <a:lnTo>
                        <a:pt x="129" y="17"/>
                      </a:lnTo>
                      <a:lnTo>
                        <a:pt x="108" y="18"/>
                      </a:lnTo>
                      <a:lnTo>
                        <a:pt x="87" y="19"/>
                      </a:lnTo>
                      <a:lnTo>
                        <a:pt x="68" y="19"/>
                      </a:lnTo>
                      <a:lnTo>
                        <a:pt x="49" y="20"/>
                      </a:lnTo>
                      <a:lnTo>
                        <a:pt x="33" y="21"/>
                      </a:lnTo>
                      <a:lnTo>
                        <a:pt x="19" y="21"/>
                      </a:lnTo>
                      <a:lnTo>
                        <a:pt x="9" y="22"/>
                      </a:lnTo>
                      <a:lnTo>
                        <a:pt x="2" y="22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84" name="Freeform 168"/>
                <p:cNvSpPr>
                  <a:spLocks/>
                </p:cNvSpPr>
                <p:nvPr/>
              </p:nvSpPr>
              <p:spPr bwMode="auto">
                <a:xfrm>
                  <a:off x="4693" y="1416"/>
                  <a:ext cx="62" cy="6"/>
                </a:xfrm>
                <a:custGeom>
                  <a:avLst/>
                  <a:gdLst>
                    <a:gd name="T0" fmla="*/ 0 w 249"/>
                    <a:gd name="T1" fmla="*/ 21 h 21"/>
                    <a:gd name="T2" fmla="*/ 2 w 249"/>
                    <a:gd name="T3" fmla="*/ 21 h 21"/>
                    <a:gd name="T4" fmla="*/ 9 w 249"/>
                    <a:gd name="T5" fmla="*/ 20 h 21"/>
                    <a:gd name="T6" fmla="*/ 20 w 249"/>
                    <a:gd name="T7" fmla="*/ 19 h 21"/>
                    <a:gd name="T8" fmla="*/ 35 w 249"/>
                    <a:gd name="T9" fmla="*/ 18 h 21"/>
                    <a:gd name="T10" fmla="*/ 51 w 249"/>
                    <a:gd name="T11" fmla="*/ 16 h 21"/>
                    <a:gd name="T12" fmla="*/ 69 w 249"/>
                    <a:gd name="T13" fmla="*/ 14 h 21"/>
                    <a:gd name="T14" fmla="*/ 90 w 249"/>
                    <a:gd name="T15" fmla="*/ 12 h 21"/>
                    <a:gd name="T16" fmla="*/ 111 w 249"/>
                    <a:gd name="T17" fmla="*/ 10 h 21"/>
                    <a:gd name="T18" fmla="*/ 133 w 249"/>
                    <a:gd name="T19" fmla="*/ 9 h 21"/>
                    <a:gd name="T20" fmla="*/ 153 w 249"/>
                    <a:gd name="T21" fmla="*/ 7 h 21"/>
                    <a:gd name="T22" fmla="*/ 174 w 249"/>
                    <a:gd name="T23" fmla="*/ 5 h 21"/>
                    <a:gd name="T24" fmla="*/ 193 w 249"/>
                    <a:gd name="T25" fmla="*/ 3 h 21"/>
                    <a:gd name="T26" fmla="*/ 209 w 249"/>
                    <a:gd name="T27" fmla="*/ 2 h 21"/>
                    <a:gd name="T28" fmla="*/ 223 w 249"/>
                    <a:gd name="T29" fmla="*/ 1 h 21"/>
                    <a:gd name="T30" fmla="*/ 233 w 249"/>
                    <a:gd name="T31" fmla="*/ 0 h 21"/>
                    <a:gd name="T32" fmla="*/ 239 w 249"/>
                    <a:gd name="T33" fmla="*/ 0 h 21"/>
                    <a:gd name="T34" fmla="*/ 249 w 249"/>
                    <a:gd name="T35" fmla="*/ 2 h 21"/>
                    <a:gd name="T36" fmla="*/ 249 w 249"/>
                    <a:gd name="T37" fmla="*/ 7 h 21"/>
                    <a:gd name="T38" fmla="*/ 242 w 249"/>
                    <a:gd name="T39" fmla="*/ 12 h 21"/>
                    <a:gd name="T40" fmla="*/ 231 w 249"/>
                    <a:gd name="T41" fmla="*/ 14 h 21"/>
                    <a:gd name="T42" fmla="*/ 225 w 249"/>
                    <a:gd name="T43" fmla="*/ 14 h 21"/>
                    <a:gd name="T44" fmla="*/ 216 w 249"/>
                    <a:gd name="T45" fmla="*/ 14 h 21"/>
                    <a:gd name="T46" fmla="*/ 203 w 249"/>
                    <a:gd name="T47" fmla="*/ 15 h 21"/>
                    <a:gd name="T48" fmla="*/ 187 w 249"/>
                    <a:gd name="T49" fmla="*/ 15 h 21"/>
                    <a:gd name="T50" fmla="*/ 170 w 249"/>
                    <a:gd name="T51" fmla="*/ 16 h 21"/>
                    <a:gd name="T52" fmla="*/ 150 w 249"/>
                    <a:gd name="T53" fmla="*/ 16 h 21"/>
                    <a:gd name="T54" fmla="*/ 129 w 249"/>
                    <a:gd name="T55" fmla="*/ 17 h 21"/>
                    <a:gd name="T56" fmla="*/ 108 w 249"/>
                    <a:gd name="T57" fmla="*/ 17 h 21"/>
                    <a:gd name="T58" fmla="*/ 89 w 249"/>
                    <a:gd name="T59" fmla="*/ 18 h 21"/>
                    <a:gd name="T60" fmla="*/ 68 w 249"/>
                    <a:gd name="T61" fmla="*/ 19 h 21"/>
                    <a:gd name="T62" fmla="*/ 50 w 249"/>
                    <a:gd name="T63" fmla="*/ 19 h 21"/>
                    <a:gd name="T64" fmla="*/ 33 w 249"/>
                    <a:gd name="T65" fmla="*/ 20 h 21"/>
                    <a:gd name="T66" fmla="*/ 20 w 249"/>
                    <a:gd name="T67" fmla="*/ 20 h 21"/>
                    <a:gd name="T68" fmla="*/ 9 w 249"/>
                    <a:gd name="T69" fmla="*/ 21 h 21"/>
                    <a:gd name="T70" fmla="*/ 2 w 249"/>
                    <a:gd name="T71" fmla="*/ 21 h 21"/>
                    <a:gd name="T72" fmla="*/ 0 w 249"/>
                    <a:gd name="T73" fmla="*/ 21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249" h="21">
                      <a:moveTo>
                        <a:pt x="0" y="21"/>
                      </a:moveTo>
                      <a:lnTo>
                        <a:pt x="2" y="21"/>
                      </a:lnTo>
                      <a:lnTo>
                        <a:pt x="9" y="20"/>
                      </a:lnTo>
                      <a:lnTo>
                        <a:pt x="20" y="19"/>
                      </a:lnTo>
                      <a:lnTo>
                        <a:pt x="35" y="18"/>
                      </a:lnTo>
                      <a:lnTo>
                        <a:pt x="51" y="16"/>
                      </a:lnTo>
                      <a:lnTo>
                        <a:pt x="69" y="14"/>
                      </a:lnTo>
                      <a:lnTo>
                        <a:pt x="90" y="12"/>
                      </a:lnTo>
                      <a:lnTo>
                        <a:pt x="111" y="10"/>
                      </a:lnTo>
                      <a:lnTo>
                        <a:pt x="133" y="9"/>
                      </a:lnTo>
                      <a:lnTo>
                        <a:pt x="153" y="7"/>
                      </a:lnTo>
                      <a:lnTo>
                        <a:pt x="174" y="5"/>
                      </a:lnTo>
                      <a:lnTo>
                        <a:pt x="193" y="3"/>
                      </a:lnTo>
                      <a:lnTo>
                        <a:pt x="209" y="2"/>
                      </a:lnTo>
                      <a:lnTo>
                        <a:pt x="223" y="1"/>
                      </a:lnTo>
                      <a:lnTo>
                        <a:pt x="233" y="0"/>
                      </a:lnTo>
                      <a:lnTo>
                        <a:pt x="239" y="0"/>
                      </a:lnTo>
                      <a:lnTo>
                        <a:pt x="249" y="2"/>
                      </a:lnTo>
                      <a:lnTo>
                        <a:pt x="249" y="7"/>
                      </a:lnTo>
                      <a:lnTo>
                        <a:pt x="242" y="12"/>
                      </a:lnTo>
                      <a:lnTo>
                        <a:pt x="231" y="14"/>
                      </a:lnTo>
                      <a:lnTo>
                        <a:pt x="225" y="14"/>
                      </a:lnTo>
                      <a:lnTo>
                        <a:pt x="216" y="14"/>
                      </a:lnTo>
                      <a:lnTo>
                        <a:pt x="203" y="15"/>
                      </a:lnTo>
                      <a:lnTo>
                        <a:pt x="187" y="15"/>
                      </a:lnTo>
                      <a:lnTo>
                        <a:pt x="170" y="16"/>
                      </a:lnTo>
                      <a:lnTo>
                        <a:pt x="150" y="16"/>
                      </a:lnTo>
                      <a:lnTo>
                        <a:pt x="129" y="17"/>
                      </a:lnTo>
                      <a:lnTo>
                        <a:pt x="108" y="17"/>
                      </a:lnTo>
                      <a:lnTo>
                        <a:pt x="89" y="18"/>
                      </a:lnTo>
                      <a:lnTo>
                        <a:pt x="68" y="19"/>
                      </a:lnTo>
                      <a:lnTo>
                        <a:pt x="50" y="19"/>
                      </a:lnTo>
                      <a:lnTo>
                        <a:pt x="33" y="20"/>
                      </a:lnTo>
                      <a:lnTo>
                        <a:pt x="20" y="20"/>
                      </a:lnTo>
                      <a:lnTo>
                        <a:pt x="9" y="21"/>
                      </a:lnTo>
                      <a:lnTo>
                        <a:pt x="2" y="21"/>
                      </a:lnTo>
                      <a:lnTo>
                        <a:pt x="0" y="21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85" name="Freeform 169"/>
                <p:cNvSpPr>
                  <a:spLocks/>
                </p:cNvSpPr>
                <p:nvPr/>
              </p:nvSpPr>
              <p:spPr bwMode="auto">
                <a:xfrm>
                  <a:off x="4696" y="1456"/>
                  <a:ext cx="62" cy="6"/>
                </a:xfrm>
                <a:custGeom>
                  <a:avLst/>
                  <a:gdLst>
                    <a:gd name="T0" fmla="*/ 0 w 249"/>
                    <a:gd name="T1" fmla="*/ 22 h 22"/>
                    <a:gd name="T2" fmla="*/ 2 w 249"/>
                    <a:gd name="T3" fmla="*/ 22 h 22"/>
                    <a:gd name="T4" fmla="*/ 9 w 249"/>
                    <a:gd name="T5" fmla="*/ 21 h 22"/>
                    <a:gd name="T6" fmla="*/ 19 w 249"/>
                    <a:gd name="T7" fmla="*/ 20 h 22"/>
                    <a:gd name="T8" fmla="*/ 34 w 249"/>
                    <a:gd name="T9" fmla="*/ 19 h 22"/>
                    <a:gd name="T10" fmla="*/ 50 w 249"/>
                    <a:gd name="T11" fmla="*/ 17 h 22"/>
                    <a:gd name="T12" fmla="*/ 69 w 249"/>
                    <a:gd name="T13" fmla="*/ 15 h 22"/>
                    <a:gd name="T14" fmla="*/ 90 w 249"/>
                    <a:gd name="T15" fmla="*/ 13 h 22"/>
                    <a:gd name="T16" fmla="*/ 110 w 249"/>
                    <a:gd name="T17" fmla="*/ 11 h 22"/>
                    <a:gd name="T18" fmla="*/ 131 w 249"/>
                    <a:gd name="T19" fmla="*/ 9 h 22"/>
                    <a:gd name="T20" fmla="*/ 153 w 249"/>
                    <a:gd name="T21" fmla="*/ 7 h 22"/>
                    <a:gd name="T22" fmla="*/ 173 w 249"/>
                    <a:gd name="T23" fmla="*/ 5 h 22"/>
                    <a:gd name="T24" fmla="*/ 191 w 249"/>
                    <a:gd name="T25" fmla="*/ 3 h 22"/>
                    <a:gd name="T26" fmla="*/ 207 w 249"/>
                    <a:gd name="T27" fmla="*/ 2 h 22"/>
                    <a:gd name="T28" fmla="*/ 221 w 249"/>
                    <a:gd name="T29" fmla="*/ 1 h 22"/>
                    <a:gd name="T30" fmla="*/ 231 w 249"/>
                    <a:gd name="T31" fmla="*/ 0 h 22"/>
                    <a:gd name="T32" fmla="*/ 238 w 249"/>
                    <a:gd name="T33" fmla="*/ 0 h 22"/>
                    <a:gd name="T34" fmla="*/ 249 w 249"/>
                    <a:gd name="T35" fmla="*/ 2 h 22"/>
                    <a:gd name="T36" fmla="*/ 249 w 249"/>
                    <a:gd name="T37" fmla="*/ 7 h 22"/>
                    <a:gd name="T38" fmla="*/ 241 w 249"/>
                    <a:gd name="T39" fmla="*/ 12 h 22"/>
                    <a:gd name="T40" fmla="*/ 229 w 249"/>
                    <a:gd name="T41" fmla="*/ 14 h 22"/>
                    <a:gd name="T42" fmla="*/ 223 w 249"/>
                    <a:gd name="T43" fmla="*/ 14 h 22"/>
                    <a:gd name="T44" fmla="*/ 214 w 249"/>
                    <a:gd name="T45" fmla="*/ 14 h 22"/>
                    <a:gd name="T46" fmla="*/ 201 w 249"/>
                    <a:gd name="T47" fmla="*/ 15 h 22"/>
                    <a:gd name="T48" fmla="*/ 186 w 249"/>
                    <a:gd name="T49" fmla="*/ 15 h 22"/>
                    <a:gd name="T50" fmla="*/ 169 w 249"/>
                    <a:gd name="T51" fmla="*/ 16 h 22"/>
                    <a:gd name="T52" fmla="*/ 149 w 249"/>
                    <a:gd name="T53" fmla="*/ 17 h 22"/>
                    <a:gd name="T54" fmla="*/ 129 w 249"/>
                    <a:gd name="T55" fmla="*/ 17 h 22"/>
                    <a:gd name="T56" fmla="*/ 108 w 249"/>
                    <a:gd name="T57" fmla="*/ 18 h 22"/>
                    <a:gd name="T58" fmla="*/ 87 w 249"/>
                    <a:gd name="T59" fmla="*/ 19 h 22"/>
                    <a:gd name="T60" fmla="*/ 68 w 249"/>
                    <a:gd name="T61" fmla="*/ 19 h 22"/>
                    <a:gd name="T62" fmla="*/ 49 w 249"/>
                    <a:gd name="T63" fmla="*/ 20 h 22"/>
                    <a:gd name="T64" fmla="*/ 33 w 249"/>
                    <a:gd name="T65" fmla="*/ 21 h 22"/>
                    <a:gd name="T66" fmla="*/ 19 w 249"/>
                    <a:gd name="T67" fmla="*/ 21 h 22"/>
                    <a:gd name="T68" fmla="*/ 9 w 249"/>
                    <a:gd name="T69" fmla="*/ 22 h 22"/>
                    <a:gd name="T70" fmla="*/ 2 w 249"/>
                    <a:gd name="T71" fmla="*/ 22 h 22"/>
                    <a:gd name="T72" fmla="*/ 0 w 249"/>
                    <a:gd name="T73" fmla="*/ 2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249" h="22">
                      <a:moveTo>
                        <a:pt x="0" y="22"/>
                      </a:moveTo>
                      <a:lnTo>
                        <a:pt x="2" y="22"/>
                      </a:lnTo>
                      <a:lnTo>
                        <a:pt x="9" y="21"/>
                      </a:lnTo>
                      <a:lnTo>
                        <a:pt x="19" y="20"/>
                      </a:lnTo>
                      <a:lnTo>
                        <a:pt x="34" y="19"/>
                      </a:lnTo>
                      <a:lnTo>
                        <a:pt x="50" y="17"/>
                      </a:lnTo>
                      <a:lnTo>
                        <a:pt x="69" y="15"/>
                      </a:lnTo>
                      <a:lnTo>
                        <a:pt x="90" y="13"/>
                      </a:lnTo>
                      <a:lnTo>
                        <a:pt x="110" y="11"/>
                      </a:lnTo>
                      <a:lnTo>
                        <a:pt x="131" y="9"/>
                      </a:lnTo>
                      <a:lnTo>
                        <a:pt x="153" y="7"/>
                      </a:lnTo>
                      <a:lnTo>
                        <a:pt x="173" y="5"/>
                      </a:lnTo>
                      <a:lnTo>
                        <a:pt x="191" y="3"/>
                      </a:lnTo>
                      <a:lnTo>
                        <a:pt x="207" y="2"/>
                      </a:lnTo>
                      <a:lnTo>
                        <a:pt x="221" y="1"/>
                      </a:lnTo>
                      <a:lnTo>
                        <a:pt x="231" y="0"/>
                      </a:lnTo>
                      <a:lnTo>
                        <a:pt x="238" y="0"/>
                      </a:lnTo>
                      <a:lnTo>
                        <a:pt x="249" y="2"/>
                      </a:lnTo>
                      <a:lnTo>
                        <a:pt x="249" y="7"/>
                      </a:lnTo>
                      <a:lnTo>
                        <a:pt x="241" y="12"/>
                      </a:lnTo>
                      <a:lnTo>
                        <a:pt x="229" y="14"/>
                      </a:lnTo>
                      <a:lnTo>
                        <a:pt x="223" y="14"/>
                      </a:lnTo>
                      <a:lnTo>
                        <a:pt x="214" y="14"/>
                      </a:lnTo>
                      <a:lnTo>
                        <a:pt x="201" y="15"/>
                      </a:lnTo>
                      <a:lnTo>
                        <a:pt x="186" y="15"/>
                      </a:lnTo>
                      <a:lnTo>
                        <a:pt x="169" y="16"/>
                      </a:lnTo>
                      <a:lnTo>
                        <a:pt x="149" y="17"/>
                      </a:lnTo>
                      <a:lnTo>
                        <a:pt x="129" y="17"/>
                      </a:lnTo>
                      <a:lnTo>
                        <a:pt x="108" y="18"/>
                      </a:lnTo>
                      <a:lnTo>
                        <a:pt x="87" y="19"/>
                      </a:lnTo>
                      <a:lnTo>
                        <a:pt x="68" y="19"/>
                      </a:lnTo>
                      <a:lnTo>
                        <a:pt x="49" y="20"/>
                      </a:lnTo>
                      <a:lnTo>
                        <a:pt x="33" y="21"/>
                      </a:lnTo>
                      <a:lnTo>
                        <a:pt x="19" y="21"/>
                      </a:lnTo>
                      <a:lnTo>
                        <a:pt x="9" y="22"/>
                      </a:lnTo>
                      <a:lnTo>
                        <a:pt x="2" y="22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86" name="Freeform 170"/>
                <p:cNvSpPr>
                  <a:spLocks/>
                </p:cNvSpPr>
                <p:nvPr/>
              </p:nvSpPr>
              <p:spPr bwMode="auto">
                <a:xfrm>
                  <a:off x="4700" y="1466"/>
                  <a:ext cx="62" cy="5"/>
                </a:xfrm>
                <a:custGeom>
                  <a:avLst/>
                  <a:gdLst>
                    <a:gd name="T0" fmla="*/ 0 w 249"/>
                    <a:gd name="T1" fmla="*/ 22 h 22"/>
                    <a:gd name="T2" fmla="*/ 2 w 249"/>
                    <a:gd name="T3" fmla="*/ 22 h 22"/>
                    <a:gd name="T4" fmla="*/ 9 w 249"/>
                    <a:gd name="T5" fmla="*/ 21 h 22"/>
                    <a:gd name="T6" fmla="*/ 19 w 249"/>
                    <a:gd name="T7" fmla="*/ 20 h 22"/>
                    <a:gd name="T8" fmla="*/ 34 w 249"/>
                    <a:gd name="T9" fmla="*/ 19 h 22"/>
                    <a:gd name="T10" fmla="*/ 50 w 249"/>
                    <a:gd name="T11" fmla="*/ 17 h 22"/>
                    <a:gd name="T12" fmla="*/ 69 w 249"/>
                    <a:gd name="T13" fmla="*/ 15 h 22"/>
                    <a:gd name="T14" fmla="*/ 90 w 249"/>
                    <a:gd name="T15" fmla="*/ 13 h 22"/>
                    <a:gd name="T16" fmla="*/ 110 w 249"/>
                    <a:gd name="T17" fmla="*/ 11 h 22"/>
                    <a:gd name="T18" fmla="*/ 132 w 249"/>
                    <a:gd name="T19" fmla="*/ 9 h 22"/>
                    <a:gd name="T20" fmla="*/ 153 w 249"/>
                    <a:gd name="T21" fmla="*/ 7 h 22"/>
                    <a:gd name="T22" fmla="*/ 174 w 249"/>
                    <a:gd name="T23" fmla="*/ 5 h 22"/>
                    <a:gd name="T24" fmla="*/ 192 w 249"/>
                    <a:gd name="T25" fmla="*/ 3 h 22"/>
                    <a:gd name="T26" fmla="*/ 208 w 249"/>
                    <a:gd name="T27" fmla="*/ 2 h 22"/>
                    <a:gd name="T28" fmla="*/ 222 w 249"/>
                    <a:gd name="T29" fmla="*/ 1 h 22"/>
                    <a:gd name="T30" fmla="*/ 233 w 249"/>
                    <a:gd name="T31" fmla="*/ 0 h 22"/>
                    <a:gd name="T32" fmla="*/ 238 w 249"/>
                    <a:gd name="T33" fmla="*/ 0 h 22"/>
                    <a:gd name="T34" fmla="*/ 249 w 249"/>
                    <a:gd name="T35" fmla="*/ 2 h 22"/>
                    <a:gd name="T36" fmla="*/ 249 w 249"/>
                    <a:gd name="T37" fmla="*/ 7 h 22"/>
                    <a:gd name="T38" fmla="*/ 242 w 249"/>
                    <a:gd name="T39" fmla="*/ 13 h 22"/>
                    <a:gd name="T40" fmla="*/ 230 w 249"/>
                    <a:gd name="T41" fmla="*/ 15 h 22"/>
                    <a:gd name="T42" fmla="*/ 225 w 249"/>
                    <a:gd name="T43" fmla="*/ 15 h 22"/>
                    <a:gd name="T44" fmla="*/ 215 w 249"/>
                    <a:gd name="T45" fmla="*/ 15 h 22"/>
                    <a:gd name="T46" fmla="*/ 203 w 249"/>
                    <a:gd name="T47" fmla="*/ 16 h 22"/>
                    <a:gd name="T48" fmla="*/ 187 w 249"/>
                    <a:gd name="T49" fmla="*/ 16 h 22"/>
                    <a:gd name="T50" fmla="*/ 169 w 249"/>
                    <a:gd name="T51" fmla="*/ 17 h 22"/>
                    <a:gd name="T52" fmla="*/ 150 w 249"/>
                    <a:gd name="T53" fmla="*/ 17 h 22"/>
                    <a:gd name="T54" fmla="*/ 129 w 249"/>
                    <a:gd name="T55" fmla="*/ 18 h 22"/>
                    <a:gd name="T56" fmla="*/ 108 w 249"/>
                    <a:gd name="T57" fmla="*/ 18 h 22"/>
                    <a:gd name="T58" fmla="*/ 88 w 249"/>
                    <a:gd name="T59" fmla="*/ 19 h 22"/>
                    <a:gd name="T60" fmla="*/ 68 w 249"/>
                    <a:gd name="T61" fmla="*/ 20 h 22"/>
                    <a:gd name="T62" fmla="*/ 49 w 249"/>
                    <a:gd name="T63" fmla="*/ 20 h 22"/>
                    <a:gd name="T64" fmla="*/ 33 w 249"/>
                    <a:gd name="T65" fmla="*/ 21 h 22"/>
                    <a:gd name="T66" fmla="*/ 19 w 249"/>
                    <a:gd name="T67" fmla="*/ 21 h 22"/>
                    <a:gd name="T68" fmla="*/ 9 w 249"/>
                    <a:gd name="T69" fmla="*/ 22 h 22"/>
                    <a:gd name="T70" fmla="*/ 2 w 249"/>
                    <a:gd name="T71" fmla="*/ 22 h 22"/>
                    <a:gd name="T72" fmla="*/ 0 w 249"/>
                    <a:gd name="T73" fmla="*/ 2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249" h="22">
                      <a:moveTo>
                        <a:pt x="0" y="22"/>
                      </a:moveTo>
                      <a:lnTo>
                        <a:pt x="2" y="22"/>
                      </a:lnTo>
                      <a:lnTo>
                        <a:pt x="9" y="21"/>
                      </a:lnTo>
                      <a:lnTo>
                        <a:pt x="19" y="20"/>
                      </a:lnTo>
                      <a:lnTo>
                        <a:pt x="34" y="19"/>
                      </a:lnTo>
                      <a:lnTo>
                        <a:pt x="50" y="17"/>
                      </a:lnTo>
                      <a:lnTo>
                        <a:pt x="69" y="15"/>
                      </a:lnTo>
                      <a:lnTo>
                        <a:pt x="90" y="13"/>
                      </a:lnTo>
                      <a:lnTo>
                        <a:pt x="110" y="11"/>
                      </a:lnTo>
                      <a:lnTo>
                        <a:pt x="132" y="9"/>
                      </a:lnTo>
                      <a:lnTo>
                        <a:pt x="153" y="7"/>
                      </a:lnTo>
                      <a:lnTo>
                        <a:pt x="174" y="5"/>
                      </a:lnTo>
                      <a:lnTo>
                        <a:pt x="192" y="3"/>
                      </a:lnTo>
                      <a:lnTo>
                        <a:pt x="208" y="2"/>
                      </a:lnTo>
                      <a:lnTo>
                        <a:pt x="222" y="1"/>
                      </a:lnTo>
                      <a:lnTo>
                        <a:pt x="233" y="0"/>
                      </a:lnTo>
                      <a:lnTo>
                        <a:pt x="238" y="0"/>
                      </a:lnTo>
                      <a:lnTo>
                        <a:pt x="249" y="2"/>
                      </a:lnTo>
                      <a:lnTo>
                        <a:pt x="249" y="7"/>
                      </a:lnTo>
                      <a:lnTo>
                        <a:pt x="242" y="13"/>
                      </a:lnTo>
                      <a:lnTo>
                        <a:pt x="230" y="15"/>
                      </a:lnTo>
                      <a:lnTo>
                        <a:pt x="225" y="15"/>
                      </a:lnTo>
                      <a:lnTo>
                        <a:pt x="215" y="15"/>
                      </a:lnTo>
                      <a:lnTo>
                        <a:pt x="203" y="16"/>
                      </a:lnTo>
                      <a:lnTo>
                        <a:pt x="187" y="16"/>
                      </a:lnTo>
                      <a:lnTo>
                        <a:pt x="169" y="17"/>
                      </a:lnTo>
                      <a:lnTo>
                        <a:pt x="150" y="17"/>
                      </a:lnTo>
                      <a:lnTo>
                        <a:pt x="129" y="18"/>
                      </a:lnTo>
                      <a:lnTo>
                        <a:pt x="108" y="18"/>
                      </a:lnTo>
                      <a:lnTo>
                        <a:pt x="88" y="19"/>
                      </a:lnTo>
                      <a:lnTo>
                        <a:pt x="68" y="20"/>
                      </a:lnTo>
                      <a:lnTo>
                        <a:pt x="49" y="20"/>
                      </a:lnTo>
                      <a:lnTo>
                        <a:pt x="33" y="21"/>
                      </a:lnTo>
                      <a:lnTo>
                        <a:pt x="19" y="21"/>
                      </a:lnTo>
                      <a:lnTo>
                        <a:pt x="9" y="22"/>
                      </a:lnTo>
                      <a:lnTo>
                        <a:pt x="2" y="22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87" name="Freeform 171"/>
                <p:cNvSpPr>
                  <a:spLocks/>
                </p:cNvSpPr>
                <p:nvPr/>
              </p:nvSpPr>
              <p:spPr bwMode="auto">
                <a:xfrm>
                  <a:off x="4701" y="1475"/>
                  <a:ext cx="62" cy="6"/>
                </a:xfrm>
                <a:custGeom>
                  <a:avLst/>
                  <a:gdLst>
                    <a:gd name="T0" fmla="*/ 0 w 250"/>
                    <a:gd name="T1" fmla="*/ 21 h 21"/>
                    <a:gd name="T2" fmla="*/ 3 w 250"/>
                    <a:gd name="T3" fmla="*/ 21 h 21"/>
                    <a:gd name="T4" fmla="*/ 10 w 250"/>
                    <a:gd name="T5" fmla="*/ 20 h 21"/>
                    <a:gd name="T6" fmla="*/ 20 w 250"/>
                    <a:gd name="T7" fmla="*/ 19 h 21"/>
                    <a:gd name="T8" fmla="*/ 35 w 250"/>
                    <a:gd name="T9" fmla="*/ 18 h 21"/>
                    <a:gd name="T10" fmla="*/ 51 w 250"/>
                    <a:gd name="T11" fmla="*/ 16 h 21"/>
                    <a:gd name="T12" fmla="*/ 70 w 250"/>
                    <a:gd name="T13" fmla="*/ 14 h 21"/>
                    <a:gd name="T14" fmla="*/ 90 w 250"/>
                    <a:gd name="T15" fmla="*/ 12 h 21"/>
                    <a:gd name="T16" fmla="*/ 111 w 250"/>
                    <a:gd name="T17" fmla="*/ 10 h 21"/>
                    <a:gd name="T18" fmla="*/ 133 w 250"/>
                    <a:gd name="T19" fmla="*/ 9 h 21"/>
                    <a:gd name="T20" fmla="*/ 154 w 250"/>
                    <a:gd name="T21" fmla="*/ 7 h 21"/>
                    <a:gd name="T22" fmla="*/ 175 w 250"/>
                    <a:gd name="T23" fmla="*/ 5 h 21"/>
                    <a:gd name="T24" fmla="*/ 193 w 250"/>
                    <a:gd name="T25" fmla="*/ 3 h 21"/>
                    <a:gd name="T26" fmla="*/ 209 w 250"/>
                    <a:gd name="T27" fmla="*/ 2 h 21"/>
                    <a:gd name="T28" fmla="*/ 223 w 250"/>
                    <a:gd name="T29" fmla="*/ 1 h 21"/>
                    <a:gd name="T30" fmla="*/ 233 w 250"/>
                    <a:gd name="T31" fmla="*/ 0 h 21"/>
                    <a:gd name="T32" fmla="*/ 239 w 250"/>
                    <a:gd name="T33" fmla="*/ 0 h 21"/>
                    <a:gd name="T34" fmla="*/ 250 w 250"/>
                    <a:gd name="T35" fmla="*/ 2 h 21"/>
                    <a:gd name="T36" fmla="*/ 250 w 250"/>
                    <a:gd name="T37" fmla="*/ 7 h 21"/>
                    <a:gd name="T38" fmla="*/ 243 w 250"/>
                    <a:gd name="T39" fmla="*/ 12 h 21"/>
                    <a:gd name="T40" fmla="*/ 231 w 250"/>
                    <a:gd name="T41" fmla="*/ 14 h 21"/>
                    <a:gd name="T42" fmla="*/ 225 w 250"/>
                    <a:gd name="T43" fmla="*/ 14 h 21"/>
                    <a:gd name="T44" fmla="*/ 216 w 250"/>
                    <a:gd name="T45" fmla="*/ 14 h 21"/>
                    <a:gd name="T46" fmla="*/ 203 w 250"/>
                    <a:gd name="T47" fmla="*/ 15 h 21"/>
                    <a:gd name="T48" fmla="*/ 187 w 250"/>
                    <a:gd name="T49" fmla="*/ 15 h 21"/>
                    <a:gd name="T50" fmla="*/ 170 w 250"/>
                    <a:gd name="T51" fmla="*/ 16 h 21"/>
                    <a:gd name="T52" fmla="*/ 150 w 250"/>
                    <a:gd name="T53" fmla="*/ 16 h 21"/>
                    <a:gd name="T54" fmla="*/ 130 w 250"/>
                    <a:gd name="T55" fmla="*/ 17 h 21"/>
                    <a:gd name="T56" fmla="*/ 109 w 250"/>
                    <a:gd name="T57" fmla="*/ 17 h 21"/>
                    <a:gd name="T58" fmla="*/ 89 w 250"/>
                    <a:gd name="T59" fmla="*/ 18 h 21"/>
                    <a:gd name="T60" fmla="*/ 69 w 250"/>
                    <a:gd name="T61" fmla="*/ 19 h 21"/>
                    <a:gd name="T62" fmla="*/ 50 w 250"/>
                    <a:gd name="T63" fmla="*/ 19 h 21"/>
                    <a:gd name="T64" fmla="*/ 34 w 250"/>
                    <a:gd name="T65" fmla="*/ 20 h 21"/>
                    <a:gd name="T66" fmla="*/ 20 w 250"/>
                    <a:gd name="T67" fmla="*/ 20 h 21"/>
                    <a:gd name="T68" fmla="*/ 10 w 250"/>
                    <a:gd name="T69" fmla="*/ 21 h 21"/>
                    <a:gd name="T70" fmla="*/ 3 w 250"/>
                    <a:gd name="T71" fmla="*/ 21 h 21"/>
                    <a:gd name="T72" fmla="*/ 0 w 250"/>
                    <a:gd name="T73" fmla="*/ 21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250" h="21">
                      <a:moveTo>
                        <a:pt x="0" y="21"/>
                      </a:moveTo>
                      <a:lnTo>
                        <a:pt x="3" y="21"/>
                      </a:lnTo>
                      <a:lnTo>
                        <a:pt x="10" y="20"/>
                      </a:lnTo>
                      <a:lnTo>
                        <a:pt x="20" y="19"/>
                      </a:lnTo>
                      <a:lnTo>
                        <a:pt x="35" y="18"/>
                      </a:lnTo>
                      <a:lnTo>
                        <a:pt x="51" y="16"/>
                      </a:lnTo>
                      <a:lnTo>
                        <a:pt x="70" y="14"/>
                      </a:lnTo>
                      <a:lnTo>
                        <a:pt x="90" y="12"/>
                      </a:lnTo>
                      <a:lnTo>
                        <a:pt x="111" y="10"/>
                      </a:lnTo>
                      <a:lnTo>
                        <a:pt x="133" y="9"/>
                      </a:lnTo>
                      <a:lnTo>
                        <a:pt x="154" y="7"/>
                      </a:lnTo>
                      <a:lnTo>
                        <a:pt x="175" y="5"/>
                      </a:lnTo>
                      <a:lnTo>
                        <a:pt x="193" y="3"/>
                      </a:lnTo>
                      <a:lnTo>
                        <a:pt x="209" y="2"/>
                      </a:lnTo>
                      <a:lnTo>
                        <a:pt x="223" y="1"/>
                      </a:lnTo>
                      <a:lnTo>
                        <a:pt x="233" y="0"/>
                      </a:lnTo>
                      <a:lnTo>
                        <a:pt x="239" y="0"/>
                      </a:lnTo>
                      <a:lnTo>
                        <a:pt x="250" y="2"/>
                      </a:lnTo>
                      <a:lnTo>
                        <a:pt x="250" y="7"/>
                      </a:lnTo>
                      <a:lnTo>
                        <a:pt x="243" y="12"/>
                      </a:lnTo>
                      <a:lnTo>
                        <a:pt x="231" y="14"/>
                      </a:lnTo>
                      <a:lnTo>
                        <a:pt x="225" y="14"/>
                      </a:lnTo>
                      <a:lnTo>
                        <a:pt x="216" y="14"/>
                      </a:lnTo>
                      <a:lnTo>
                        <a:pt x="203" y="15"/>
                      </a:lnTo>
                      <a:lnTo>
                        <a:pt x="187" y="15"/>
                      </a:lnTo>
                      <a:lnTo>
                        <a:pt x="170" y="16"/>
                      </a:lnTo>
                      <a:lnTo>
                        <a:pt x="150" y="16"/>
                      </a:lnTo>
                      <a:lnTo>
                        <a:pt x="130" y="17"/>
                      </a:lnTo>
                      <a:lnTo>
                        <a:pt x="109" y="17"/>
                      </a:lnTo>
                      <a:lnTo>
                        <a:pt x="89" y="18"/>
                      </a:lnTo>
                      <a:lnTo>
                        <a:pt x="69" y="19"/>
                      </a:lnTo>
                      <a:lnTo>
                        <a:pt x="50" y="19"/>
                      </a:lnTo>
                      <a:lnTo>
                        <a:pt x="34" y="20"/>
                      </a:lnTo>
                      <a:lnTo>
                        <a:pt x="20" y="20"/>
                      </a:lnTo>
                      <a:lnTo>
                        <a:pt x="10" y="21"/>
                      </a:lnTo>
                      <a:lnTo>
                        <a:pt x="3" y="21"/>
                      </a:lnTo>
                      <a:lnTo>
                        <a:pt x="0" y="21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88" name="Freeform 172"/>
                <p:cNvSpPr>
                  <a:spLocks/>
                </p:cNvSpPr>
                <p:nvPr/>
              </p:nvSpPr>
              <p:spPr bwMode="auto">
                <a:xfrm>
                  <a:off x="4711" y="1526"/>
                  <a:ext cx="63" cy="6"/>
                </a:xfrm>
                <a:custGeom>
                  <a:avLst/>
                  <a:gdLst>
                    <a:gd name="T0" fmla="*/ 0 w 250"/>
                    <a:gd name="T1" fmla="*/ 0 h 22"/>
                    <a:gd name="T2" fmla="*/ 2 w 250"/>
                    <a:gd name="T3" fmla="*/ 0 h 22"/>
                    <a:gd name="T4" fmla="*/ 9 w 250"/>
                    <a:gd name="T5" fmla="*/ 0 h 22"/>
                    <a:gd name="T6" fmla="*/ 21 w 250"/>
                    <a:gd name="T7" fmla="*/ 1 h 22"/>
                    <a:gd name="T8" fmla="*/ 35 w 250"/>
                    <a:gd name="T9" fmla="*/ 1 h 22"/>
                    <a:gd name="T10" fmla="*/ 51 w 250"/>
                    <a:gd name="T11" fmla="*/ 1 h 22"/>
                    <a:gd name="T12" fmla="*/ 70 w 250"/>
                    <a:gd name="T13" fmla="*/ 2 h 22"/>
                    <a:gd name="T14" fmla="*/ 90 w 250"/>
                    <a:gd name="T15" fmla="*/ 3 h 22"/>
                    <a:gd name="T16" fmla="*/ 112 w 250"/>
                    <a:gd name="T17" fmla="*/ 3 h 22"/>
                    <a:gd name="T18" fmla="*/ 134 w 250"/>
                    <a:gd name="T19" fmla="*/ 4 h 22"/>
                    <a:gd name="T20" fmla="*/ 155 w 250"/>
                    <a:gd name="T21" fmla="*/ 5 h 22"/>
                    <a:gd name="T22" fmla="*/ 174 w 250"/>
                    <a:gd name="T23" fmla="*/ 6 h 22"/>
                    <a:gd name="T24" fmla="*/ 193 w 250"/>
                    <a:gd name="T25" fmla="*/ 6 h 22"/>
                    <a:gd name="T26" fmla="*/ 210 w 250"/>
                    <a:gd name="T27" fmla="*/ 7 h 22"/>
                    <a:gd name="T28" fmla="*/ 224 w 250"/>
                    <a:gd name="T29" fmla="*/ 8 h 22"/>
                    <a:gd name="T30" fmla="*/ 234 w 250"/>
                    <a:gd name="T31" fmla="*/ 8 h 22"/>
                    <a:gd name="T32" fmla="*/ 240 w 250"/>
                    <a:gd name="T33" fmla="*/ 9 h 22"/>
                    <a:gd name="T34" fmla="*/ 250 w 250"/>
                    <a:gd name="T35" fmla="*/ 13 h 22"/>
                    <a:gd name="T36" fmla="*/ 249 w 250"/>
                    <a:gd name="T37" fmla="*/ 17 h 22"/>
                    <a:gd name="T38" fmla="*/ 241 w 250"/>
                    <a:gd name="T39" fmla="*/ 21 h 22"/>
                    <a:gd name="T40" fmla="*/ 228 w 250"/>
                    <a:gd name="T41" fmla="*/ 22 h 22"/>
                    <a:gd name="T42" fmla="*/ 223 w 250"/>
                    <a:gd name="T43" fmla="*/ 21 h 22"/>
                    <a:gd name="T44" fmla="*/ 213 w 250"/>
                    <a:gd name="T45" fmla="*/ 20 h 22"/>
                    <a:gd name="T46" fmla="*/ 202 w 250"/>
                    <a:gd name="T47" fmla="*/ 19 h 22"/>
                    <a:gd name="T48" fmla="*/ 186 w 250"/>
                    <a:gd name="T49" fmla="*/ 18 h 22"/>
                    <a:gd name="T50" fmla="*/ 168 w 250"/>
                    <a:gd name="T51" fmla="*/ 16 h 22"/>
                    <a:gd name="T52" fmla="*/ 149 w 250"/>
                    <a:gd name="T53" fmla="*/ 14 h 22"/>
                    <a:gd name="T54" fmla="*/ 129 w 250"/>
                    <a:gd name="T55" fmla="*/ 12 h 22"/>
                    <a:gd name="T56" fmla="*/ 108 w 250"/>
                    <a:gd name="T57" fmla="*/ 10 h 22"/>
                    <a:gd name="T58" fmla="*/ 88 w 250"/>
                    <a:gd name="T59" fmla="*/ 8 h 22"/>
                    <a:gd name="T60" fmla="*/ 68 w 250"/>
                    <a:gd name="T61" fmla="*/ 6 h 22"/>
                    <a:gd name="T62" fmla="*/ 50 w 250"/>
                    <a:gd name="T63" fmla="*/ 5 h 22"/>
                    <a:gd name="T64" fmla="*/ 33 w 250"/>
                    <a:gd name="T65" fmla="*/ 3 h 22"/>
                    <a:gd name="T66" fmla="*/ 20 w 250"/>
                    <a:gd name="T67" fmla="*/ 2 h 22"/>
                    <a:gd name="T68" fmla="*/ 9 w 250"/>
                    <a:gd name="T69" fmla="*/ 1 h 22"/>
                    <a:gd name="T70" fmla="*/ 2 w 250"/>
                    <a:gd name="T71" fmla="*/ 0 h 22"/>
                    <a:gd name="T72" fmla="*/ 0 w 250"/>
                    <a:gd name="T73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250" h="22">
                      <a:moveTo>
                        <a:pt x="0" y="0"/>
                      </a:moveTo>
                      <a:lnTo>
                        <a:pt x="2" y="0"/>
                      </a:lnTo>
                      <a:lnTo>
                        <a:pt x="9" y="0"/>
                      </a:lnTo>
                      <a:lnTo>
                        <a:pt x="21" y="1"/>
                      </a:lnTo>
                      <a:lnTo>
                        <a:pt x="35" y="1"/>
                      </a:lnTo>
                      <a:lnTo>
                        <a:pt x="51" y="1"/>
                      </a:lnTo>
                      <a:lnTo>
                        <a:pt x="70" y="2"/>
                      </a:lnTo>
                      <a:lnTo>
                        <a:pt x="90" y="3"/>
                      </a:lnTo>
                      <a:lnTo>
                        <a:pt x="112" y="3"/>
                      </a:lnTo>
                      <a:lnTo>
                        <a:pt x="134" y="4"/>
                      </a:lnTo>
                      <a:lnTo>
                        <a:pt x="155" y="5"/>
                      </a:lnTo>
                      <a:lnTo>
                        <a:pt x="174" y="6"/>
                      </a:lnTo>
                      <a:lnTo>
                        <a:pt x="193" y="6"/>
                      </a:lnTo>
                      <a:lnTo>
                        <a:pt x="210" y="7"/>
                      </a:lnTo>
                      <a:lnTo>
                        <a:pt x="224" y="8"/>
                      </a:lnTo>
                      <a:lnTo>
                        <a:pt x="234" y="8"/>
                      </a:lnTo>
                      <a:lnTo>
                        <a:pt x="240" y="9"/>
                      </a:lnTo>
                      <a:lnTo>
                        <a:pt x="250" y="13"/>
                      </a:lnTo>
                      <a:lnTo>
                        <a:pt x="249" y="17"/>
                      </a:lnTo>
                      <a:lnTo>
                        <a:pt x="241" y="21"/>
                      </a:lnTo>
                      <a:lnTo>
                        <a:pt x="228" y="22"/>
                      </a:lnTo>
                      <a:lnTo>
                        <a:pt x="223" y="21"/>
                      </a:lnTo>
                      <a:lnTo>
                        <a:pt x="213" y="20"/>
                      </a:lnTo>
                      <a:lnTo>
                        <a:pt x="202" y="19"/>
                      </a:lnTo>
                      <a:lnTo>
                        <a:pt x="186" y="18"/>
                      </a:lnTo>
                      <a:lnTo>
                        <a:pt x="168" y="16"/>
                      </a:lnTo>
                      <a:lnTo>
                        <a:pt x="149" y="14"/>
                      </a:lnTo>
                      <a:lnTo>
                        <a:pt x="129" y="12"/>
                      </a:lnTo>
                      <a:lnTo>
                        <a:pt x="108" y="10"/>
                      </a:lnTo>
                      <a:lnTo>
                        <a:pt x="88" y="8"/>
                      </a:lnTo>
                      <a:lnTo>
                        <a:pt x="68" y="6"/>
                      </a:lnTo>
                      <a:lnTo>
                        <a:pt x="50" y="5"/>
                      </a:lnTo>
                      <a:lnTo>
                        <a:pt x="33" y="3"/>
                      </a:lnTo>
                      <a:lnTo>
                        <a:pt x="20" y="2"/>
                      </a:lnTo>
                      <a:lnTo>
                        <a:pt x="9" y="1"/>
                      </a:lnTo>
                      <a:lnTo>
                        <a:pt x="2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89" name="Freeform 173"/>
                <p:cNvSpPr>
                  <a:spLocks/>
                </p:cNvSpPr>
                <p:nvPr/>
              </p:nvSpPr>
              <p:spPr bwMode="auto">
                <a:xfrm>
                  <a:off x="4711" y="1536"/>
                  <a:ext cx="63" cy="6"/>
                </a:xfrm>
                <a:custGeom>
                  <a:avLst/>
                  <a:gdLst>
                    <a:gd name="T0" fmla="*/ 0 w 250"/>
                    <a:gd name="T1" fmla="*/ 0 h 24"/>
                    <a:gd name="T2" fmla="*/ 2 w 250"/>
                    <a:gd name="T3" fmla="*/ 0 h 24"/>
                    <a:gd name="T4" fmla="*/ 9 w 250"/>
                    <a:gd name="T5" fmla="*/ 0 h 24"/>
                    <a:gd name="T6" fmla="*/ 21 w 250"/>
                    <a:gd name="T7" fmla="*/ 1 h 24"/>
                    <a:gd name="T8" fmla="*/ 35 w 250"/>
                    <a:gd name="T9" fmla="*/ 1 h 24"/>
                    <a:gd name="T10" fmla="*/ 51 w 250"/>
                    <a:gd name="T11" fmla="*/ 2 h 24"/>
                    <a:gd name="T12" fmla="*/ 70 w 250"/>
                    <a:gd name="T13" fmla="*/ 2 h 24"/>
                    <a:gd name="T14" fmla="*/ 90 w 250"/>
                    <a:gd name="T15" fmla="*/ 3 h 24"/>
                    <a:gd name="T16" fmla="*/ 112 w 250"/>
                    <a:gd name="T17" fmla="*/ 4 h 24"/>
                    <a:gd name="T18" fmla="*/ 134 w 250"/>
                    <a:gd name="T19" fmla="*/ 5 h 24"/>
                    <a:gd name="T20" fmla="*/ 155 w 250"/>
                    <a:gd name="T21" fmla="*/ 5 h 24"/>
                    <a:gd name="T22" fmla="*/ 174 w 250"/>
                    <a:gd name="T23" fmla="*/ 6 h 24"/>
                    <a:gd name="T24" fmla="*/ 193 w 250"/>
                    <a:gd name="T25" fmla="*/ 7 h 24"/>
                    <a:gd name="T26" fmla="*/ 210 w 250"/>
                    <a:gd name="T27" fmla="*/ 7 h 24"/>
                    <a:gd name="T28" fmla="*/ 224 w 250"/>
                    <a:gd name="T29" fmla="*/ 8 h 24"/>
                    <a:gd name="T30" fmla="*/ 234 w 250"/>
                    <a:gd name="T31" fmla="*/ 9 h 24"/>
                    <a:gd name="T32" fmla="*/ 240 w 250"/>
                    <a:gd name="T33" fmla="*/ 9 h 24"/>
                    <a:gd name="T34" fmla="*/ 250 w 250"/>
                    <a:gd name="T35" fmla="*/ 13 h 24"/>
                    <a:gd name="T36" fmla="*/ 249 w 250"/>
                    <a:gd name="T37" fmla="*/ 19 h 24"/>
                    <a:gd name="T38" fmla="*/ 241 w 250"/>
                    <a:gd name="T39" fmla="*/ 23 h 24"/>
                    <a:gd name="T40" fmla="*/ 228 w 250"/>
                    <a:gd name="T41" fmla="*/ 24 h 24"/>
                    <a:gd name="T42" fmla="*/ 223 w 250"/>
                    <a:gd name="T43" fmla="*/ 23 h 24"/>
                    <a:gd name="T44" fmla="*/ 213 w 250"/>
                    <a:gd name="T45" fmla="*/ 22 h 24"/>
                    <a:gd name="T46" fmla="*/ 202 w 250"/>
                    <a:gd name="T47" fmla="*/ 21 h 24"/>
                    <a:gd name="T48" fmla="*/ 186 w 250"/>
                    <a:gd name="T49" fmla="*/ 19 h 24"/>
                    <a:gd name="T50" fmla="*/ 168 w 250"/>
                    <a:gd name="T51" fmla="*/ 17 h 24"/>
                    <a:gd name="T52" fmla="*/ 149 w 250"/>
                    <a:gd name="T53" fmla="*/ 14 h 24"/>
                    <a:gd name="T54" fmla="*/ 129 w 250"/>
                    <a:gd name="T55" fmla="*/ 12 h 24"/>
                    <a:gd name="T56" fmla="*/ 108 w 250"/>
                    <a:gd name="T57" fmla="*/ 10 h 24"/>
                    <a:gd name="T58" fmla="*/ 88 w 250"/>
                    <a:gd name="T59" fmla="*/ 8 h 24"/>
                    <a:gd name="T60" fmla="*/ 68 w 250"/>
                    <a:gd name="T61" fmla="*/ 6 h 24"/>
                    <a:gd name="T62" fmla="*/ 50 w 250"/>
                    <a:gd name="T63" fmla="*/ 5 h 24"/>
                    <a:gd name="T64" fmla="*/ 33 w 250"/>
                    <a:gd name="T65" fmla="*/ 3 h 24"/>
                    <a:gd name="T66" fmla="*/ 20 w 250"/>
                    <a:gd name="T67" fmla="*/ 2 h 24"/>
                    <a:gd name="T68" fmla="*/ 9 w 250"/>
                    <a:gd name="T69" fmla="*/ 1 h 24"/>
                    <a:gd name="T70" fmla="*/ 2 w 250"/>
                    <a:gd name="T71" fmla="*/ 0 h 24"/>
                    <a:gd name="T72" fmla="*/ 0 w 250"/>
                    <a:gd name="T73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250" h="24">
                      <a:moveTo>
                        <a:pt x="0" y="0"/>
                      </a:moveTo>
                      <a:lnTo>
                        <a:pt x="2" y="0"/>
                      </a:lnTo>
                      <a:lnTo>
                        <a:pt x="9" y="0"/>
                      </a:lnTo>
                      <a:lnTo>
                        <a:pt x="21" y="1"/>
                      </a:lnTo>
                      <a:lnTo>
                        <a:pt x="35" y="1"/>
                      </a:lnTo>
                      <a:lnTo>
                        <a:pt x="51" y="2"/>
                      </a:lnTo>
                      <a:lnTo>
                        <a:pt x="70" y="2"/>
                      </a:lnTo>
                      <a:lnTo>
                        <a:pt x="90" y="3"/>
                      </a:lnTo>
                      <a:lnTo>
                        <a:pt x="112" y="4"/>
                      </a:lnTo>
                      <a:lnTo>
                        <a:pt x="134" y="5"/>
                      </a:lnTo>
                      <a:lnTo>
                        <a:pt x="155" y="5"/>
                      </a:lnTo>
                      <a:lnTo>
                        <a:pt x="174" y="6"/>
                      </a:lnTo>
                      <a:lnTo>
                        <a:pt x="193" y="7"/>
                      </a:lnTo>
                      <a:lnTo>
                        <a:pt x="210" y="7"/>
                      </a:lnTo>
                      <a:lnTo>
                        <a:pt x="224" y="8"/>
                      </a:lnTo>
                      <a:lnTo>
                        <a:pt x="234" y="9"/>
                      </a:lnTo>
                      <a:lnTo>
                        <a:pt x="240" y="9"/>
                      </a:lnTo>
                      <a:lnTo>
                        <a:pt x="250" y="13"/>
                      </a:lnTo>
                      <a:lnTo>
                        <a:pt x="249" y="19"/>
                      </a:lnTo>
                      <a:lnTo>
                        <a:pt x="241" y="23"/>
                      </a:lnTo>
                      <a:lnTo>
                        <a:pt x="228" y="24"/>
                      </a:lnTo>
                      <a:lnTo>
                        <a:pt x="223" y="23"/>
                      </a:lnTo>
                      <a:lnTo>
                        <a:pt x="213" y="22"/>
                      </a:lnTo>
                      <a:lnTo>
                        <a:pt x="202" y="21"/>
                      </a:lnTo>
                      <a:lnTo>
                        <a:pt x="186" y="19"/>
                      </a:lnTo>
                      <a:lnTo>
                        <a:pt x="168" y="17"/>
                      </a:lnTo>
                      <a:lnTo>
                        <a:pt x="149" y="14"/>
                      </a:lnTo>
                      <a:lnTo>
                        <a:pt x="129" y="12"/>
                      </a:lnTo>
                      <a:lnTo>
                        <a:pt x="108" y="10"/>
                      </a:lnTo>
                      <a:lnTo>
                        <a:pt x="88" y="8"/>
                      </a:lnTo>
                      <a:lnTo>
                        <a:pt x="68" y="6"/>
                      </a:lnTo>
                      <a:lnTo>
                        <a:pt x="50" y="5"/>
                      </a:lnTo>
                      <a:lnTo>
                        <a:pt x="33" y="3"/>
                      </a:lnTo>
                      <a:lnTo>
                        <a:pt x="20" y="2"/>
                      </a:lnTo>
                      <a:lnTo>
                        <a:pt x="9" y="1"/>
                      </a:lnTo>
                      <a:lnTo>
                        <a:pt x="2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90" name="Freeform 174"/>
                <p:cNvSpPr>
                  <a:spLocks/>
                </p:cNvSpPr>
                <p:nvPr/>
              </p:nvSpPr>
              <p:spPr bwMode="auto">
                <a:xfrm>
                  <a:off x="4710" y="1547"/>
                  <a:ext cx="63" cy="5"/>
                </a:xfrm>
                <a:custGeom>
                  <a:avLst/>
                  <a:gdLst>
                    <a:gd name="T0" fmla="*/ 0 w 250"/>
                    <a:gd name="T1" fmla="*/ 0 h 22"/>
                    <a:gd name="T2" fmla="*/ 3 w 250"/>
                    <a:gd name="T3" fmla="*/ 0 h 22"/>
                    <a:gd name="T4" fmla="*/ 9 w 250"/>
                    <a:gd name="T5" fmla="*/ 0 h 22"/>
                    <a:gd name="T6" fmla="*/ 21 w 250"/>
                    <a:gd name="T7" fmla="*/ 1 h 22"/>
                    <a:gd name="T8" fmla="*/ 35 w 250"/>
                    <a:gd name="T9" fmla="*/ 1 h 22"/>
                    <a:gd name="T10" fmla="*/ 51 w 250"/>
                    <a:gd name="T11" fmla="*/ 1 h 22"/>
                    <a:gd name="T12" fmla="*/ 71 w 250"/>
                    <a:gd name="T13" fmla="*/ 2 h 22"/>
                    <a:gd name="T14" fmla="*/ 90 w 250"/>
                    <a:gd name="T15" fmla="*/ 3 h 22"/>
                    <a:gd name="T16" fmla="*/ 112 w 250"/>
                    <a:gd name="T17" fmla="*/ 3 h 22"/>
                    <a:gd name="T18" fmla="*/ 134 w 250"/>
                    <a:gd name="T19" fmla="*/ 4 h 22"/>
                    <a:gd name="T20" fmla="*/ 155 w 250"/>
                    <a:gd name="T21" fmla="*/ 5 h 22"/>
                    <a:gd name="T22" fmla="*/ 174 w 250"/>
                    <a:gd name="T23" fmla="*/ 6 h 22"/>
                    <a:gd name="T24" fmla="*/ 193 w 250"/>
                    <a:gd name="T25" fmla="*/ 6 h 22"/>
                    <a:gd name="T26" fmla="*/ 210 w 250"/>
                    <a:gd name="T27" fmla="*/ 7 h 22"/>
                    <a:gd name="T28" fmla="*/ 224 w 250"/>
                    <a:gd name="T29" fmla="*/ 8 h 22"/>
                    <a:gd name="T30" fmla="*/ 234 w 250"/>
                    <a:gd name="T31" fmla="*/ 8 h 22"/>
                    <a:gd name="T32" fmla="*/ 240 w 250"/>
                    <a:gd name="T33" fmla="*/ 9 h 22"/>
                    <a:gd name="T34" fmla="*/ 250 w 250"/>
                    <a:gd name="T35" fmla="*/ 12 h 22"/>
                    <a:gd name="T36" fmla="*/ 249 w 250"/>
                    <a:gd name="T37" fmla="*/ 17 h 22"/>
                    <a:gd name="T38" fmla="*/ 241 w 250"/>
                    <a:gd name="T39" fmla="*/ 21 h 22"/>
                    <a:gd name="T40" fmla="*/ 230 w 250"/>
                    <a:gd name="T41" fmla="*/ 22 h 22"/>
                    <a:gd name="T42" fmla="*/ 224 w 250"/>
                    <a:gd name="T43" fmla="*/ 21 h 22"/>
                    <a:gd name="T44" fmla="*/ 215 w 250"/>
                    <a:gd name="T45" fmla="*/ 20 h 22"/>
                    <a:gd name="T46" fmla="*/ 202 w 250"/>
                    <a:gd name="T47" fmla="*/ 19 h 22"/>
                    <a:gd name="T48" fmla="*/ 187 w 250"/>
                    <a:gd name="T49" fmla="*/ 18 h 22"/>
                    <a:gd name="T50" fmla="*/ 169 w 250"/>
                    <a:gd name="T51" fmla="*/ 16 h 22"/>
                    <a:gd name="T52" fmla="*/ 149 w 250"/>
                    <a:gd name="T53" fmla="*/ 14 h 22"/>
                    <a:gd name="T54" fmla="*/ 129 w 250"/>
                    <a:gd name="T55" fmla="*/ 12 h 22"/>
                    <a:gd name="T56" fmla="*/ 109 w 250"/>
                    <a:gd name="T57" fmla="*/ 10 h 22"/>
                    <a:gd name="T58" fmla="*/ 88 w 250"/>
                    <a:gd name="T59" fmla="*/ 8 h 22"/>
                    <a:gd name="T60" fmla="*/ 68 w 250"/>
                    <a:gd name="T61" fmla="*/ 6 h 22"/>
                    <a:gd name="T62" fmla="*/ 50 w 250"/>
                    <a:gd name="T63" fmla="*/ 5 h 22"/>
                    <a:gd name="T64" fmla="*/ 34 w 250"/>
                    <a:gd name="T65" fmla="*/ 3 h 22"/>
                    <a:gd name="T66" fmla="*/ 20 w 250"/>
                    <a:gd name="T67" fmla="*/ 2 h 22"/>
                    <a:gd name="T68" fmla="*/ 9 w 250"/>
                    <a:gd name="T69" fmla="*/ 1 h 22"/>
                    <a:gd name="T70" fmla="*/ 3 w 250"/>
                    <a:gd name="T71" fmla="*/ 0 h 22"/>
                    <a:gd name="T72" fmla="*/ 0 w 250"/>
                    <a:gd name="T73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250" h="22">
                      <a:moveTo>
                        <a:pt x="0" y="0"/>
                      </a:moveTo>
                      <a:lnTo>
                        <a:pt x="3" y="0"/>
                      </a:lnTo>
                      <a:lnTo>
                        <a:pt x="9" y="0"/>
                      </a:lnTo>
                      <a:lnTo>
                        <a:pt x="21" y="1"/>
                      </a:lnTo>
                      <a:lnTo>
                        <a:pt x="35" y="1"/>
                      </a:lnTo>
                      <a:lnTo>
                        <a:pt x="51" y="1"/>
                      </a:lnTo>
                      <a:lnTo>
                        <a:pt x="71" y="2"/>
                      </a:lnTo>
                      <a:lnTo>
                        <a:pt x="90" y="3"/>
                      </a:lnTo>
                      <a:lnTo>
                        <a:pt x="112" y="3"/>
                      </a:lnTo>
                      <a:lnTo>
                        <a:pt x="134" y="4"/>
                      </a:lnTo>
                      <a:lnTo>
                        <a:pt x="155" y="5"/>
                      </a:lnTo>
                      <a:lnTo>
                        <a:pt x="174" y="6"/>
                      </a:lnTo>
                      <a:lnTo>
                        <a:pt x="193" y="6"/>
                      </a:lnTo>
                      <a:lnTo>
                        <a:pt x="210" y="7"/>
                      </a:lnTo>
                      <a:lnTo>
                        <a:pt x="224" y="8"/>
                      </a:lnTo>
                      <a:lnTo>
                        <a:pt x="234" y="8"/>
                      </a:lnTo>
                      <a:lnTo>
                        <a:pt x="240" y="9"/>
                      </a:lnTo>
                      <a:lnTo>
                        <a:pt x="250" y="12"/>
                      </a:lnTo>
                      <a:lnTo>
                        <a:pt x="249" y="17"/>
                      </a:lnTo>
                      <a:lnTo>
                        <a:pt x="241" y="21"/>
                      </a:lnTo>
                      <a:lnTo>
                        <a:pt x="230" y="22"/>
                      </a:lnTo>
                      <a:lnTo>
                        <a:pt x="224" y="21"/>
                      </a:lnTo>
                      <a:lnTo>
                        <a:pt x="215" y="20"/>
                      </a:lnTo>
                      <a:lnTo>
                        <a:pt x="202" y="19"/>
                      </a:lnTo>
                      <a:lnTo>
                        <a:pt x="187" y="18"/>
                      </a:lnTo>
                      <a:lnTo>
                        <a:pt x="169" y="16"/>
                      </a:lnTo>
                      <a:lnTo>
                        <a:pt x="149" y="14"/>
                      </a:lnTo>
                      <a:lnTo>
                        <a:pt x="129" y="12"/>
                      </a:lnTo>
                      <a:lnTo>
                        <a:pt x="109" y="10"/>
                      </a:lnTo>
                      <a:lnTo>
                        <a:pt x="88" y="8"/>
                      </a:lnTo>
                      <a:lnTo>
                        <a:pt x="68" y="6"/>
                      </a:lnTo>
                      <a:lnTo>
                        <a:pt x="50" y="5"/>
                      </a:lnTo>
                      <a:lnTo>
                        <a:pt x="34" y="3"/>
                      </a:lnTo>
                      <a:lnTo>
                        <a:pt x="20" y="2"/>
                      </a:lnTo>
                      <a:lnTo>
                        <a:pt x="9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91" name="Freeform 175"/>
                <p:cNvSpPr>
                  <a:spLocks/>
                </p:cNvSpPr>
                <p:nvPr/>
              </p:nvSpPr>
              <p:spPr bwMode="auto">
                <a:xfrm>
                  <a:off x="4820" y="1361"/>
                  <a:ext cx="17" cy="51"/>
                </a:xfrm>
                <a:custGeom>
                  <a:avLst/>
                  <a:gdLst>
                    <a:gd name="T0" fmla="*/ 66 w 66"/>
                    <a:gd name="T1" fmla="*/ 0 h 204"/>
                    <a:gd name="T2" fmla="*/ 61 w 66"/>
                    <a:gd name="T3" fmla="*/ 4 h 204"/>
                    <a:gd name="T4" fmla="*/ 50 w 66"/>
                    <a:gd name="T5" fmla="*/ 15 h 204"/>
                    <a:gd name="T6" fmla="*/ 33 w 66"/>
                    <a:gd name="T7" fmla="*/ 32 h 204"/>
                    <a:gd name="T8" fmla="*/ 18 w 66"/>
                    <a:gd name="T9" fmla="*/ 56 h 204"/>
                    <a:gd name="T10" fmla="*/ 6 w 66"/>
                    <a:gd name="T11" fmla="*/ 85 h 204"/>
                    <a:gd name="T12" fmla="*/ 0 w 66"/>
                    <a:gd name="T13" fmla="*/ 119 h 204"/>
                    <a:gd name="T14" fmla="*/ 5 w 66"/>
                    <a:gd name="T15" fmla="*/ 156 h 204"/>
                    <a:gd name="T16" fmla="*/ 22 w 66"/>
                    <a:gd name="T17" fmla="*/ 196 h 204"/>
                    <a:gd name="T18" fmla="*/ 24 w 66"/>
                    <a:gd name="T19" fmla="*/ 200 h 204"/>
                    <a:gd name="T20" fmla="*/ 29 w 66"/>
                    <a:gd name="T21" fmla="*/ 204 h 204"/>
                    <a:gd name="T22" fmla="*/ 31 w 66"/>
                    <a:gd name="T23" fmla="*/ 201 h 204"/>
                    <a:gd name="T24" fmla="*/ 25 w 66"/>
                    <a:gd name="T25" fmla="*/ 181 h 204"/>
                    <a:gd name="T26" fmla="*/ 21 w 66"/>
                    <a:gd name="T27" fmla="*/ 165 h 204"/>
                    <a:gd name="T28" fmla="*/ 16 w 66"/>
                    <a:gd name="T29" fmla="*/ 148 h 204"/>
                    <a:gd name="T30" fmla="*/ 14 w 66"/>
                    <a:gd name="T31" fmla="*/ 129 h 204"/>
                    <a:gd name="T32" fmla="*/ 15 w 66"/>
                    <a:gd name="T33" fmla="*/ 108 h 204"/>
                    <a:gd name="T34" fmla="*/ 18 w 66"/>
                    <a:gd name="T35" fmla="*/ 85 h 204"/>
                    <a:gd name="T36" fmla="*/ 29 w 66"/>
                    <a:gd name="T37" fmla="*/ 60 h 204"/>
                    <a:gd name="T38" fmla="*/ 44 w 66"/>
                    <a:gd name="T39" fmla="*/ 32 h 204"/>
                    <a:gd name="T40" fmla="*/ 66 w 66"/>
                    <a:gd name="T41" fmla="*/ 0 h 2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66" h="204">
                      <a:moveTo>
                        <a:pt x="66" y="0"/>
                      </a:moveTo>
                      <a:lnTo>
                        <a:pt x="61" y="4"/>
                      </a:lnTo>
                      <a:lnTo>
                        <a:pt x="50" y="15"/>
                      </a:lnTo>
                      <a:lnTo>
                        <a:pt x="33" y="32"/>
                      </a:lnTo>
                      <a:lnTo>
                        <a:pt x="18" y="56"/>
                      </a:lnTo>
                      <a:lnTo>
                        <a:pt x="6" y="85"/>
                      </a:lnTo>
                      <a:lnTo>
                        <a:pt x="0" y="119"/>
                      </a:lnTo>
                      <a:lnTo>
                        <a:pt x="5" y="156"/>
                      </a:lnTo>
                      <a:lnTo>
                        <a:pt x="22" y="196"/>
                      </a:lnTo>
                      <a:lnTo>
                        <a:pt x="24" y="200"/>
                      </a:lnTo>
                      <a:lnTo>
                        <a:pt x="29" y="204"/>
                      </a:lnTo>
                      <a:lnTo>
                        <a:pt x="31" y="201"/>
                      </a:lnTo>
                      <a:lnTo>
                        <a:pt x="25" y="181"/>
                      </a:lnTo>
                      <a:lnTo>
                        <a:pt x="21" y="165"/>
                      </a:lnTo>
                      <a:lnTo>
                        <a:pt x="16" y="148"/>
                      </a:lnTo>
                      <a:lnTo>
                        <a:pt x="14" y="129"/>
                      </a:lnTo>
                      <a:lnTo>
                        <a:pt x="15" y="108"/>
                      </a:lnTo>
                      <a:lnTo>
                        <a:pt x="18" y="85"/>
                      </a:lnTo>
                      <a:lnTo>
                        <a:pt x="29" y="60"/>
                      </a:lnTo>
                      <a:lnTo>
                        <a:pt x="44" y="32"/>
                      </a:lnTo>
                      <a:lnTo>
                        <a:pt x="66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292" name="Freeform 176"/>
                <p:cNvSpPr>
                  <a:spLocks/>
                </p:cNvSpPr>
                <p:nvPr/>
              </p:nvSpPr>
              <p:spPr bwMode="auto">
                <a:xfrm>
                  <a:off x="4954" y="1312"/>
                  <a:ext cx="32" cy="50"/>
                </a:xfrm>
                <a:custGeom>
                  <a:avLst/>
                  <a:gdLst>
                    <a:gd name="T0" fmla="*/ 128 w 128"/>
                    <a:gd name="T1" fmla="*/ 0 h 201"/>
                    <a:gd name="T2" fmla="*/ 123 w 128"/>
                    <a:gd name="T3" fmla="*/ 3 h 201"/>
                    <a:gd name="T4" fmla="*/ 112 w 128"/>
                    <a:gd name="T5" fmla="*/ 12 h 201"/>
                    <a:gd name="T6" fmla="*/ 96 w 128"/>
                    <a:gd name="T7" fmla="*/ 27 h 201"/>
                    <a:gd name="T8" fmla="*/ 76 w 128"/>
                    <a:gd name="T9" fmla="*/ 47 h 201"/>
                    <a:gd name="T10" fmla="*/ 54 w 128"/>
                    <a:gd name="T11" fmla="*/ 75 h 201"/>
                    <a:gd name="T12" fmla="*/ 34 w 128"/>
                    <a:gd name="T13" fmla="*/ 108 h 201"/>
                    <a:gd name="T14" fmla="*/ 15 w 128"/>
                    <a:gd name="T15" fmla="*/ 149 h 201"/>
                    <a:gd name="T16" fmla="*/ 0 w 128"/>
                    <a:gd name="T17" fmla="*/ 195 h 201"/>
                    <a:gd name="T18" fmla="*/ 1 w 128"/>
                    <a:gd name="T19" fmla="*/ 198 h 201"/>
                    <a:gd name="T20" fmla="*/ 4 w 128"/>
                    <a:gd name="T21" fmla="*/ 201 h 201"/>
                    <a:gd name="T22" fmla="*/ 8 w 128"/>
                    <a:gd name="T23" fmla="*/ 198 h 201"/>
                    <a:gd name="T24" fmla="*/ 13 w 128"/>
                    <a:gd name="T25" fmla="*/ 180 h 201"/>
                    <a:gd name="T26" fmla="*/ 14 w 128"/>
                    <a:gd name="T27" fmla="*/ 175 h 201"/>
                    <a:gd name="T28" fmla="*/ 19 w 128"/>
                    <a:gd name="T29" fmla="*/ 162 h 201"/>
                    <a:gd name="T30" fmla="*/ 25 w 128"/>
                    <a:gd name="T31" fmla="*/ 142 h 201"/>
                    <a:gd name="T32" fmla="*/ 37 w 128"/>
                    <a:gd name="T33" fmla="*/ 116 h 201"/>
                    <a:gd name="T34" fmla="*/ 53 w 128"/>
                    <a:gd name="T35" fmla="*/ 87 h 201"/>
                    <a:gd name="T36" fmla="*/ 73 w 128"/>
                    <a:gd name="T37" fmla="*/ 57 h 201"/>
                    <a:gd name="T38" fmla="*/ 98 w 128"/>
                    <a:gd name="T39" fmla="*/ 28 h 201"/>
                    <a:gd name="T40" fmla="*/ 128 w 128"/>
                    <a:gd name="T41" fmla="*/ 0 h 2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28" h="201">
                      <a:moveTo>
                        <a:pt x="128" y="0"/>
                      </a:moveTo>
                      <a:lnTo>
                        <a:pt x="123" y="3"/>
                      </a:lnTo>
                      <a:lnTo>
                        <a:pt x="112" y="12"/>
                      </a:lnTo>
                      <a:lnTo>
                        <a:pt x="96" y="27"/>
                      </a:lnTo>
                      <a:lnTo>
                        <a:pt x="76" y="47"/>
                      </a:lnTo>
                      <a:lnTo>
                        <a:pt x="54" y="75"/>
                      </a:lnTo>
                      <a:lnTo>
                        <a:pt x="34" y="108"/>
                      </a:lnTo>
                      <a:lnTo>
                        <a:pt x="15" y="149"/>
                      </a:lnTo>
                      <a:lnTo>
                        <a:pt x="0" y="195"/>
                      </a:lnTo>
                      <a:lnTo>
                        <a:pt x="1" y="198"/>
                      </a:lnTo>
                      <a:lnTo>
                        <a:pt x="4" y="201"/>
                      </a:lnTo>
                      <a:lnTo>
                        <a:pt x="8" y="198"/>
                      </a:lnTo>
                      <a:lnTo>
                        <a:pt x="13" y="180"/>
                      </a:lnTo>
                      <a:lnTo>
                        <a:pt x="14" y="175"/>
                      </a:lnTo>
                      <a:lnTo>
                        <a:pt x="19" y="162"/>
                      </a:lnTo>
                      <a:lnTo>
                        <a:pt x="25" y="142"/>
                      </a:lnTo>
                      <a:lnTo>
                        <a:pt x="37" y="116"/>
                      </a:lnTo>
                      <a:lnTo>
                        <a:pt x="53" y="87"/>
                      </a:lnTo>
                      <a:lnTo>
                        <a:pt x="73" y="57"/>
                      </a:lnTo>
                      <a:lnTo>
                        <a:pt x="98" y="28"/>
                      </a:lnTo>
                      <a:lnTo>
                        <a:pt x="128" y="0"/>
                      </a:lnTo>
                      <a:close/>
                    </a:path>
                  </a:pathLst>
                </a:custGeom>
                <a:solidFill>
                  <a:srgbClr val="1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 dirty="0">
                    <a:solidFill>
                      <a:srgbClr val="002060"/>
                    </a:solidFill>
                  </a:endParaRPr>
                </a:p>
              </p:txBody>
            </p:sp>
          </p:grpSp>
        </p:grpSp>
        <p:pic>
          <p:nvPicPr>
            <p:cNvPr id="324" name="Picture 66" descr="IN00561_"/>
            <p:cNvPicPr>
              <a:picLocks noChangeAspect="1" noChangeArrowheads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11126" y="4495492"/>
              <a:ext cx="346075" cy="430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FFFFFF"/>
                      </a:gs>
                      <a:gs pos="100000">
                        <a:srgbClr val="FFFFFF">
                          <a:gamma/>
                          <a:shade val="85098"/>
                          <a:invGamma/>
                        </a:srgbClr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3175">
                  <a:solidFill>
                    <a:srgbClr val="333333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5" name="Picture 66" descr="IN00561_"/>
            <p:cNvPicPr>
              <a:picLocks noChangeAspect="1" noChangeArrowheads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33670" y="4259048"/>
              <a:ext cx="346075" cy="430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FFFFFF"/>
                      </a:gs>
                      <a:gs pos="100000">
                        <a:srgbClr val="FFFFFF">
                          <a:gamma/>
                          <a:shade val="85098"/>
                          <a:invGamma/>
                        </a:srgbClr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3175">
                  <a:solidFill>
                    <a:srgbClr val="333333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" name="Группа 1"/>
          <p:cNvGrpSpPr/>
          <p:nvPr/>
        </p:nvGrpSpPr>
        <p:grpSpPr>
          <a:xfrm>
            <a:off x="6768504" y="3070462"/>
            <a:ext cx="2357410" cy="1525378"/>
            <a:chOff x="6768504" y="3419338"/>
            <a:chExt cx="2357410" cy="1525378"/>
          </a:xfrm>
        </p:grpSpPr>
        <p:grpSp>
          <p:nvGrpSpPr>
            <p:cNvPr id="16" name="Группа 15"/>
            <p:cNvGrpSpPr/>
            <p:nvPr/>
          </p:nvGrpSpPr>
          <p:grpSpPr>
            <a:xfrm flipH="1">
              <a:off x="6768504" y="3419338"/>
              <a:ext cx="2357410" cy="1525378"/>
              <a:chOff x="7354585" y="2855576"/>
              <a:chExt cx="2357410" cy="1525378"/>
            </a:xfrm>
          </p:grpSpPr>
          <p:sp>
            <p:nvSpPr>
              <p:cNvPr id="294" name="Прямоугольник 293"/>
              <p:cNvSpPr/>
              <p:nvPr/>
            </p:nvSpPr>
            <p:spPr>
              <a:xfrm>
                <a:off x="7354585" y="2855576"/>
                <a:ext cx="2357410" cy="1525378"/>
              </a:xfrm>
              <a:prstGeom prst="rect">
                <a:avLst/>
              </a:prstGeom>
              <a:gradFill flip="none" rotWithShape="1">
                <a:gsLst>
                  <a:gs pos="3000">
                    <a:schemeClr val="bg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1">
                <a:schemeClr val="lt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95" name="Скругленный прямоугольник 294"/>
              <p:cNvSpPr/>
              <p:nvPr/>
            </p:nvSpPr>
            <p:spPr>
              <a:xfrm>
                <a:off x="7354585" y="3160650"/>
                <a:ext cx="2357410" cy="915228"/>
              </a:xfrm>
              <a:prstGeom prst="roundRect">
                <a:avLst/>
              </a:prstGeom>
              <a:noFill/>
              <a:ln w="12700"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srgbClr val="002060"/>
                  </a:solidFill>
                </a:endParaRPr>
              </a:p>
            </p:txBody>
          </p:sp>
          <p:pic>
            <p:nvPicPr>
              <p:cNvPr id="296" name="Picture 58" descr="untitled2"/>
              <p:cNvPicPr>
                <a:picLocks noChangeAspect="1" noChangeArrowheads="1"/>
              </p:cNvPicPr>
              <p:nvPr/>
            </p:nvPicPr>
            <p:blipFill>
              <a:blip r:embed="rId2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32350" y="3089729"/>
                <a:ext cx="1638331" cy="8834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97" name="Picture 7" descr="Продукция QuickBird"/>
              <p:cNvPicPr>
                <a:picLocks noChangeAspect="1" noChangeArrowheads="1"/>
              </p:cNvPicPr>
              <p:nvPr/>
            </p:nvPicPr>
            <p:blipFill>
              <a:blip r:embed="rId2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772978" y="2906119"/>
                <a:ext cx="530417" cy="3672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gamma/>
                            <a:shade val="85098"/>
                            <a:invGamma/>
                          </a:schemeClr>
                        </a:gs>
                      </a:gsLst>
                      <a:lin ang="0" scaled="1"/>
                    </a:gradFill>
                  </a14:hiddenFill>
                </a:ext>
              </a:extLst>
            </p:spPr>
          </p:pic>
          <p:pic>
            <p:nvPicPr>
              <p:cNvPr id="298" name="Picture 148" descr="C:\Users\MSudeykin\AppData\Local\Microsoft\Windows\Temporary Internet Files\Content.IE5\G8NI52G7\MC900301202[1].wmf"/>
              <p:cNvPicPr>
                <a:picLocks noChangeAspect="1" noChangeArrowheads="1"/>
              </p:cNvPicPr>
              <p:nvPr/>
            </p:nvPicPr>
            <p:blipFill>
              <a:blip r:embed="rId24" cstate="print">
                <a:lum contrast="2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7513226" y="3552106"/>
                <a:ext cx="798491" cy="766018"/>
              </a:xfrm>
              <a:prstGeom prst="rect">
                <a:avLst/>
              </a:prstGeom>
              <a:noFill/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322" name="Picture 66" descr="IN00561_"/>
            <p:cNvPicPr>
              <a:picLocks noChangeAspect="1" noChangeArrowheads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04066" y="3838204"/>
              <a:ext cx="346075" cy="430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FFFFFF"/>
                      </a:gs>
                      <a:gs pos="100000">
                        <a:srgbClr val="FFFFFF">
                          <a:gamma/>
                          <a:shade val="85098"/>
                          <a:invGamma/>
                        </a:srgbClr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3175">
                  <a:solidFill>
                    <a:srgbClr val="333333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3" name="Picture 66" descr="IN00561_"/>
            <p:cNvPicPr>
              <a:picLocks noChangeAspect="1" noChangeArrowheads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61717" y="4204186"/>
              <a:ext cx="346075" cy="430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FFFFFF"/>
                      </a:gs>
                      <a:gs pos="100000">
                        <a:srgbClr val="FFFFFF">
                          <a:gamma/>
                          <a:shade val="85098"/>
                          <a:invGamma/>
                        </a:srgbClr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3175">
                  <a:solidFill>
                    <a:srgbClr val="333333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23" name="Группа 422"/>
          <p:cNvGrpSpPr/>
          <p:nvPr/>
        </p:nvGrpSpPr>
        <p:grpSpPr>
          <a:xfrm flipH="1">
            <a:off x="6984528" y="1306111"/>
            <a:ext cx="2357410" cy="1513564"/>
            <a:chOff x="4724400" y="176200"/>
            <a:chExt cx="2653066" cy="1877030"/>
          </a:xfrm>
        </p:grpSpPr>
        <p:grpSp>
          <p:nvGrpSpPr>
            <p:cNvPr id="424" name="Группа 423"/>
            <p:cNvGrpSpPr/>
            <p:nvPr/>
          </p:nvGrpSpPr>
          <p:grpSpPr>
            <a:xfrm>
              <a:off x="4724400" y="176200"/>
              <a:ext cx="2653066" cy="1877030"/>
              <a:chOff x="2555776" y="3501008"/>
              <a:chExt cx="1512168" cy="1080120"/>
            </a:xfrm>
            <a:effectLst/>
          </p:grpSpPr>
          <p:sp>
            <p:nvSpPr>
              <p:cNvPr id="438" name="Прямоугольник 437"/>
              <p:cNvSpPr/>
              <p:nvPr/>
            </p:nvSpPr>
            <p:spPr>
              <a:xfrm>
                <a:off x="2555776" y="3501008"/>
                <a:ext cx="1512168" cy="1080120"/>
              </a:xfrm>
              <a:prstGeom prst="rect">
                <a:avLst/>
              </a:prstGeom>
              <a:gradFill flip="none" rotWithShape="1">
                <a:gsLst>
                  <a:gs pos="3000">
                    <a:schemeClr val="bg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  <a:tileRect/>
              </a:gradFill>
              <a:ln w="3175"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1">
                <a:schemeClr val="lt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39" name="Скругленный прямоугольник 438"/>
              <p:cNvSpPr/>
              <p:nvPr/>
            </p:nvSpPr>
            <p:spPr>
              <a:xfrm>
                <a:off x="2555776" y="3717031"/>
                <a:ext cx="1512168" cy="648073"/>
              </a:xfrm>
              <a:prstGeom prst="roundRect">
                <a:avLst/>
              </a:prstGeom>
              <a:noFill/>
              <a:ln w="12700"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425" name="Группа 424"/>
            <p:cNvGrpSpPr/>
            <p:nvPr/>
          </p:nvGrpSpPr>
          <p:grpSpPr>
            <a:xfrm>
              <a:off x="4910959" y="312778"/>
              <a:ext cx="1757657" cy="1071731"/>
              <a:chOff x="5335867" y="160378"/>
              <a:chExt cx="1757657" cy="1071731"/>
            </a:xfrm>
          </p:grpSpPr>
          <p:pic>
            <p:nvPicPr>
              <p:cNvPr id="436" name="Picture 3"/>
              <p:cNvPicPr>
                <a:picLocks noChangeAspect="1" noChangeArrowheads="1"/>
              </p:cNvPicPr>
              <p:nvPr/>
            </p:nvPicPr>
            <p:blipFill>
              <a:blip r:embed="rId25" cstate="print">
                <a:extLst>
                  <a:ext uri="{BEBA8EAE-BF5A-486C-A8C5-ECC9F3942E4B}">
                    <a14:imgProps xmlns:a14="http://schemas.microsoft.com/office/drawing/2010/main">
                      <a14:imgLayer r:embed="rId26">
                        <a14:imgEffect>
                          <a14:sharpenSoften amount="50000"/>
                        </a14:imgEffect>
                        <a14:imgEffect>
                          <a14:brightnessContrast contrast="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35868" y="160378"/>
                <a:ext cx="1757656" cy="1071731"/>
              </a:xfrm>
              <a:prstGeom prst="rect">
                <a:avLst/>
              </a:prstGeom>
              <a:noFill/>
              <a:ln w="31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37" name="Rectangle 4"/>
              <p:cNvSpPr>
                <a:spLocks noChangeArrowheads="1"/>
              </p:cNvSpPr>
              <p:nvPr/>
            </p:nvSpPr>
            <p:spPr bwMode="auto">
              <a:xfrm>
                <a:off x="5335867" y="307491"/>
                <a:ext cx="409575" cy="276848"/>
              </a:xfrm>
              <a:prstGeom prst="rect">
                <a:avLst/>
              </a:prstGeom>
              <a:noFill/>
              <a:ln w="28575">
                <a:solidFill>
                  <a:srgbClr val="CC3300"/>
                </a:solidFill>
                <a:miter lim="800000"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426" name="Группа 425"/>
            <p:cNvGrpSpPr/>
            <p:nvPr/>
          </p:nvGrpSpPr>
          <p:grpSpPr>
            <a:xfrm>
              <a:off x="5660504" y="912075"/>
              <a:ext cx="1600827" cy="1020847"/>
              <a:chOff x="5508104" y="759675"/>
              <a:chExt cx="1600827" cy="1020847"/>
            </a:xfrm>
          </p:grpSpPr>
          <p:pic>
            <p:nvPicPr>
              <p:cNvPr id="429" name="Picture 18"/>
              <p:cNvPicPr>
                <a:picLocks noChangeAspect="1" noChangeArrowheads="1"/>
              </p:cNvPicPr>
              <p:nvPr/>
            </p:nvPicPr>
            <p:blipFill>
              <a:blip r:embed="rId27" cstate="print">
                <a:extLst>
                  <a:ext uri="{BEBA8EAE-BF5A-486C-A8C5-ECC9F3942E4B}">
                    <a14:imgProps xmlns:a14="http://schemas.microsoft.com/office/drawing/2010/main">
                      <a14:imgLayer r:embed="rId28">
                        <a14:imgEffect>
                          <a14:sharpenSoften amount="50000"/>
                        </a14:imgEffect>
                        <a14:imgEffect>
                          <a14:brightnessContrast contrast="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08104" y="759675"/>
                <a:ext cx="1600827" cy="1020847"/>
              </a:xfrm>
              <a:prstGeom prst="rect">
                <a:avLst/>
              </a:prstGeom>
              <a:noFill/>
              <a:ln w="317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30" name="Oval 20"/>
              <p:cNvSpPr>
                <a:spLocks noChangeArrowheads="1"/>
              </p:cNvSpPr>
              <p:nvPr/>
            </p:nvSpPr>
            <p:spPr bwMode="auto">
              <a:xfrm>
                <a:off x="5627202" y="1052612"/>
                <a:ext cx="287337" cy="288925"/>
              </a:xfrm>
              <a:prstGeom prst="ellipse">
                <a:avLst/>
              </a:prstGeom>
              <a:noFill/>
              <a:ln w="19050">
                <a:solidFill>
                  <a:srgbClr val="F9321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31" name="Oval 24"/>
              <p:cNvSpPr>
                <a:spLocks noChangeArrowheads="1"/>
              </p:cNvSpPr>
              <p:nvPr/>
            </p:nvSpPr>
            <p:spPr bwMode="auto">
              <a:xfrm>
                <a:off x="5700227" y="1124050"/>
                <a:ext cx="144462" cy="144462"/>
              </a:xfrm>
              <a:prstGeom prst="ellipse">
                <a:avLst/>
              </a:prstGeom>
              <a:gradFill rotWithShape="1">
                <a:gsLst>
                  <a:gs pos="0">
                    <a:srgbClr val="F81414"/>
                  </a:gs>
                  <a:gs pos="100000">
                    <a:srgbClr val="610808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32" name="Oval 25"/>
              <p:cNvSpPr>
                <a:spLocks noChangeArrowheads="1"/>
              </p:cNvSpPr>
              <p:nvPr/>
            </p:nvSpPr>
            <p:spPr bwMode="auto">
              <a:xfrm>
                <a:off x="6164056" y="890082"/>
                <a:ext cx="144462" cy="144463"/>
              </a:xfrm>
              <a:prstGeom prst="ellipse">
                <a:avLst/>
              </a:prstGeom>
              <a:gradFill rotWithShape="1">
                <a:gsLst>
                  <a:gs pos="0">
                    <a:srgbClr val="FFFF00"/>
                  </a:gs>
                  <a:gs pos="100000">
                    <a:srgbClr val="646400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33" name="Oval 27"/>
              <p:cNvSpPr>
                <a:spLocks noChangeArrowheads="1"/>
              </p:cNvSpPr>
              <p:nvPr/>
            </p:nvSpPr>
            <p:spPr bwMode="auto">
              <a:xfrm>
                <a:off x="6308517" y="1065194"/>
                <a:ext cx="144462" cy="144463"/>
              </a:xfrm>
              <a:prstGeom prst="ellipse">
                <a:avLst/>
              </a:prstGeom>
              <a:gradFill rotWithShape="1">
                <a:gsLst>
                  <a:gs pos="0">
                    <a:srgbClr val="FFFF00"/>
                  </a:gs>
                  <a:gs pos="100000">
                    <a:srgbClr val="646400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34" name="Oval 29"/>
              <p:cNvSpPr>
                <a:spLocks noChangeArrowheads="1"/>
              </p:cNvSpPr>
              <p:nvPr/>
            </p:nvSpPr>
            <p:spPr bwMode="auto">
              <a:xfrm>
                <a:off x="5904958" y="1262462"/>
                <a:ext cx="144463" cy="144463"/>
              </a:xfrm>
              <a:prstGeom prst="ellipse">
                <a:avLst/>
              </a:prstGeom>
              <a:gradFill rotWithShape="1">
                <a:gsLst>
                  <a:gs pos="0">
                    <a:srgbClr val="FFFF00"/>
                  </a:gs>
                  <a:gs pos="100000">
                    <a:srgbClr val="646400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35" name="Oval 24"/>
              <p:cNvSpPr>
                <a:spLocks noChangeArrowheads="1"/>
              </p:cNvSpPr>
              <p:nvPr/>
            </p:nvSpPr>
            <p:spPr bwMode="auto">
              <a:xfrm>
                <a:off x="6779801" y="1539809"/>
                <a:ext cx="144462" cy="144462"/>
              </a:xfrm>
              <a:prstGeom prst="ellipse">
                <a:avLst/>
              </a:prstGeom>
              <a:gradFill rotWithShape="1">
                <a:gsLst>
                  <a:gs pos="0">
                    <a:srgbClr val="F81414"/>
                  </a:gs>
                  <a:gs pos="100000">
                    <a:srgbClr val="610808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pic>
          <p:nvPicPr>
            <p:cNvPr id="427" name="Picture 35" descr="C:\Program Files (x86)\Microsoft Office\MEDIA\CAGCAT10\j0301252.wmf"/>
            <p:cNvPicPr>
              <a:picLocks noChangeAspect="1" noChangeArrowheads="1"/>
            </p:cNvPicPr>
            <p:nvPr/>
          </p:nvPicPr>
          <p:blipFill>
            <a:blip r:embed="rId29" cstate="print">
              <a:lum contras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10618" y="438837"/>
              <a:ext cx="825490" cy="721957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28" name="Picture 36" descr="C:\Users\MSudeykin\AppData\Local\Microsoft\Windows\Temporary Internet Files\Content.IE5\3O009IYM\MC900294959[1].wmf"/>
            <p:cNvPicPr>
              <a:picLocks noChangeAspect="1" noChangeArrowheads="1"/>
            </p:cNvPicPr>
            <p:nvPr/>
          </p:nvPicPr>
          <p:blipFill>
            <a:blip r:embed="rId30" cstate="print">
              <a:lum contrast="4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039991" y="1048550"/>
              <a:ext cx="561086" cy="765308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40" name="Группа 439"/>
          <p:cNvGrpSpPr/>
          <p:nvPr/>
        </p:nvGrpSpPr>
        <p:grpSpPr>
          <a:xfrm>
            <a:off x="767218" y="1371513"/>
            <a:ext cx="2348051" cy="1520170"/>
            <a:chOff x="1429790" y="2838835"/>
            <a:chExt cx="2653066" cy="1877030"/>
          </a:xfrm>
        </p:grpSpPr>
        <p:grpSp>
          <p:nvGrpSpPr>
            <p:cNvPr id="441" name="Группа 440"/>
            <p:cNvGrpSpPr/>
            <p:nvPr/>
          </p:nvGrpSpPr>
          <p:grpSpPr>
            <a:xfrm>
              <a:off x="1429790" y="2838835"/>
              <a:ext cx="2653066" cy="1877030"/>
              <a:chOff x="2555776" y="3501008"/>
              <a:chExt cx="1512168" cy="1080120"/>
            </a:xfrm>
            <a:effectLst/>
          </p:grpSpPr>
          <p:sp>
            <p:nvSpPr>
              <p:cNvPr id="448" name="Прямоугольник 447"/>
              <p:cNvSpPr/>
              <p:nvPr/>
            </p:nvSpPr>
            <p:spPr>
              <a:xfrm>
                <a:off x="2555776" y="3501008"/>
                <a:ext cx="1512168" cy="1080120"/>
              </a:xfrm>
              <a:prstGeom prst="rect">
                <a:avLst/>
              </a:prstGeom>
              <a:gradFill flip="none" rotWithShape="1">
                <a:gsLst>
                  <a:gs pos="3000">
                    <a:schemeClr val="bg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  <a:tileRect/>
              </a:gradFill>
              <a:ln w="3175"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1">
                <a:schemeClr val="lt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49" name="Скругленный прямоугольник 448"/>
              <p:cNvSpPr/>
              <p:nvPr/>
            </p:nvSpPr>
            <p:spPr>
              <a:xfrm>
                <a:off x="2555776" y="3717031"/>
                <a:ext cx="1512168" cy="648073"/>
              </a:xfrm>
              <a:prstGeom prst="roundRect">
                <a:avLst/>
              </a:prstGeom>
              <a:noFill/>
              <a:ln w="12700"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pic>
          <p:nvPicPr>
            <p:cNvPr id="442" name="Picture 4"/>
            <p:cNvPicPr>
              <a:picLocks noChangeAspect="1" noChangeArrowheads="1"/>
            </p:cNvPicPr>
            <p:nvPr/>
          </p:nvPicPr>
          <p:blipFill>
            <a:blip r:embed="rId3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73806" y="2936722"/>
              <a:ext cx="1571601" cy="9851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43" name="Picture 5"/>
            <p:cNvPicPr>
              <a:picLocks noChangeAspect="1" noChangeArrowheads="1"/>
            </p:cNvPicPr>
            <p:nvPr/>
          </p:nvPicPr>
          <p:blipFill>
            <a:blip r:embed="rId3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41958" y="3435723"/>
              <a:ext cx="984347" cy="11961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44" name="Picture 11"/>
            <p:cNvPicPr>
              <a:picLocks noChangeAspect="1" noChangeArrowheads="1"/>
            </p:cNvPicPr>
            <p:nvPr/>
          </p:nvPicPr>
          <p:blipFill>
            <a:blip r:embed="rId3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1878" y="3579739"/>
              <a:ext cx="969223" cy="7762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45" name="Picture 35" descr="C:\Program Files (x86)\Microsoft Office\MEDIA\CAGCAT10\j0301252.wmf"/>
            <p:cNvPicPr>
              <a:picLocks noChangeAspect="1" noChangeArrowheads="1"/>
            </p:cNvPicPr>
            <p:nvPr/>
          </p:nvPicPr>
          <p:blipFill>
            <a:blip r:embed="rId29" cstate="print">
              <a:lum contras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87458" y="3003675"/>
              <a:ext cx="825490" cy="721957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46" name="Picture 34" descr="C:\Program Files (x86)\Microsoft Office\MEDIA\CAGCAT10\j0292020.wmf"/>
            <p:cNvPicPr>
              <a:picLocks noChangeAspect="1" noChangeArrowheads="1"/>
            </p:cNvPicPr>
            <p:nvPr/>
          </p:nvPicPr>
          <p:blipFill>
            <a:blip r:embed="rId20" cstate="print">
              <a:lum contras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63322" y="3969758"/>
              <a:ext cx="734874" cy="714250"/>
            </a:xfrm>
            <a:prstGeom prst="rect">
              <a:avLst/>
            </a:prstGeom>
            <a:noFill/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47" name="Oval 24"/>
            <p:cNvSpPr>
              <a:spLocks noChangeArrowheads="1"/>
            </p:cNvSpPr>
            <p:nvPr/>
          </p:nvSpPr>
          <p:spPr bwMode="auto">
            <a:xfrm>
              <a:off x="2614029" y="3357081"/>
              <a:ext cx="144462" cy="144462"/>
            </a:xfrm>
            <a:prstGeom prst="ellipse">
              <a:avLst/>
            </a:prstGeom>
            <a:gradFill rotWithShape="1">
              <a:gsLst>
                <a:gs pos="0">
                  <a:srgbClr val="F81414"/>
                </a:gs>
                <a:gs pos="100000">
                  <a:srgbClr val="610808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СИТИ-Доставка</a:t>
            </a: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3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2160239" y="504255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Комплексы автоматизируемых задач</a:t>
            </a:r>
          </a:p>
        </p:txBody>
      </p:sp>
      <p:grpSp>
        <p:nvGrpSpPr>
          <p:cNvPr id="311" name="Группа 310"/>
          <p:cNvGrpSpPr/>
          <p:nvPr/>
        </p:nvGrpSpPr>
        <p:grpSpPr>
          <a:xfrm>
            <a:off x="51785" y="5040759"/>
            <a:ext cx="9957079" cy="720080"/>
            <a:chOff x="51785" y="5040759"/>
            <a:chExt cx="9957079" cy="720080"/>
          </a:xfrm>
        </p:grpSpPr>
        <p:grpSp>
          <p:nvGrpSpPr>
            <p:cNvPr id="312" name="Группа 311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314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315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35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316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pic>
          <p:nvPicPr>
            <p:cNvPr id="313" name="Picture 6"/>
            <p:cNvPicPr>
              <a:picLocks noChangeAspect="1" noChangeArrowheads="1"/>
            </p:cNvPicPr>
            <p:nvPr/>
          </p:nvPicPr>
          <p:blipFill>
            <a:blip r:embed="rId3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7">
                      <a14:imgEffect>
                        <a14:artisticTexturizer/>
                      </a14:imgEffect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12720" y="5040759"/>
              <a:ext cx="1296144" cy="6962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17" name="Прямоугольник 316"/>
          <p:cNvSpPr/>
          <p:nvPr/>
        </p:nvSpPr>
        <p:spPr>
          <a:xfrm>
            <a:off x="431800" y="276300"/>
            <a:ext cx="360040" cy="2999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93" name="Группа 392"/>
          <p:cNvGrpSpPr/>
          <p:nvPr/>
        </p:nvGrpSpPr>
        <p:grpSpPr>
          <a:xfrm>
            <a:off x="1020211" y="3097692"/>
            <a:ext cx="2363917" cy="1513070"/>
            <a:chOff x="4564633" y="2348880"/>
            <a:chExt cx="1512168" cy="1090989"/>
          </a:xfrm>
        </p:grpSpPr>
        <p:grpSp>
          <p:nvGrpSpPr>
            <p:cNvPr id="394" name="Группа 393"/>
            <p:cNvGrpSpPr/>
            <p:nvPr/>
          </p:nvGrpSpPr>
          <p:grpSpPr>
            <a:xfrm>
              <a:off x="4564633" y="2348880"/>
              <a:ext cx="1512168" cy="1080120"/>
              <a:chOff x="2555776" y="3501008"/>
              <a:chExt cx="1512168" cy="1080120"/>
            </a:xfrm>
          </p:grpSpPr>
          <p:sp>
            <p:nvSpPr>
              <p:cNvPr id="398" name="Прямоугольник 397"/>
              <p:cNvSpPr/>
              <p:nvPr/>
            </p:nvSpPr>
            <p:spPr>
              <a:xfrm>
                <a:off x="2555776" y="3501008"/>
                <a:ext cx="1512168" cy="1080120"/>
              </a:xfrm>
              <a:prstGeom prst="rect">
                <a:avLst/>
              </a:prstGeom>
              <a:gradFill flip="none" rotWithShape="1">
                <a:gsLst>
                  <a:gs pos="3000">
                    <a:schemeClr val="bg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1">
                <a:schemeClr val="lt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99" name="Скругленный прямоугольник 398"/>
              <p:cNvSpPr/>
              <p:nvPr/>
            </p:nvSpPr>
            <p:spPr>
              <a:xfrm>
                <a:off x="2555776" y="3717031"/>
                <a:ext cx="1512168" cy="648073"/>
              </a:xfrm>
              <a:prstGeom prst="roundRect">
                <a:avLst/>
              </a:prstGeom>
              <a:noFill/>
              <a:ln w="12700"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pic>
          <p:nvPicPr>
            <p:cNvPr id="395" name="Рисунок 394"/>
            <p:cNvPicPr/>
            <p:nvPr/>
          </p:nvPicPr>
          <p:blipFill>
            <a:blip r:embed="rId38" cstate="print">
              <a:extLst>
                <a:ext uri="{BEBA8EAE-BF5A-486C-A8C5-ECC9F3942E4B}">
                  <a14:imgProps xmlns:a14="http://schemas.microsoft.com/office/drawing/2010/main">
                    <a14:imgLayer r:embed="rId39">
                      <a14:imgEffect>
                        <a14:sharpenSoften amount="50000"/>
                      </a14:imgEffect>
                      <a14:imgEffect>
                        <a14:colorTemperature colorTemp="5300"/>
                      </a14:imgEffect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0032" y="2420888"/>
              <a:ext cx="1138744" cy="690028"/>
            </a:xfrm>
            <a:prstGeom prst="rect">
              <a:avLst/>
            </a:prstGeom>
            <a:noFill/>
            <a:ln w="3175">
              <a:solidFill>
                <a:schemeClr val="accent1">
                  <a:lumMod val="60000"/>
                  <a:lumOff val="4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396" name="Picture 2"/>
            <p:cNvPicPr>
              <a:picLocks noChangeAspect="1" noChangeArrowheads="1"/>
            </p:cNvPicPr>
            <p:nvPr/>
          </p:nvPicPr>
          <p:blipFill>
            <a:blip r:embed="rId40" cstate="print">
              <a:extLst>
                <a:ext uri="{BEBA8EAE-BF5A-486C-A8C5-ECC9F3942E4B}">
                  <a14:imgProps xmlns:a14="http://schemas.microsoft.com/office/drawing/2010/main">
                    <a14:imgLayer r:embed="rId41">
                      <a14:imgEffect>
                        <a14:sharpenSoften amount="50000"/>
                      </a14:imgEffect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3921" y="2780928"/>
              <a:ext cx="452222" cy="5724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97" name="Picture 36" descr="C:\Users\MSudeykin\AppData\Local\Microsoft\Windows\Temporary Internet Files\Content.IE5\3O009IYM\MC900294959[1].wmf"/>
            <p:cNvPicPr>
              <a:picLocks noChangeAspect="1" noChangeArrowheads="1"/>
            </p:cNvPicPr>
            <p:nvPr/>
          </p:nvPicPr>
          <p:blipFill>
            <a:blip r:embed="rId3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1459" y="2860243"/>
              <a:ext cx="432048" cy="579626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50" name="Группа 449"/>
          <p:cNvGrpSpPr/>
          <p:nvPr/>
        </p:nvGrpSpPr>
        <p:grpSpPr>
          <a:xfrm>
            <a:off x="3888184" y="2025130"/>
            <a:ext cx="2295430" cy="1215429"/>
            <a:chOff x="5342744" y="3384575"/>
            <a:chExt cx="1584176" cy="1167315"/>
          </a:xfrm>
        </p:grpSpPr>
        <p:sp>
          <p:nvSpPr>
            <p:cNvPr id="451" name="Блок-схема: магнитный диск 450"/>
            <p:cNvSpPr/>
            <p:nvPr/>
          </p:nvSpPr>
          <p:spPr>
            <a:xfrm>
              <a:off x="5400353" y="4104655"/>
              <a:ext cx="1468963" cy="432048"/>
            </a:xfrm>
            <a:prstGeom prst="flowChartMagneticDisk">
              <a:avLst/>
            </a:prstGeom>
            <a:gradFill>
              <a:gsLst>
                <a:gs pos="0">
                  <a:schemeClr val="tx2">
                    <a:lumMod val="60000"/>
                    <a:lumOff val="40000"/>
                  </a:schemeClr>
                </a:gs>
                <a:gs pos="50000">
                  <a:schemeClr val="accent1">
                    <a:lumMod val="5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>
              <a:solidFill>
                <a:schemeClr val="bg1">
                  <a:lumMod val="50000"/>
                </a:schemeClr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dkEdge"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002060"/>
                </a:solidFill>
              </a:endParaRPr>
            </a:p>
          </p:txBody>
        </p:sp>
        <p:sp>
          <p:nvSpPr>
            <p:cNvPr id="452" name="Блок-схема: магнитный диск 451"/>
            <p:cNvSpPr/>
            <p:nvPr/>
          </p:nvSpPr>
          <p:spPr>
            <a:xfrm>
              <a:off x="5400353" y="3744615"/>
              <a:ext cx="1468963" cy="432048"/>
            </a:xfrm>
            <a:prstGeom prst="flowChartMagneticDisk">
              <a:avLst/>
            </a:prstGeom>
            <a:gradFill>
              <a:gsLst>
                <a:gs pos="0">
                  <a:schemeClr val="tx2">
                    <a:lumMod val="60000"/>
                    <a:lumOff val="40000"/>
                  </a:schemeClr>
                </a:gs>
                <a:gs pos="50000">
                  <a:schemeClr val="accent1">
                    <a:lumMod val="5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>
              <a:solidFill>
                <a:schemeClr val="bg1">
                  <a:lumMod val="50000"/>
                </a:schemeClr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dkEdge"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002060"/>
                </a:solidFill>
              </a:endParaRPr>
            </a:p>
          </p:txBody>
        </p:sp>
        <p:sp>
          <p:nvSpPr>
            <p:cNvPr id="453" name="Блок-схема: магнитный диск 452"/>
            <p:cNvSpPr/>
            <p:nvPr/>
          </p:nvSpPr>
          <p:spPr>
            <a:xfrm>
              <a:off x="5400352" y="3384575"/>
              <a:ext cx="1468963" cy="432048"/>
            </a:xfrm>
            <a:prstGeom prst="flowChartMagneticDisk">
              <a:avLst/>
            </a:prstGeom>
            <a:gradFill>
              <a:gsLst>
                <a:gs pos="0">
                  <a:schemeClr val="tx2">
                    <a:lumMod val="40000"/>
                    <a:lumOff val="60000"/>
                  </a:schemeClr>
                </a:gs>
                <a:gs pos="50000">
                  <a:schemeClr val="accent1">
                    <a:lumMod val="5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>
              <a:solidFill>
                <a:schemeClr val="bg1">
                  <a:lumMod val="50000"/>
                </a:schemeClr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dkEdge"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002060"/>
                </a:solidFill>
              </a:endParaRPr>
            </a:p>
          </p:txBody>
        </p:sp>
        <p:sp>
          <p:nvSpPr>
            <p:cNvPr id="454" name="Rectangle 3"/>
            <p:cNvSpPr>
              <a:spLocks noChangeArrowheads="1"/>
            </p:cNvSpPr>
            <p:nvPr/>
          </p:nvSpPr>
          <p:spPr bwMode="auto">
            <a:xfrm>
              <a:off x="5342744" y="3481844"/>
              <a:ext cx="1584176" cy="107004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>
              <a:spAutoFit/>
            </a:bodyPr>
            <a:lstStyle/>
            <a:p>
              <a:pPr indent="3175" algn="ctr">
                <a:spcBef>
                  <a:spcPct val="20000"/>
                </a:spcBef>
                <a:buClr>
                  <a:schemeClr val="bg2"/>
                </a:buClr>
                <a:buFont typeface="Symbol" pitchFamily="18" charset="2"/>
                <a:buNone/>
                <a:defRPr/>
              </a:pPr>
              <a:r>
                <a:rPr lang="ru-RU" sz="1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</a:rPr>
                <a:t>Единое </a:t>
              </a:r>
            </a:p>
            <a:p>
              <a:pPr indent="3175" algn="ctr">
                <a:spcBef>
                  <a:spcPct val="20000"/>
                </a:spcBef>
                <a:buClr>
                  <a:schemeClr val="bg2"/>
                </a:buClr>
                <a:defRPr/>
              </a:pPr>
              <a:endParaRPr lang="ru-RU" sz="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endParaRPr>
            </a:p>
            <a:p>
              <a:pPr indent="3175" algn="ctr">
                <a:spcBef>
                  <a:spcPct val="20000"/>
                </a:spcBef>
                <a:buClr>
                  <a:schemeClr val="bg2"/>
                </a:buClr>
                <a:buFont typeface="Symbol" pitchFamily="18" charset="2"/>
                <a:buNone/>
                <a:defRPr/>
              </a:pPr>
              <a:r>
                <a:rPr lang="ru-RU" sz="1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</a:rPr>
                <a:t>хранилище </a:t>
              </a:r>
            </a:p>
            <a:p>
              <a:pPr indent="3175" algn="ctr">
                <a:spcBef>
                  <a:spcPct val="20000"/>
                </a:spcBef>
                <a:buClr>
                  <a:schemeClr val="bg2"/>
                </a:buClr>
                <a:buFont typeface="Symbol" pitchFamily="18" charset="2"/>
                <a:buNone/>
                <a:defRPr/>
              </a:pPr>
              <a:endParaRPr lang="ru-RU" sz="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endParaRPr>
            </a:p>
            <a:p>
              <a:pPr indent="3175" algn="ctr">
                <a:spcBef>
                  <a:spcPct val="20000"/>
                </a:spcBef>
                <a:buClr>
                  <a:schemeClr val="bg2"/>
                </a:buClr>
                <a:buFont typeface="Symbol" pitchFamily="18" charset="2"/>
                <a:buNone/>
                <a:defRPr/>
              </a:pPr>
              <a:r>
                <a:rPr lang="ru-RU" sz="1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</a:rPr>
                <a:t>данных</a:t>
              </a:r>
              <a:endParaRPr lang="ru-RU" sz="1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endParaRPr>
            </a:p>
          </p:txBody>
        </p:sp>
      </p:grpSp>
      <p:sp>
        <p:nvSpPr>
          <p:cNvPr id="455" name="Прямоугольник 454"/>
          <p:cNvSpPr/>
          <p:nvPr/>
        </p:nvSpPr>
        <p:spPr>
          <a:xfrm>
            <a:off x="162304" y="1080319"/>
            <a:ext cx="1943233" cy="646331"/>
          </a:xfrm>
          <a:prstGeom prst="rect">
            <a:avLst/>
          </a:prstGeom>
          <a:solidFill>
            <a:schemeClr val="bg1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lvl="0" indent="-285750">
              <a:buBlip>
                <a:blip r:embed="rId18"/>
              </a:buBlip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Ведение  БД </a:t>
            </a:r>
            <a:r>
              <a:rPr lang="ru-RU" sz="1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автотранспорт, клиенты, заявки, …</a:t>
            </a:r>
          </a:p>
        </p:txBody>
      </p:sp>
      <p:sp>
        <p:nvSpPr>
          <p:cNvPr id="457" name="Прямоугольник 456"/>
          <p:cNvSpPr/>
          <p:nvPr/>
        </p:nvSpPr>
        <p:spPr>
          <a:xfrm>
            <a:off x="704476" y="3273209"/>
            <a:ext cx="2171916" cy="646331"/>
          </a:xfrm>
          <a:prstGeom prst="rect">
            <a:avLst/>
          </a:prstGeom>
          <a:solidFill>
            <a:schemeClr val="bg1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lvl="0" indent="-285750">
              <a:buBlip>
                <a:blip r:embed="rId18"/>
              </a:buBlip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Прогноз </a:t>
            </a:r>
            <a:b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</a:br>
            <a:r>
              <a:rPr lang="ru-RU" sz="1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остатков продукции в сбытовой сети</a:t>
            </a:r>
            <a:endParaRPr lang="ru-RU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460" name="Прямоугольник 459"/>
          <p:cNvSpPr/>
          <p:nvPr/>
        </p:nvSpPr>
        <p:spPr>
          <a:xfrm>
            <a:off x="8071320" y="1163940"/>
            <a:ext cx="1865536" cy="492443"/>
          </a:xfrm>
          <a:prstGeom prst="rect">
            <a:avLst/>
          </a:prstGeom>
          <a:solidFill>
            <a:schemeClr val="bg1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lvl="0" indent="-285750">
              <a:buBlip>
                <a:blip r:embed="rId18"/>
              </a:buBlip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Анализ </a:t>
            </a:r>
            <a:r>
              <a:rPr lang="ru-RU" sz="1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накопленных данных</a:t>
            </a:r>
          </a:p>
        </p:txBody>
      </p:sp>
      <p:sp>
        <p:nvSpPr>
          <p:cNvPr id="462" name="Прямоугольник 461"/>
          <p:cNvSpPr/>
          <p:nvPr/>
        </p:nvSpPr>
        <p:spPr>
          <a:xfrm>
            <a:off x="3435124" y="4741563"/>
            <a:ext cx="2109244" cy="646331"/>
          </a:xfrm>
          <a:prstGeom prst="rect">
            <a:avLst/>
          </a:prstGeom>
          <a:solidFill>
            <a:schemeClr val="bg1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lvl="0" indent="-285750">
              <a:buBlip>
                <a:blip r:embed="rId18"/>
              </a:buBlip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Планирование </a:t>
            </a:r>
            <a:r>
              <a:rPr lang="ru-RU" sz="1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маршрутов доставки грузов</a:t>
            </a:r>
          </a:p>
        </p:txBody>
      </p:sp>
      <p:sp>
        <p:nvSpPr>
          <p:cNvPr id="17" name="Штриховая стрелка вправо 16"/>
          <p:cNvSpPr/>
          <p:nvPr/>
        </p:nvSpPr>
        <p:spPr>
          <a:xfrm>
            <a:off x="3010010" y="2169146"/>
            <a:ext cx="992078" cy="647339"/>
          </a:xfrm>
          <a:prstGeom prst="stripedRightArrow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/>
              </a:gs>
              <a:gs pos="100000">
                <a:schemeClr val="bg1"/>
              </a:gs>
            </a:gsLst>
            <a:lin ang="0" scaled="1"/>
            <a:tileRect/>
          </a:gradFill>
          <a:ln w="3175"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6" name="Штриховая стрелка вправо 465"/>
          <p:cNvSpPr/>
          <p:nvPr/>
        </p:nvSpPr>
        <p:spPr>
          <a:xfrm rot="5400000" flipH="1">
            <a:off x="4507903" y="3284946"/>
            <a:ext cx="992078" cy="647339"/>
          </a:xfrm>
          <a:prstGeom prst="stripedRightArrow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/>
              </a:gs>
              <a:gs pos="100000">
                <a:schemeClr val="bg1"/>
              </a:gs>
            </a:gsLst>
            <a:lin ang="0" scaled="1"/>
            <a:tileRect/>
          </a:gradFill>
          <a:ln w="3175"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7" name="Штриховая стрелка вправо 466"/>
          <p:cNvSpPr/>
          <p:nvPr/>
        </p:nvSpPr>
        <p:spPr>
          <a:xfrm rot="9051030" flipH="1">
            <a:off x="3161312" y="2931782"/>
            <a:ext cx="992078" cy="647339"/>
          </a:xfrm>
          <a:prstGeom prst="stripedRightArrow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/>
              </a:gs>
              <a:gs pos="100000">
                <a:schemeClr val="bg1"/>
              </a:gs>
            </a:gsLst>
            <a:lin ang="0" scaled="1"/>
            <a:tileRect/>
          </a:gradFill>
          <a:ln w="3175"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8" name="Штриховая стрелка вправо 467"/>
          <p:cNvSpPr/>
          <p:nvPr/>
        </p:nvSpPr>
        <p:spPr>
          <a:xfrm rot="1996015" flipH="1">
            <a:off x="5968201" y="2957948"/>
            <a:ext cx="992078" cy="647339"/>
          </a:xfrm>
          <a:prstGeom prst="stripedRightArrow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/>
              </a:gs>
              <a:gs pos="100000">
                <a:schemeClr val="bg1"/>
              </a:gs>
            </a:gsLst>
            <a:lin ang="0" scaled="1"/>
            <a:tileRect/>
          </a:gradFill>
          <a:ln w="3175"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5" name="Штриховая стрелка вправо 464"/>
          <p:cNvSpPr/>
          <p:nvPr/>
        </p:nvSpPr>
        <p:spPr>
          <a:xfrm flipH="1">
            <a:off x="6120432" y="2169146"/>
            <a:ext cx="992078" cy="647339"/>
          </a:xfrm>
          <a:prstGeom prst="stripedRightArrow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/>
              </a:gs>
              <a:gs pos="100000">
                <a:schemeClr val="bg1"/>
              </a:gs>
            </a:gsLst>
            <a:lin ang="0" scaled="1"/>
            <a:tileRect/>
          </a:gradFill>
          <a:ln w="3175"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4" name="Группа 3"/>
          <p:cNvGrpSpPr/>
          <p:nvPr/>
        </p:nvGrpSpPr>
        <p:grpSpPr>
          <a:xfrm>
            <a:off x="6488005" y="3811939"/>
            <a:ext cx="1375114" cy="1677457"/>
            <a:chOff x="6488005" y="3906323"/>
            <a:chExt cx="1375114" cy="1677457"/>
          </a:xfrm>
        </p:grpSpPr>
        <p:grpSp>
          <p:nvGrpSpPr>
            <p:cNvPr id="327" name="Группа 326"/>
            <p:cNvGrpSpPr/>
            <p:nvPr/>
          </p:nvGrpSpPr>
          <p:grpSpPr>
            <a:xfrm>
              <a:off x="6488005" y="3906323"/>
              <a:ext cx="844820" cy="1422468"/>
              <a:chOff x="5248274" y="557801"/>
              <a:chExt cx="2600326" cy="5156826"/>
            </a:xfrm>
          </p:grpSpPr>
          <p:pic>
            <p:nvPicPr>
              <p:cNvPr id="328" name="Рисунок 327"/>
              <p:cNvPicPr>
                <a:picLocks noChangeAspect="1"/>
              </p:cNvPicPr>
              <p:nvPr/>
            </p:nvPicPr>
            <p:blipFill>
              <a:blip r:embed="rId42"/>
              <a:stretch>
                <a:fillRect/>
              </a:stretch>
            </p:blipFill>
            <p:spPr>
              <a:xfrm>
                <a:off x="5248274" y="557801"/>
                <a:ext cx="2600326" cy="5156826"/>
              </a:xfrm>
              <a:prstGeom prst="rect">
                <a:avLst/>
              </a:prstGeom>
            </p:spPr>
          </p:pic>
          <p:sp>
            <p:nvSpPr>
              <p:cNvPr id="329" name="Прямоугольник 328"/>
              <p:cNvSpPr/>
              <p:nvPr/>
            </p:nvSpPr>
            <p:spPr>
              <a:xfrm>
                <a:off x="5516272" y="1194860"/>
                <a:ext cx="2055110" cy="35687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ru-RU" sz="400" b="0" dirty="0">
                    <a:solidFill>
                      <a:sysClr val="windowText" lastClr="000000"/>
                    </a:solidFill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Задание на 05.06.2014.</a:t>
                </a:r>
              </a:p>
              <a:p>
                <a:pPr algn="just"/>
                <a:r>
                  <a:rPr lang="ru-RU" sz="400" b="0" dirty="0">
                    <a:solidFill>
                      <a:sysClr val="windowText" lastClr="000000"/>
                    </a:solidFill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Всего точек – 25.</a:t>
                </a:r>
              </a:p>
              <a:p>
                <a:pPr algn="just"/>
                <a:endParaRPr lang="ru-RU" sz="400" b="0" dirty="0">
                  <a:solidFill>
                    <a:sysClr val="windowText" lastClr="000000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endParaRPr>
              </a:p>
              <a:p>
                <a:pPr algn="just"/>
                <a:r>
                  <a:rPr lang="ru-RU" sz="400" b="0" dirty="0">
                    <a:solidFill>
                      <a:srgbClr val="0000FF"/>
                    </a:solidFill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08:30</a:t>
                </a:r>
                <a:r>
                  <a:rPr lang="ru-RU" sz="400" b="0" dirty="0">
                    <a:solidFill>
                      <a:sysClr val="windowText" lastClr="000000"/>
                    </a:solidFill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 Прибытие на базу.</a:t>
                </a:r>
              </a:p>
              <a:p>
                <a:pPr algn="just"/>
                <a:endParaRPr lang="ru-RU" sz="400" b="0" dirty="0">
                  <a:solidFill>
                    <a:sysClr val="windowText" lastClr="000000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endParaRPr>
              </a:p>
              <a:p>
                <a:pPr algn="just"/>
                <a:r>
                  <a:rPr lang="ru-RU" sz="400" b="0" dirty="0">
                    <a:solidFill>
                      <a:srgbClr val="0000FF"/>
                    </a:solidFill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09:55</a:t>
                </a:r>
                <a:r>
                  <a:rPr lang="ru-RU" sz="400" b="0" dirty="0">
                    <a:solidFill>
                      <a:sysClr val="windowText" lastClr="000000"/>
                    </a:solidFill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 ООО «Лепесток», Одинцово, Молодёжная ул., д. 3</a:t>
                </a:r>
              </a:p>
              <a:p>
                <a:pPr algn="just"/>
                <a:endParaRPr lang="ru-RU" sz="400" b="0" dirty="0">
                  <a:solidFill>
                    <a:sysClr val="windowText" lastClr="000000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endParaRPr>
              </a:p>
              <a:p>
                <a:pPr algn="just"/>
                <a:r>
                  <a:rPr lang="ru-RU" sz="400" b="0" dirty="0">
                    <a:solidFill>
                      <a:srgbClr val="0000FF"/>
                    </a:solidFill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11:23</a:t>
                </a:r>
                <a:r>
                  <a:rPr lang="ru-RU" sz="400" b="0" dirty="0">
                    <a:solidFill>
                      <a:sysClr val="windowText" lastClr="000000"/>
                    </a:solidFill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 ИП «Петров», Одинцово, Маршала Жукова ул., д. 37</a:t>
                </a:r>
              </a:p>
              <a:p>
                <a:pPr algn="just"/>
                <a:endParaRPr lang="ru-RU" sz="400" b="0" dirty="0">
                  <a:solidFill>
                    <a:sysClr val="windowText" lastClr="000000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endParaRPr>
              </a:p>
            </p:txBody>
          </p:sp>
        </p:grpSp>
        <p:pic>
          <p:nvPicPr>
            <p:cNvPr id="326" name="Рисунок 325"/>
            <p:cNvPicPr/>
            <p:nvPr/>
          </p:nvPicPr>
          <p:blipFill>
            <a:blip r:embed="rId4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577" y="4396647"/>
              <a:ext cx="719542" cy="1187133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  <p:sp>
        <p:nvSpPr>
          <p:cNvPr id="330" name="Скругленный прямоугольник 329"/>
          <p:cNvSpPr/>
          <p:nvPr/>
        </p:nvSpPr>
        <p:spPr bwMode="auto">
          <a:xfrm>
            <a:off x="6264448" y="3672607"/>
            <a:ext cx="1884563" cy="1970037"/>
          </a:xfrm>
          <a:prstGeom prst="roundRect">
            <a:avLst/>
          </a:prstGeom>
          <a:noFill/>
          <a:ln w="38100" cap="flat" cmpd="sng" algn="ctr">
            <a:solidFill>
              <a:srgbClr val="C00000"/>
            </a:solidFill>
            <a:prstDash val="sysDash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76032" tIns="38016" rIns="76032" bIns="38016" numCol="1" rtlCol="0" anchor="t" anchorCtr="0" compatLnSpc="1">
            <a:prstTxWarp prst="textNoShape">
              <a:avLst/>
            </a:prstTxWarp>
          </a:bodyPr>
          <a:lstStyle/>
          <a:p>
            <a:pPr defTabSz="760324" fontAlgn="base">
              <a:spcBef>
                <a:spcPct val="0"/>
              </a:spcBef>
              <a:spcAft>
                <a:spcPct val="0"/>
              </a:spcAft>
            </a:pPr>
            <a:endParaRPr lang="ru-RU" sz="1500" b="1">
              <a:solidFill>
                <a:srgbClr val="002060"/>
              </a:solidFill>
              <a:latin typeface="Century Gothic" pitchFamily="34" charset="0"/>
            </a:endParaRPr>
          </a:p>
        </p:txBody>
      </p:sp>
      <p:sp>
        <p:nvSpPr>
          <p:cNvPr id="331" name="Прямоугольник 330"/>
          <p:cNvSpPr/>
          <p:nvPr/>
        </p:nvSpPr>
        <p:spPr>
          <a:xfrm>
            <a:off x="7647098" y="4600000"/>
            <a:ext cx="1929718" cy="584775"/>
          </a:xfrm>
          <a:prstGeom prst="rect">
            <a:avLst/>
          </a:prstGeom>
          <a:solidFill>
            <a:schemeClr val="bg1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lvl="0" indent="-285750">
              <a:buBlip>
                <a:blip r:embed="rId18"/>
              </a:buBlip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Мобильные приложения</a:t>
            </a:r>
            <a:endParaRPr lang="ru-RU" sz="1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299" name="Прямоугольник 298"/>
          <p:cNvSpPr/>
          <p:nvPr/>
        </p:nvSpPr>
        <p:spPr>
          <a:xfrm>
            <a:off x="7728983" y="2949316"/>
            <a:ext cx="2279879" cy="646331"/>
          </a:xfrm>
          <a:prstGeom prst="rect">
            <a:avLst/>
          </a:prstGeom>
          <a:solidFill>
            <a:schemeClr val="bg1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lvl="0" indent="-285750">
              <a:buBlip>
                <a:blip r:embed="rId18"/>
              </a:buBlip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ГЛОНАСС/</a:t>
            </a:r>
            <a:r>
              <a:rPr lang="en-US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GPS        </a:t>
            </a: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 </a:t>
            </a:r>
            <a:r>
              <a:rPr lang="ru-RU" sz="1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мониторинг передвижения ТС и сигналов от датчиков</a:t>
            </a:r>
          </a:p>
        </p:txBody>
      </p:sp>
    </p:spTree>
    <p:extLst>
      <p:ext uri="{BB962C8B-B14F-4D97-AF65-F5344CB8AC3E}">
        <p14:creationId xmlns:p14="http://schemas.microsoft.com/office/powerpoint/2010/main" val="411198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75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75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75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1000"/>
                                        <p:tgtEl>
                                          <p:spTgt spid="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75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7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750"/>
                            </p:stCondLst>
                            <p:childTnLst>
                              <p:par>
                                <p:cTn id="4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925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25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1250"/>
                            </p:stCondLst>
                            <p:childTnLst>
                              <p:par>
                                <p:cTn id="6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225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325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4250"/>
                            </p:stCondLst>
                            <p:childTnLst>
                              <p:par>
                                <p:cTn id="7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1000"/>
                                        <p:tgtEl>
                                          <p:spTgt spid="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25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6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7250"/>
                            </p:stCondLst>
                            <p:childTnLst>
                              <p:par>
                                <p:cTn id="93" presetID="21" presetClass="entr" presetSubtype="1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5" dur="10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8250"/>
                            </p:stCondLst>
                            <p:childTnLst>
                              <p:par>
                                <p:cTn id="9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9250"/>
                            </p:stCondLst>
                            <p:childTnLst>
                              <p:par>
                                <p:cTn id="10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3" dur="1500"/>
                                        <p:tgtEl>
                                          <p:spTgt spid="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75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1750"/>
                            </p:stCondLst>
                            <p:childTnLst>
                              <p:par>
                                <p:cTn id="1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325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5" grpId="0" animBg="1"/>
      <p:bldP spid="317" grpId="0"/>
      <p:bldP spid="455" grpId="0" animBg="1"/>
      <p:bldP spid="457" grpId="0" animBg="1"/>
      <p:bldP spid="460" grpId="0" animBg="1"/>
      <p:bldP spid="462" grpId="0" animBg="1"/>
      <p:bldP spid="17" grpId="0" animBg="1"/>
      <p:bldP spid="466" grpId="0" animBg="1"/>
      <p:bldP spid="467" grpId="0" animBg="1"/>
      <p:bldP spid="468" grpId="0" animBg="1"/>
      <p:bldP spid="465" grpId="0" animBg="1"/>
      <p:bldP spid="330" grpId="0" animBg="1"/>
      <p:bldP spid="331" grpId="0" animBg="1"/>
      <p:bldP spid="29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СИТИ-Доставка</a:t>
            </a: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2160239" y="504255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Основные компоненты</a:t>
            </a:r>
          </a:p>
        </p:txBody>
      </p:sp>
      <p:grpSp>
        <p:nvGrpSpPr>
          <p:cNvPr id="311" name="Группа 310"/>
          <p:cNvGrpSpPr/>
          <p:nvPr/>
        </p:nvGrpSpPr>
        <p:grpSpPr>
          <a:xfrm>
            <a:off x="51785" y="5040759"/>
            <a:ext cx="9957079" cy="720080"/>
            <a:chOff x="51785" y="5040759"/>
            <a:chExt cx="9957079" cy="720080"/>
          </a:xfrm>
        </p:grpSpPr>
        <p:grpSp>
          <p:nvGrpSpPr>
            <p:cNvPr id="312" name="Группа 311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314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315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3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316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pic>
          <p:nvPicPr>
            <p:cNvPr id="313" name="Picture 6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Texturizer/>
                      </a14:imgEffect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12720" y="5040759"/>
              <a:ext cx="1296144" cy="6962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93" name="Rectangle 34"/>
          <p:cNvSpPr>
            <a:spLocks noChangeArrowheads="1"/>
          </p:cNvSpPr>
          <p:nvPr/>
        </p:nvSpPr>
        <p:spPr bwMode="auto">
          <a:xfrm>
            <a:off x="4247579" y="679726"/>
            <a:ext cx="1828800" cy="486508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pPr algn="l"/>
            <a:endParaRPr lang="ru-RU" altLang="ru-RU" sz="1000" dirty="0">
              <a:latin typeface="Arial" charset="0"/>
            </a:endParaRPr>
          </a:p>
          <a:p>
            <a:pPr algn="l"/>
            <a:endParaRPr lang="ru-RU" altLang="ru-RU" sz="1000" dirty="0">
              <a:latin typeface="Arial" charset="0"/>
            </a:endParaRPr>
          </a:p>
          <a:p>
            <a:pPr algn="l"/>
            <a:endParaRPr lang="ru-RU" altLang="ru-RU" sz="1000" dirty="0">
              <a:latin typeface="Arial" charset="0"/>
            </a:endParaRPr>
          </a:p>
          <a:p>
            <a:pPr algn="l"/>
            <a:endParaRPr lang="ru-RU" altLang="ru-RU" sz="1000" dirty="0">
              <a:latin typeface="Arial" charset="0"/>
            </a:endParaRPr>
          </a:p>
          <a:p>
            <a:pPr algn="l"/>
            <a:endParaRPr lang="ru-RU" altLang="ru-RU" sz="1000" dirty="0">
              <a:latin typeface="Arial" charset="0"/>
            </a:endParaRPr>
          </a:p>
          <a:p>
            <a:pPr algn="l"/>
            <a:endParaRPr lang="ru-RU" altLang="ru-RU" sz="1000" dirty="0">
              <a:latin typeface="Arial" charset="0"/>
            </a:endParaRPr>
          </a:p>
          <a:p>
            <a:pPr algn="l"/>
            <a:endParaRPr lang="ru-RU" altLang="ru-RU" sz="1000" dirty="0">
              <a:latin typeface="Arial" charset="0"/>
            </a:endParaRPr>
          </a:p>
          <a:p>
            <a:pPr algn="l"/>
            <a:endParaRPr lang="ru-RU" altLang="ru-RU" sz="1000" dirty="0">
              <a:latin typeface="Arial" charset="0"/>
            </a:endParaRPr>
          </a:p>
          <a:p>
            <a:pPr algn="l"/>
            <a:endParaRPr lang="ru-RU" altLang="ru-RU" sz="1000" dirty="0">
              <a:latin typeface="Arial" charset="0"/>
            </a:endParaRPr>
          </a:p>
          <a:p>
            <a:pPr algn="l"/>
            <a:endParaRPr lang="ru-RU" altLang="ru-RU" sz="1000" dirty="0">
              <a:latin typeface="Arial" charset="0"/>
            </a:endParaRPr>
          </a:p>
          <a:p>
            <a:pPr algn="l"/>
            <a:endParaRPr lang="ru-RU" altLang="ru-RU" sz="1000" dirty="0">
              <a:latin typeface="Arial" charset="0"/>
            </a:endParaRPr>
          </a:p>
          <a:p>
            <a:pPr algn="l"/>
            <a:endParaRPr lang="ru-RU" altLang="ru-RU" sz="1000" dirty="0">
              <a:latin typeface="Arial" charset="0"/>
            </a:endParaRPr>
          </a:p>
          <a:p>
            <a:pPr algn="l"/>
            <a:endParaRPr lang="ru-RU" altLang="ru-RU" sz="1000" dirty="0">
              <a:latin typeface="Arial" charset="0"/>
            </a:endParaRPr>
          </a:p>
          <a:p>
            <a:pPr algn="l"/>
            <a:endParaRPr lang="ru-RU" altLang="ru-RU" sz="1000" dirty="0">
              <a:latin typeface="Arial" charset="0"/>
            </a:endParaRPr>
          </a:p>
          <a:p>
            <a:pPr algn="l"/>
            <a:endParaRPr lang="ru-RU" altLang="ru-RU" sz="1000" dirty="0">
              <a:latin typeface="Arial" charset="0"/>
            </a:endParaRPr>
          </a:p>
          <a:p>
            <a:pPr algn="l"/>
            <a:endParaRPr lang="ru-RU" altLang="ru-RU" sz="1000" dirty="0">
              <a:latin typeface="Arial" charset="0"/>
            </a:endParaRPr>
          </a:p>
          <a:p>
            <a:pPr algn="l"/>
            <a:endParaRPr lang="ru-RU" altLang="ru-RU" sz="1000" dirty="0">
              <a:latin typeface="Arial" charset="0"/>
            </a:endParaRPr>
          </a:p>
          <a:p>
            <a:pPr algn="l"/>
            <a:endParaRPr lang="ru-RU" altLang="ru-RU" sz="1000" dirty="0">
              <a:latin typeface="Arial" charset="0"/>
            </a:endParaRPr>
          </a:p>
          <a:p>
            <a:pPr algn="l"/>
            <a:endParaRPr lang="ru-RU" altLang="ru-RU" sz="1000" dirty="0">
              <a:latin typeface="Arial" charset="0"/>
            </a:endParaRPr>
          </a:p>
          <a:p>
            <a:pPr algn="l"/>
            <a:endParaRPr lang="ru-RU" altLang="ru-RU" sz="1000" dirty="0">
              <a:latin typeface="Arial" charset="0"/>
            </a:endParaRPr>
          </a:p>
          <a:p>
            <a:pPr algn="l"/>
            <a:endParaRPr lang="ru-RU" altLang="ru-RU" sz="1000" dirty="0">
              <a:latin typeface="Arial" charset="0"/>
            </a:endParaRPr>
          </a:p>
          <a:p>
            <a:pPr algn="l"/>
            <a:endParaRPr lang="ru-RU" altLang="ru-RU" sz="1000" dirty="0">
              <a:latin typeface="Arial" charset="0"/>
            </a:endParaRPr>
          </a:p>
          <a:p>
            <a:pPr algn="l"/>
            <a:endParaRPr lang="ru-RU" altLang="ru-RU" sz="1000" dirty="0">
              <a:latin typeface="Arial" charset="0"/>
            </a:endParaRPr>
          </a:p>
          <a:p>
            <a:pPr algn="l"/>
            <a:endParaRPr lang="ru-RU" altLang="ru-RU" sz="1000" dirty="0">
              <a:latin typeface="Arial" charset="0"/>
            </a:endParaRPr>
          </a:p>
          <a:p>
            <a:pPr algn="l"/>
            <a:endParaRPr lang="ru-RU" altLang="ru-RU" sz="1000" dirty="0">
              <a:latin typeface="Arial" charset="0"/>
            </a:endParaRPr>
          </a:p>
          <a:p>
            <a:pPr algn="l"/>
            <a:endParaRPr lang="ru-RU" altLang="ru-RU" sz="1000" dirty="0">
              <a:latin typeface="Arial" charset="0"/>
            </a:endParaRPr>
          </a:p>
          <a:p>
            <a:pPr algn="l"/>
            <a:endParaRPr lang="ru-RU" altLang="ru-RU" sz="1000" dirty="0">
              <a:latin typeface="Arial" charset="0"/>
            </a:endParaRPr>
          </a:p>
          <a:p>
            <a:pPr algn="l"/>
            <a:endParaRPr lang="ru-RU" altLang="ru-RU" sz="1000" dirty="0">
              <a:latin typeface="Arial" charset="0"/>
            </a:endParaRPr>
          </a:p>
          <a:p>
            <a:pPr algn="l"/>
            <a:endParaRPr lang="ru-RU" altLang="ru-RU" sz="1000" dirty="0">
              <a:latin typeface="Arial" charset="0"/>
            </a:endParaRPr>
          </a:p>
          <a:p>
            <a:pPr algn="r"/>
            <a:r>
              <a:rPr lang="ru-RU" altLang="ru-RU" sz="1000" b="1" dirty="0">
                <a:latin typeface="Arial" charset="0"/>
              </a:rPr>
              <a:t>Подсистема «Журнал работы пользователей»</a:t>
            </a:r>
          </a:p>
        </p:txBody>
      </p:sp>
      <p:sp>
        <p:nvSpPr>
          <p:cNvPr id="299" name="Line 197"/>
          <p:cNvSpPr>
            <a:spLocks noChangeShapeType="1"/>
          </p:cNvSpPr>
          <p:nvPr/>
        </p:nvSpPr>
        <p:spPr bwMode="auto">
          <a:xfrm>
            <a:off x="5184204" y="2160439"/>
            <a:ext cx="0" cy="360362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arrow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00" name="Line 201"/>
          <p:cNvSpPr>
            <a:spLocks noChangeShapeType="1"/>
          </p:cNvSpPr>
          <p:nvPr/>
        </p:nvSpPr>
        <p:spPr bwMode="auto">
          <a:xfrm>
            <a:off x="5184204" y="3240559"/>
            <a:ext cx="0" cy="360362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arrow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01" name="Line 200"/>
          <p:cNvSpPr>
            <a:spLocks noChangeShapeType="1"/>
          </p:cNvSpPr>
          <p:nvPr/>
        </p:nvSpPr>
        <p:spPr bwMode="auto">
          <a:xfrm>
            <a:off x="5184204" y="4104655"/>
            <a:ext cx="0" cy="3603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arrow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02" name="Line 199"/>
          <p:cNvSpPr>
            <a:spLocks noChangeShapeType="1"/>
          </p:cNvSpPr>
          <p:nvPr/>
        </p:nvSpPr>
        <p:spPr bwMode="auto">
          <a:xfrm>
            <a:off x="5184204" y="1296417"/>
            <a:ext cx="0" cy="3603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arrow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03" name="Rectangle 193"/>
          <p:cNvSpPr>
            <a:spLocks noChangeArrowheads="1"/>
          </p:cNvSpPr>
          <p:nvPr/>
        </p:nvSpPr>
        <p:spPr bwMode="auto">
          <a:xfrm>
            <a:off x="6263704" y="1656383"/>
            <a:ext cx="1512887" cy="212288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pPr algn="r"/>
            <a:r>
              <a:rPr lang="ru-RU" altLang="ru-RU" sz="10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Базы данных</a:t>
            </a:r>
          </a:p>
        </p:txBody>
      </p:sp>
      <p:grpSp>
        <p:nvGrpSpPr>
          <p:cNvPr id="304" name="Group 179"/>
          <p:cNvGrpSpPr>
            <a:grpSpLocks/>
          </p:cNvGrpSpPr>
          <p:nvPr/>
        </p:nvGrpSpPr>
        <p:grpSpPr bwMode="auto">
          <a:xfrm>
            <a:off x="6479604" y="3098726"/>
            <a:ext cx="1143000" cy="647700"/>
            <a:chOff x="9518" y="2007"/>
            <a:chExt cx="1888" cy="1265"/>
          </a:xfrm>
        </p:grpSpPr>
        <p:sp>
          <p:nvSpPr>
            <p:cNvPr id="305" name="Freeform 180"/>
            <p:cNvSpPr>
              <a:spLocks/>
            </p:cNvSpPr>
            <p:nvPr/>
          </p:nvSpPr>
          <p:spPr bwMode="auto">
            <a:xfrm>
              <a:off x="9518" y="2007"/>
              <a:ext cx="1888" cy="1265"/>
            </a:xfrm>
            <a:custGeom>
              <a:avLst/>
              <a:gdLst>
                <a:gd name="T0" fmla="*/ 0 w 4233"/>
                <a:gd name="T1" fmla="*/ 424 h 2117"/>
                <a:gd name="T2" fmla="*/ 0 w 4233"/>
                <a:gd name="T3" fmla="*/ 1694 h 2117"/>
                <a:gd name="T4" fmla="*/ 2117 w 4233"/>
                <a:gd name="T5" fmla="*/ 2117 h 2117"/>
                <a:gd name="T6" fmla="*/ 4233 w 4233"/>
                <a:gd name="T7" fmla="*/ 1694 h 2117"/>
                <a:gd name="T8" fmla="*/ 4233 w 4233"/>
                <a:gd name="T9" fmla="*/ 1694 h 2117"/>
                <a:gd name="T10" fmla="*/ 4233 w 4233"/>
                <a:gd name="T11" fmla="*/ 424 h 2117"/>
                <a:gd name="T12" fmla="*/ 2117 w 4233"/>
                <a:gd name="T13" fmla="*/ 0 h 2117"/>
                <a:gd name="T14" fmla="*/ 0 w 4233"/>
                <a:gd name="T15" fmla="*/ 424 h 2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33" h="2117">
                  <a:moveTo>
                    <a:pt x="0" y="424"/>
                  </a:moveTo>
                  <a:lnTo>
                    <a:pt x="0" y="1694"/>
                  </a:lnTo>
                  <a:cubicBezTo>
                    <a:pt x="0" y="1927"/>
                    <a:pt x="948" y="2117"/>
                    <a:pt x="2117" y="2117"/>
                  </a:cubicBezTo>
                  <a:cubicBezTo>
                    <a:pt x="3286" y="2117"/>
                    <a:pt x="4233" y="1927"/>
                    <a:pt x="4233" y="1694"/>
                  </a:cubicBezTo>
                  <a:cubicBezTo>
                    <a:pt x="4233" y="1694"/>
                    <a:pt x="4233" y="1694"/>
                    <a:pt x="4233" y="1694"/>
                  </a:cubicBezTo>
                  <a:lnTo>
                    <a:pt x="4233" y="424"/>
                  </a:lnTo>
                  <a:cubicBezTo>
                    <a:pt x="4233" y="190"/>
                    <a:pt x="3286" y="0"/>
                    <a:pt x="2117" y="0"/>
                  </a:cubicBezTo>
                  <a:cubicBezTo>
                    <a:pt x="948" y="0"/>
                    <a:pt x="0" y="190"/>
                    <a:pt x="0" y="424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>
                    <a:gamma/>
                    <a:shade val="85098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85098"/>
                    <a:invGamma/>
                  </a:srgbClr>
                </a:gs>
              </a:gsLst>
              <a:lin ang="0" scaled="1"/>
            </a:gradFill>
            <a:ln w="3175" cap="rnd" cmpd="sng">
              <a:solidFill>
                <a:srgbClr val="80808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algn="ctr"/>
              <a:endParaRPr lang="ru-RU"/>
            </a:p>
          </p:txBody>
        </p:sp>
        <p:sp>
          <p:nvSpPr>
            <p:cNvPr id="306" name="Oval 181"/>
            <p:cNvSpPr>
              <a:spLocks noChangeArrowheads="1"/>
            </p:cNvSpPr>
            <p:nvPr/>
          </p:nvSpPr>
          <p:spPr bwMode="auto">
            <a:xfrm>
              <a:off x="9518" y="2367"/>
              <a:ext cx="1888" cy="39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89804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3175">
              <a:solidFill>
                <a:srgbClr val="808080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ru-RU"/>
            </a:p>
          </p:txBody>
        </p:sp>
        <p:sp>
          <p:nvSpPr>
            <p:cNvPr id="307" name="Oval 182"/>
            <p:cNvSpPr>
              <a:spLocks noChangeArrowheads="1"/>
            </p:cNvSpPr>
            <p:nvPr/>
          </p:nvSpPr>
          <p:spPr bwMode="auto">
            <a:xfrm>
              <a:off x="9518" y="2187"/>
              <a:ext cx="1888" cy="39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89804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3175">
              <a:solidFill>
                <a:srgbClr val="808080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ru-RU"/>
            </a:p>
          </p:txBody>
        </p:sp>
        <p:sp>
          <p:nvSpPr>
            <p:cNvPr id="308" name="AutoShape 183"/>
            <p:cNvSpPr>
              <a:spLocks noChangeArrowheads="1"/>
            </p:cNvSpPr>
            <p:nvPr/>
          </p:nvSpPr>
          <p:spPr bwMode="auto">
            <a:xfrm>
              <a:off x="9518" y="2187"/>
              <a:ext cx="1800" cy="900"/>
            </a:xfrm>
            <a:prstGeom prst="flowChartProcess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FFFFFF">
                          <a:gamma/>
                          <a:shade val="87451"/>
                          <a:invGamma/>
                        </a:srgbClr>
                      </a:gs>
                      <a:gs pos="50000">
                        <a:srgbClr val="FFFFFF"/>
                      </a:gs>
                      <a:gs pos="100000">
                        <a:srgbClr val="FFFFFF">
                          <a:gamma/>
                          <a:shade val="87451"/>
                          <a:invGamma/>
                        </a:srgbClr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r>
                <a:rPr lang="ru-RU" altLang="ru-RU" sz="900">
                  <a:latin typeface="Arial" charset="0"/>
                </a:rPr>
                <a:t>График работы</a:t>
              </a:r>
            </a:p>
            <a:p>
              <a:pPr algn="ctr"/>
              <a:endParaRPr lang="ru-RU" altLang="ru-RU" sz="900">
                <a:latin typeface="Arial" charset="0"/>
              </a:endParaRPr>
            </a:p>
            <a:p>
              <a:pPr algn="ctr"/>
              <a:r>
                <a:rPr lang="ru-RU" altLang="ru-RU" sz="1000">
                  <a:latin typeface="Arial" charset="0"/>
                </a:rPr>
                <a:t>водителей</a:t>
              </a:r>
            </a:p>
          </p:txBody>
        </p:sp>
      </p:grpSp>
      <p:grpSp>
        <p:nvGrpSpPr>
          <p:cNvPr id="309" name="Group 172"/>
          <p:cNvGrpSpPr>
            <a:grpSpLocks/>
          </p:cNvGrpSpPr>
          <p:nvPr/>
        </p:nvGrpSpPr>
        <p:grpSpPr bwMode="auto">
          <a:xfrm>
            <a:off x="6479604" y="2522463"/>
            <a:ext cx="1143000" cy="647700"/>
            <a:chOff x="9518" y="2007"/>
            <a:chExt cx="1888" cy="1265"/>
          </a:xfrm>
        </p:grpSpPr>
        <p:sp>
          <p:nvSpPr>
            <p:cNvPr id="318" name="Freeform 173"/>
            <p:cNvSpPr>
              <a:spLocks/>
            </p:cNvSpPr>
            <p:nvPr/>
          </p:nvSpPr>
          <p:spPr bwMode="auto">
            <a:xfrm>
              <a:off x="9518" y="2007"/>
              <a:ext cx="1888" cy="1265"/>
            </a:xfrm>
            <a:custGeom>
              <a:avLst/>
              <a:gdLst>
                <a:gd name="T0" fmla="*/ 0 w 4233"/>
                <a:gd name="T1" fmla="*/ 424 h 2117"/>
                <a:gd name="T2" fmla="*/ 0 w 4233"/>
                <a:gd name="T3" fmla="*/ 1694 h 2117"/>
                <a:gd name="T4" fmla="*/ 2117 w 4233"/>
                <a:gd name="T5" fmla="*/ 2117 h 2117"/>
                <a:gd name="T6" fmla="*/ 4233 w 4233"/>
                <a:gd name="T7" fmla="*/ 1694 h 2117"/>
                <a:gd name="T8" fmla="*/ 4233 w 4233"/>
                <a:gd name="T9" fmla="*/ 1694 h 2117"/>
                <a:gd name="T10" fmla="*/ 4233 w 4233"/>
                <a:gd name="T11" fmla="*/ 424 h 2117"/>
                <a:gd name="T12" fmla="*/ 2117 w 4233"/>
                <a:gd name="T13" fmla="*/ 0 h 2117"/>
                <a:gd name="T14" fmla="*/ 0 w 4233"/>
                <a:gd name="T15" fmla="*/ 424 h 2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33" h="2117">
                  <a:moveTo>
                    <a:pt x="0" y="424"/>
                  </a:moveTo>
                  <a:lnTo>
                    <a:pt x="0" y="1694"/>
                  </a:lnTo>
                  <a:cubicBezTo>
                    <a:pt x="0" y="1927"/>
                    <a:pt x="948" y="2117"/>
                    <a:pt x="2117" y="2117"/>
                  </a:cubicBezTo>
                  <a:cubicBezTo>
                    <a:pt x="3286" y="2117"/>
                    <a:pt x="4233" y="1927"/>
                    <a:pt x="4233" y="1694"/>
                  </a:cubicBezTo>
                  <a:cubicBezTo>
                    <a:pt x="4233" y="1694"/>
                    <a:pt x="4233" y="1694"/>
                    <a:pt x="4233" y="1694"/>
                  </a:cubicBezTo>
                  <a:lnTo>
                    <a:pt x="4233" y="424"/>
                  </a:lnTo>
                  <a:cubicBezTo>
                    <a:pt x="4233" y="190"/>
                    <a:pt x="3286" y="0"/>
                    <a:pt x="2117" y="0"/>
                  </a:cubicBezTo>
                  <a:cubicBezTo>
                    <a:pt x="948" y="0"/>
                    <a:pt x="0" y="190"/>
                    <a:pt x="0" y="424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>
                    <a:gamma/>
                    <a:shade val="85098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85098"/>
                    <a:invGamma/>
                  </a:srgbClr>
                </a:gs>
              </a:gsLst>
              <a:lin ang="0" scaled="1"/>
            </a:gradFill>
            <a:ln w="3175" cap="rnd" cmpd="sng">
              <a:solidFill>
                <a:srgbClr val="80808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algn="ctr"/>
              <a:endParaRPr lang="ru-RU"/>
            </a:p>
          </p:txBody>
        </p:sp>
        <p:sp>
          <p:nvSpPr>
            <p:cNvPr id="319" name="Oval 174"/>
            <p:cNvSpPr>
              <a:spLocks noChangeArrowheads="1"/>
            </p:cNvSpPr>
            <p:nvPr/>
          </p:nvSpPr>
          <p:spPr bwMode="auto">
            <a:xfrm>
              <a:off x="9518" y="2367"/>
              <a:ext cx="1888" cy="39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89804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3175">
              <a:solidFill>
                <a:srgbClr val="808080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ru-RU"/>
            </a:p>
          </p:txBody>
        </p:sp>
        <p:sp>
          <p:nvSpPr>
            <p:cNvPr id="320" name="Oval 175"/>
            <p:cNvSpPr>
              <a:spLocks noChangeArrowheads="1"/>
            </p:cNvSpPr>
            <p:nvPr/>
          </p:nvSpPr>
          <p:spPr bwMode="auto">
            <a:xfrm>
              <a:off x="9518" y="2187"/>
              <a:ext cx="1888" cy="39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89804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3175">
              <a:solidFill>
                <a:srgbClr val="808080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ru-RU"/>
            </a:p>
          </p:txBody>
        </p:sp>
        <p:sp>
          <p:nvSpPr>
            <p:cNvPr id="321" name="AutoShape 176"/>
            <p:cNvSpPr>
              <a:spLocks noChangeArrowheads="1"/>
            </p:cNvSpPr>
            <p:nvPr/>
          </p:nvSpPr>
          <p:spPr bwMode="auto">
            <a:xfrm>
              <a:off x="9518" y="2187"/>
              <a:ext cx="1800" cy="900"/>
            </a:xfrm>
            <a:prstGeom prst="flowChartProcess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FFFFFF">
                          <a:gamma/>
                          <a:shade val="87451"/>
                          <a:invGamma/>
                        </a:srgbClr>
                      </a:gs>
                      <a:gs pos="50000">
                        <a:srgbClr val="FFFFFF"/>
                      </a:gs>
                      <a:gs pos="100000">
                        <a:srgbClr val="FFFFFF">
                          <a:gamma/>
                          <a:shade val="87451"/>
                          <a:invGamma/>
                        </a:srgbClr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r>
                <a:rPr lang="ru-RU" altLang="ru-RU" sz="1000">
                  <a:latin typeface="Arial" charset="0"/>
                </a:rPr>
                <a:t>Справочные</a:t>
              </a:r>
            </a:p>
            <a:p>
              <a:pPr algn="ctr"/>
              <a:endParaRPr lang="ru-RU" altLang="ru-RU" sz="800">
                <a:latin typeface="Arial" charset="0"/>
              </a:endParaRPr>
            </a:p>
            <a:p>
              <a:pPr algn="ctr"/>
              <a:r>
                <a:rPr lang="ru-RU" altLang="ru-RU" sz="1000">
                  <a:latin typeface="Arial" charset="0"/>
                </a:rPr>
                <a:t>данные</a:t>
              </a:r>
            </a:p>
          </p:txBody>
        </p:sp>
      </p:grpSp>
      <p:sp>
        <p:nvSpPr>
          <p:cNvPr id="332" name="Rectangle 135"/>
          <p:cNvSpPr>
            <a:spLocks noChangeArrowheads="1"/>
          </p:cNvSpPr>
          <p:nvPr/>
        </p:nvSpPr>
        <p:spPr bwMode="auto">
          <a:xfrm>
            <a:off x="8192516" y="1857301"/>
            <a:ext cx="1384300" cy="576262"/>
          </a:xfrm>
          <a:prstGeom prst="rect">
            <a:avLst/>
          </a:prstGeom>
          <a:gradFill rotWithShape="0">
            <a:gsLst>
              <a:gs pos="0">
                <a:srgbClr val="FFFFFF">
                  <a:gamma/>
                  <a:shade val="87451"/>
                  <a:invGamma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87451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r>
              <a:rPr lang="ru-RU" altLang="ru-RU" sz="1000">
                <a:latin typeface="Arial" charset="0"/>
              </a:rPr>
              <a:t>Подсистема «Фиксированные маршруты»</a:t>
            </a:r>
          </a:p>
        </p:txBody>
      </p:sp>
      <p:sp>
        <p:nvSpPr>
          <p:cNvPr id="333" name="Rectangle 7"/>
          <p:cNvSpPr>
            <a:spLocks noChangeArrowheads="1"/>
          </p:cNvSpPr>
          <p:nvPr/>
        </p:nvSpPr>
        <p:spPr bwMode="auto">
          <a:xfrm>
            <a:off x="2231454" y="1468115"/>
            <a:ext cx="1828800" cy="1714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pPr algn="r"/>
            <a:r>
              <a:rPr lang="ru-RU" altLang="ru-RU" sz="10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Сервер гео-данных</a:t>
            </a:r>
          </a:p>
        </p:txBody>
      </p:sp>
      <p:sp>
        <p:nvSpPr>
          <p:cNvPr id="334" name="Rectangle 8"/>
          <p:cNvSpPr>
            <a:spLocks noChangeArrowheads="1"/>
          </p:cNvSpPr>
          <p:nvPr/>
        </p:nvSpPr>
        <p:spPr bwMode="auto">
          <a:xfrm>
            <a:off x="2231454" y="3484240"/>
            <a:ext cx="1828800" cy="12969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pPr lvl="1" algn="r"/>
            <a:r>
              <a:rPr lang="ru-RU" altLang="ru-RU" sz="10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Сервер навигационных данных</a:t>
            </a:r>
          </a:p>
        </p:txBody>
      </p:sp>
      <p:pic>
        <p:nvPicPr>
          <p:cNvPr id="335" name="Picture 9" descr="fragment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2991" y="1795140"/>
            <a:ext cx="800100" cy="554038"/>
          </a:xfrm>
          <a:prstGeom prst="rect">
            <a:avLst/>
          </a:prstGeom>
          <a:noFill/>
          <a:ln w="3175">
            <a:solidFill>
              <a:srgbClr val="5F5F5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6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784" y="2518966"/>
            <a:ext cx="584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2579" y="4702423"/>
            <a:ext cx="247650" cy="914400"/>
          </a:xfrm>
          <a:prstGeom prst="rect">
            <a:avLst/>
          </a:prstGeom>
          <a:gradFill rotWithShape="0">
            <a:gsLst>
              <a:gs pos="0">
                <a:srgbClr val="FFFFFF">
                  <a:gamma/>
                  <a:shade val="87451"/>
                  <a:invGamma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87451"/>
                  <a:invGamma/>
                </a:srgbClr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" name="Picture 12" descr="IN00561_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029" y="4599707"/>
            <a:ext cx="330200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FFFFFF"/>
                    </a:gs>
                    <a:gs pos="100000">
                      <a:srgbClr val="FFFFFF">
                        <a:gamma/>
                        <a:shade val="85098"/>
                        <a:invGamma/>
                      </a:srgbClr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rgbClr val="333333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9" name="Freeform 13"/>
          <p:cNvSpPr>
            <a:spLocks/>
          </p:cNvSpPr>
          <p:nvPr/>
        </p:nvSpPr>
        <p:spPr bwMode="auto">
          <a:xfrm rot="7412496" flipH="1">
            <a:off x="1863154" y="3750395"/>
            <a:ext cx="149225" cy="847725"/>
          </a:xfrm>
          <a:custGeom>
            <a:avLst/>
            <a:gdLst>
              <a:gd name="T0" fmla="*/ 195 w 195"/>
              <a:gd name="T1" fmla="*/ 976 h 976"/>
              <a:gd name="T2" fmla="*/ 10 w 195"/>
              <a:gd name="T3" fmla="*/ 429 h 976"/>
              <a:gd name="T4" fmla="*/ 123 w 195"/>
              <a:gd name="T5" fmla="*/ 464 h 976"/>
              <a:gd name="T6" fmla="*/ 0 w 195"/>
              <a:gd name="T7" fmla="*/ 0 h 976"/>
              <a:gd name="T8" fmla="*/ 186 w 195"/>
              <a:gd name="T9" fmla="*/ 547 h 976"/>
              <a:gd name="T10" fmla="*/ 72 w 195"/>
              <a:gd name="T11" fmla="*/ 512 h 976"/>
              <a:gd name="T12" fmla="*/ 195 w 195"/>
              <a:gd name="T13" fmla="*/ 976 h 9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95" h="976">
                <a:moveTo>
                  <a:pt x="195" y="976"/>
                </a:moveTo>
                <a:lnTo>
                  <a:pt x="10" y="429"/>
                </a:lnTo>
                <a:lnTo>
                  <a:pt x="123" y="464"/>
                </a:lnTo>
                <a:lnTo>
                  <a:pt x="0" y="0"/>
                </a:lnTo>
                <a:lnTo>
                  <a:pt x="186" y="547"/>
                </a:lnTo>
                <a:lnTo>
                  <a:pt x="72" y="512"/>
                </a:lnTo>
                <a:lnTo>
                  <a:pt x="195" y="976"/>
                </a:lnTo>
                <a:close/>
              </a:path>
            </a:pathLst>
          </a:custGeom>
          <a:solidFill>
            <a:srgbClr val="FF0000"/>
          </a:solidFill>
          <a:ln w="1270" cap="rnd">
            <a:solidFill>
              <a:srgbClr val="004C2B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40" name="Freeform 14"/>
          <p:cNvSpPr>
            <a:spLocks/>
          </p:cNvSpPr>
          <p:nvPr/>
        </p:nvSpPr>
        <p:spPr bwMode="auto">
          <a:xfrm rot="14605146" flipH="1">
            <a:off x="2857429" y="4503814"/>
            <a:ext cx="150812" cy="847725"/>
          </a:xfrm>
          <a:custGeom>
            <a:avLst/>
            <a:gdLst>
              <a:gd name="T0" fmla="*/ 195 w 195"/>
              <a:gd name="T1" fmla="*/ 976 h 976"/>
              <a:gd name="T2" fmla="*/ 10 w 195"/>
              <a:gd name="T3" fmla="*/ 429 h 976"/>
              <a:gd name="T4" fmla="*/ 123 w 195"/>
              <a:gd name="T5" fmla="*/ 464 h 976"/>
              <a:gd name="T6" fmla="*/ 0 w 195"/>
              <a:gd name="T7" fmla="*/ 0 h 976"/>
              <a:gd name="T8" fmla="*/ 186 w 195"/>
              <a:gd name="T9" fmla="*/ 547 h 976"/>
              <a:gd name="T10" fmla="*/ 72 w 195"/>
              <a:gd name="T11" fmla="*/ 512 h 976"/>
              <a:gd name="T12" fmla="*/ 195 w 195"/>
              <a:gd name="T13" fmla="*/ 976 h 9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95" h="976">
                <a:moveTo>
                  <a:pt x="195" y="976"/>
                </a:moveTo>
                <a:lnTo>
                  <a:pt x="10" y="429"/>
                </a:lnTo>
                <a:lnTo>
                  <a:pt x="123" y="464"/>
                </a:lnTo>
                <a:lnTo>
                  <a:pt x="0" y="0"/>
                </a:lnTo>
                <a:lnTo>
                  <a:pt x="186" y="547"/>
                </a:lnTo>
                <a:lnTo>
                  <a:pt x="72" y="512"/>
                </a:lnTo>
                <a:lnTo>
                  <a:pt x="195" y="976"/>
                </a:lnTo>
                <a:close/>
              </a:path>
            </a:pathLst>
          </a:custGeom>
          <a:solidFill>
            <a:srgbClr val="FF0000"/>
          </a:solidFill>
          <a:ln w="1270" cap="rnd">
            <a:solidFill>
              <a:srgbClr val="004C2B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341" name="Picture 15" descr="IN00561_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329" y="3672607"/>
            <a:ext cx="330200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FFFFFF"/>
                    </a:gs>
                    <a:gs pos="100000">
                      <a:srgbClr val="FFFFFF">
                        <a:gamma/>
                        <a:shade val="85098"/>
                        <a:invGamma/>
                      </a:srgbClr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rgbClr val="333333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2" name="Freeform 16"/>
          <p:cNvSpPr>
            <a:spLocks/>
          </p:cNvSpPr>
          <p:nvPr/>
        </p:nvSpPr>
        <p:spPr bwMode="auto">
          <a:xfrm rot="4225709" flipH="1">
            <a:off x="1748854" y="4213945"/>
            <a:ext cx="149225" cy="847725"/>
          </a:xfrm>
          <a:custGeom>
            <a:avLst/>
            <a:gdLst>
              <a:gd name="T0" fmla="*/ 195 w 195"/>
              <a:gd name="T1" fmla="*/ 976 h 976"/>
              <a:gd name="T2" fmla="*/ 10 w 195"/>
              <a:gd name="T3" fmla="*/ 429 h 976"/>
              <a:gd name="T4" fmla="*/ 123 w 195"/>
              <a:gd name="T5" fmla="*/ 464 h 976"/>
              <a:gd name="T6" fmla="*/ 0 w 195"/>
              <a:gd name="T7" fmla="*/ 0 h 976"/>
              <a:gd name="T8" fmla="*/ 186 w 195"/>
              <a:gd name="T9" fmla="*/ 547 h 976"/>
              <a:gd name="T10" fmla="*/ 72 w 195"/>
              <a:gd name="T11" fmla="*/ 512 h 976"/>
              <a:gd name="T12" fmla="*/ 195 w 195"/>
              <a:gd name="T13" fmla="*/ 976 h 9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95" h="976">
                <a:moveTo>
                  <a:pt x="195" y="976"/>
                </a:moveTo>
                <a:lnTo>
                  <a:pt x="10" y="429"/>
                </a:lnTo>
                <a:lnTo>
                  <a:pt x="123" y="464"/>
                </a:lnTo>
                <a:lnTo>
                  <a:pt x="0" y="0"/>
                </a:lnTo>
                <a:lnTo>
                  <a:pt x="186" y="547"/>
                </a:lnTo>
                <a:lnTo>
                  <a:pt x="72" y="512"/>
                </a:lnTo>
                <a:lnTo>
                  <a:pt x="195" y="976"/>
                </a:lnTo>
                <a:close/>
              </a:path>
            </a:pathLst>
          </a:custGeom>
          <a:solidFill>
            <a:srgbClr val="FF0000"/>
          </a:solidFill>
          <a:ln w="1270" cap="rnd">
            <a:solidFill>
              <a:srgbClr val="004C2B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43" name="Line 17"/>
          <p:cNvSpPr>
            <a:spLocks noChangeShapeType="1"/>
          </p:cNvSpPr>
          <p:nvPr/>
        </p:nvSpPr>
        <p:spPr bwMode="auto">
          <a:xfrm rot="10800000">
            <a:off x="3168079" y="3196903"/>
            <a:ext cx="0" cy="287337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arrow" w="med" len="med"/>
          </a:ln>
        </p:spPr>
        <p:txBody>
          <a:bodyPr/>
          <a:lstStyle/>
          <a:p>
            <a:endParaRPr lang="ru-RU"/>
          </a:p>
        </p:txBody>
      </p:sp>
      <p:pic>
        <p:nvPicPr>
          <p:cNvPr id="344" name="Picture 1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584" y="1728391"/>
            <a:ext cx="584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45" name="Group 19"/>
          <p:cNvGrpSpPr>
            <a:grpSpLocks/>
          </p:cNvGrpSpPr>
          <p:nvPr/>
        </p:nvGrpSpPr>
        <p:grpSpPr bwMode="auto">
          <a:xfrm>
            <a:off x="2302891" y="1899915"/>
            <a:ext cx="1028700" cy="803275"/>
            <a:chOff x="9518" y="2007"/>
            <a:chExt cx="1888" cy="1265"/>
          </a:xfrm>
        </p:grpSpPr>
        <p:sp>
          <p:nvSpPr>
            <p:cNvPr id="346" name="Freeform 20"/>
            <p:cNvSpPr>
              <a:spLocks/>
            </p:cNvSpPr>
            <p:nvPr/>
          </p:nvSpPr>
          <p:spPr bwMode="auto">
            <a:xfrm>
              <a:off x="9518" y="2007"/>
              <a:ext cx="1888" cy="1265"/>
            </a:xfrm>
            <a:custGeom>
              <a:avLst/>
              <a:gdLst>
                <a:gd name="T0" fmla="*/ 0 w 4233"/>
                <a:gd name="T1" fmla="*/ 424 h 2117"/>
                <a:gd name="T2" fmla="*/ 0 w 4233"/>
                <a:gd name="T3" fmla="*/ 1694 h 2117"/>
                <a:gd name="T4" fmla="*/ 2117 w 4233"/>
                <a:gd name="T5" fmla="*/ 2117 h 2117"/>
                <a:gd name="T6" fmla="*/ 4233 w 4233"/>
                <a:gd name="T7" fmla="*/ 1694 h 2117"/>
                <a:gd name="T8" fmla="*/ 4233 w 4233"/>
                <a:gd name="T9" fmla="*/ 1694 h 2117"/>
                <a:gd name="T10" fmla="*/ 4233 w 4233"/>
                <a:gd name="T11" fmla="*/ 424 h 2117"/>
                <a:gd name="T12" fmla="*/ 2117 w 4233"/>
                <a:gd name="T13" fmla="*/ 0 h 2117"/>
                <a:gd name="T14" fmla="*/ 0 w 4233"/>
                <a:gd name="T15" fmla="*/ 424 h 2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33" h="2117">
                  <a:moveTo>
                    <a:pt x="0" y="424"/>
                  </a:moveTo>
                  <a:lnTo>
                    <a:pt x="0" y="1694"/>
                  </a:lnTo>
                  <a:cubicBezTo>
                    <a:pt x="0" y="1927"/>
                    <a:pt x="948" y="2117"/>
                    <a:pt x="2117" y="2117"/>
                  </a:cubicBezTo>
                  <a:cubicBezTo>
                    <a:pt x="3286" y="2117"/>
                    <a:pt x="4233" y="1927"/>
                    <a:pt x="4233" y="1694"/>
                  </a:cubicBezTo>
                  <a:cubicBezTo>
                    <a:pt x="4233" y="1694"/>
                    <a:pt x="4233" y="1694"/>
                    <a:pt x="4233" y="1694"/>
                  </a:cubicBezTo>
                  <a:lnTo>
                    <a:pt x="4233" y="424"/>
                  </a:lnTo>
                  <a:cubicBezTo>
                    <a:pt x="4233" y="190"/>
                    <a:pt x="3286" y="0"/>
                    <a:pt x="2117" y="0"/>
                  </a:cubicBezTo>
                  <a:cubicBezTo>
                    <a:pt x="948" y="0"/>
                    <a:pt x="0" y="190"/>
                    <a:pt x="0" y="424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>
                    <a:gamma/>
                    <a:shade val="85098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85098"/>
                    <a:invGamma/>
                  </a:srgbClr>
                </a:gs>
              </a:gsLst>
              <a:lin ang="0" scaled="1"/>
            </a:gradFill>
            <a:ln w="3175" cap="rnd" cmpd="sng">
              <a:solidFill>
                <a:srgbClr val="80808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7" name="Oval 21"/>
            <p:cNvSpPr>
              <a:spLocks noChangeArrowheads="1"/>
            </p:cNvSpPr>
            <p:nvPr/>
          </p:nvSpPr>
          <p:spPr bwMode="auto">
            <a:xfrm>
              <a:off x="9518" y="2367"/>
              <a:ext cx="1888" cy="39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89804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3175">
              <a:solidFill>
                <a:srgbClr val="808080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348" name="Oval 22"/>
            <p:cNvSpPr>
              <a:spLocks noChangeArrowheads="1"/>
            </p:cNvSpPr>
            <p:nvPr/>
          </p:nvSpPr>
          <p:spPr bwMode="auto">
            <a:xfrm>
              <a:off x="9518" y="2187"/>
              <a:ext cx="1888" cy="39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89804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3175">
              <a:solidFill>
                <a:srgbClr val="808080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349" name="AutoShape 23"/>
            <p:cNvSpPr>
              <a:spLocks noChangeArrowheads="1"/>
            </p:cNvSpPr>
            <p:nvPr/>
          </p:nvSpPr>
          <p:spPr bwMode="auto">
            <a:xfrm>
              <a:off x="9518" y="2187"/>
              <a:ext cx="1800" cy="900"/>
            </a:xfrm>
            <a:prstGeom prst="flowChartProcess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FFFFFF">
                          <a:gamma/>
                          <a:shade val="87451"/>
                          <a:invGamma/>
                        </a:srgbClr>
                      </a:gs>
                      <a:gs pos="50000">
                        <a:srgbClr val="FFFFFF"/>
                      </a:gs>
                      <a:gs pos="100000">
                        <a:srgbClr val="FFFFFF">
                          <a:gamma/>
                          <a:shade val="87451"/>
                          <a:invGamma/>
                        </a:srgbClr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ru-RU" altLang="ru-RU" sz="900">
                  <a:latin typeface="Arial" charset="0"/>
                </a:rPr>
                <a:t>Атрибутивные</a:t>
              </a:r>
              <a:r>
                <a:rPr lang="ru-RU" altLang="ru-RU" sz="1000">
                  <a:latin typeface="Arial" charset="0"/>
                </a:rPr>
                <a:t> </a:t>
              </a:r>
              <a:endParaRPr lang="en-US" altLang="ru-RU" sz="1000">
                <a:latin typeface="Arial" charset="0"/>
              </a:endParaRPr>
            </a:p>
            <a:p>
              <a:endParaRPr lang="en-US" altLang="ru-RU" sz="1200">
                <a:latin typeface="Arial" charset="0"/>
              </a:endParaRPr>
            </a:p>
            <a:p>
              <a:r>
                <a:rPr lang="ru-RU" altLang="ru-RU" sz="1000">
                  <a:latin typeface="Arial" charset="0"/>
                </a:rPr>
                <a:t>и</a:t>
              </a:r>
              <a:r>
                <a:rPr lang="en-US" altLang="ru-RU" sz="1000">
                  <a:latin typeface="Arial" charset="0"/>
                </a:rPr>
                <a:t> </a:t>
              </a:r>
              <a:r>
                <a:rPr lang="ru-RU" altLang="ru-RU" sz="1000">
                  <a:latin typeface="Arial" charset="0"/>
                </a:rPr>
                <a:t>гео-данные</a:t>
              </a:r>
            </a:p>
          </p:txBody>
        </p:sp>
      </p:grpSp>
      <p:sp>
        <p:nvSpPr>
          <p:cNvPr id="350" name="Rectangle 24"/>
          <p:cNvSpPr>
            <a:spLocks noChangeArrowheads="1"/>
          </p:cNvSpPr>
          <p:nvPr/>
        </p:nvSpPr>
        <p:spPr bwMode="auto">
          <a:xfrm>
            <a:off x="2988691" y="2620640"/>
            <a:ext cx="914400" cy="228600"/>
          </a:xfrm>
          <a:prstGeom prst="rect">
            <a:avLst/>
          </a:prstGeom>
          <a:gradFill rotWithShape="0">
            <a:gsLst>
              <a:gs pos="0">
                <a:srgbClr val="FFFFFF">
                  <a:gamma/>
                  <a:shade val="87451"/>
                  <a:invGamma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87451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r>
              <a:rPr lang="ru-RU" altLang="ru-RU" sz="1000">
                <a:latin typeface="Arial" charset="0"/>
              </a:rPr>
              <a:t>Гео-Сервер</a:t>
            </a:r>
          </a:p>
        </p:txBody>
      </p:sp>
      <p:sp>
        <p:nvSpPr>
          <p:cNvPr id="352" name="Rectangle 25"/>
          <p:cNvSpPr>
            <a:spLocks noChangeArrowheads="1"/>
          </p:cNvSpPr>
          <p:nvPr/>
        </p:nvSpPr>
        <p:spPr bwMode="auto">
          <a:xfrm>
            <a:off x="2988691" y="2849240"/>
            <a:ext cx="914400" cy="228600"/>
          </a:xfrm>
          <a:prstGeom prst="rect">
            <a:avLst/>
          </a:prstGeom>
          <a:gradFill rotWithShape="0">
            <a:gsLst>
              <a:gs pos="0">
                <a:srgbClr val="FFFFFF">
                  <a:gamma/>
                  <a:shade val="87451"/>
                  <a:invGamma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87451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r>
              <a:rPr lang="en-US" altLang="ru-RU" sz="1000">
                <a:latin typeface="Arial" charset="0"/>
              </a:rPr>
              <a:t>SQL</a:t>
            </a:r>
            <a:r>
              <a:rPr lang="ru-RU" altLang="ru-RU" sz="1000">
                <a:latin typeface="Arial" charset="0"/>
              </a:rPr>
              <a:t>Сервер</a:t>
            </a:r>
          </a:p>
        </p:txBody>
      </p:sp>
      <p:grpSp>
        <p:nvGrpSpPr>
          <p:cNvPr id="353" name="Group 26"/>
          <p:cNvGrpSpPr>
            <a:grpSpLocks/>
          </p:cNvGrpSpPr>
          <p:nvPr/>
        </p:nvGrpSpPr>
        <p:grpSpPr bwMode="auto">
          <a:xfrm>
            <a:off x="2290191" y="3884290"/>
            <a:ext cx="1028700" cy="685800"/>
            <a:chOff x="9518" y="2007"/>
            <a:chExt cx="1888" cy="1265"/>
          </a:xfrm>
        </p:grpSpPr>
        <p:sp>
          <p:nvSpPr>
            <p:cNvPr id="354" name="Freeform 27"/>
            <p:cNvSpPr>
              <a:spLocks/>
            </p:cNvSpPr>
            <p:nvPr/>
          </p:nvSpPr>
          <p:spPr bwMode="auto">
            <a:xfrm>
              <a:off x="9518" y="2007"/>
              <a:ext cx="1888" cy="1265"/>
            </a:xfrm>
            <a:custGeom>
              <a:avLst/>
              <a:gdLst>
                <a:gd name="T0" fmla="*/ 0 w 4233"/>
                <a:gd name="T1" fmla="*/ 424 h 2117"/>
                <a:gd name="T2" fmla="*/ 0 w 4233"/>
                <a:gd name="T3" fmla="*/ 1694 h 2117"/>
                <a:gd name="T4" fmla="*/ 2117 w 4233"/>
                <a:gd name="T5" fmla="*/ 2117 h 2117"/>
                <a:gd name="T6" fmla="*/ 4233 w 4233"/>
                <a:gd name="T7" fmla="*/ 1694 h 2117"/>
                <a:gd name="T8" fmla="*/ 4233 w 4233"/>
                <a:gd name="T9" fmla="*/ 1694 h 2117"/>
                <a:gd name="T10" fmla="*/ 4233 w 4233"/>
                <a:gd name="T11" fmla="*/ 424 h 2117"/>
                <a:gd name="T12" fmla="*/ 2117 w 4233"/>
                <a:gd name="T13" fmla="*/ 0 h 2117"/>
                <a:gd name="T14" fmla="*/ 0 w 4233"/>
                <a:gd name="T15" fmla="*/ 424 h 2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33" h="2117">
                  <a:moveTo>
                    <a:pt x="0" y="424"/>
                  </a:moveTo>
                  <a:lnTo>
                    <a:pt x="0" y="1694"/>
                  </a:lnTo>
                  <a:cubicBezTo>
                    <a:pt x="0" y="1927"/>
                    <a:pt x="948" y="2117"/>
                    <a:pt x="2117" y="2117"/>
                  </a:cubicBezTo>
                  <a:cubicBezTo>
                    <a:pt x="3286" y="2117"/>
                    <a:pt x="4233" y="1927"/>
                    <a:pt x="4233" y="1694"/>
                  </a:cubicBezTo>
                  <a:cubicBezTo>
                    <a:pt x="4233" y="1694"/>
                    <a:pt x="4233" y="1694"/>
                    <a:pt x="4233" y="1694"/>
                  </a:cubicBezTo>
                  <a:lnTo>
                    <a:pt x="4233" y="424"/>
                  </a:lnTo>
                  <a:cubicBezTo>
                    <a:pt x="4233" y="190"/>
                    <a:pt x="3286" y="0"/>
                    <a:pt x="2117" y="0"/>
                  </a:cubicBezTo>
                  <a:cubicBezTo>
                    <a:pt x="948" y="0"/>
                    <a:pt x="0" y="190"/>
                    <a:pt x="0" y="424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>
                    <a:gamma/>
                    <a:shade val="85098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85098"/>
                    <a:invGamma/>
                  </a:srgbClr>
                </a:gs>
              </a:gsLst>
              <a:lin ang="0" scaled="1"/>
            </a:gradFill>
            <a:ln w="3175" cap="rnd" cmpd="sng">
              <a:solidFill>
                <a:srgbClr val="80808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55" name="Oval 28"/>
            <p:cNvSpPr>
              <a:spLocks noChangeArrowheads="1"/>
            </p:cNvSpPr>
            <p:nvPr/>
          </p:nvSpPr>
          <p:spPr bwMode="auto">
            <a:xfrm>
              <a:off x="9518" y="2367"/>
              <a:ext cx="1888" cy="39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89804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3175">
              <a:solidFill>
                <a:srgbClr val="808080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356" name="Oval 29"/>
            <p:cNvSpPr>
              <a:spLocks noChangeArrowheads="1"/>
            </p:cNvSpPr>
            <p:nvPr/>
          </p:nvSpPr>
          <p:spPr bwMode="auto">
            <a:xfrm>
              <a:off x="9518" y="2187"/>
              <a:ext cx="1888" cy="39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89804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3175">
              <a:solidFill>
                <a:srgbClr val="808080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357" name="AutoShape 30"/>
            <p:cNvSpPr>
              <a:spLocks noChangeArrowheads="1"/>
            </p:cNvSpPr>
            <p:nvPr/>
          </p:nvSpPr>
          <p:spPr bwMode="auto">
            <a:xfrm>
              <a:off x="9518" y="2187"/>
              <a:ext cx="1800" cy="900"/>
            </a:xfrm>
            <a:prstGeom prst="flowChartProcess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FFFFFF">
                          <a:gamma/>
                          <a:shade val="87451"/>
                          <a:invGamma/>
                        </a:srgbClr>
                      </a:gs>
                      <a:gs pos="50000">
                        <a:srgbClr val="FFFFFF"/>
                      </a:gs>
                      <a:gs pos="100000">
                        <a:srgbClr val="FFFFFF">
                          <a:gamma/>
                          <a:shade val="87451"/>
                          <a:invGamma/>
                        </a:srgbClr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altLang="ru-RU" sz="1000">
                  <a:latin typeface="Arial" charset="0"/>
                </a:rPr>
                <a:t>GPS</a:t>
              </a:r>
              <a:endParaRPr lang="ru-RU" altLang="ru-RU" sz="1000">
                <a:latin typeface="Arial" charset="0"/>
              </a:endParaRPr>
            </a:p>
            <a:p>
              <a:endParaRPr lang="ru-RU" altLang="ru-RU" sz="1000">
                <a:latin typeface="Arial" charset="0"/>
              </a:endParaRPr>
            </a:p>
            <a:p>
              <a:r>
                <a:rPr lang="ru-RU" altLang="ru-RU" sz="1000">
                  <a:latin typeface="Arial" charset="0"/>
                </a:rPr>
                <a:t>данные</a:t>
              </a:r>
            </a:p>
          </p:txBody>
        </p:sp>
      </p:grpSp>
      <p:sp>
        <p:nvSpPr>
          <p:cNvPr id="358" name="Rectangle 31"/>
          <p:cNvSpPr>
            <a:spLocks noChangeArrowheads="1"/>
          </p:cNvSpPr>
          <p:nvPr/>
        </p:nvSpPr>
        <p:spPr bwMode="auto">
          <a:xfrm>
            <a:off x="2993454" y="4479603"/>
            <a:ext cx="914400" cy="228600"/>
          </a:xfrm>
          <a:prstGeom prst="rect">
            <a:avLst/>
          </a:prstGeom>
          <a:gradFill rotWithShape="0">
            <a:gsLst>
              <a:gs pos="0">
                <a:srgbClr val="FFFFFF">
                  <a:gamma/>
                  <a:shade val="87451"/>
                  <a:invGamma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87451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r>
              <a:rPr lang="en-US" altLang="ru-RU" sz="900">
                <a:latin typeface="Arial" charset="0"/>
              </a:rPr>
              <a:t>GPS-</a:t>
            </a:r>
            <a:r>
              <a:rPr lang="ru-RU" altLang="ru-RU" sz="1000">
                <a:latin typeface="Arial" charset="0"/>
              </a:rPr>
              <a:t>Сервер</a:t>
            </a:r>
          </a:p>
        </p:txBody>
      </p:sp>
      <p:sp>
        <p:nvSpPr>
          <p:cNvPr id="359" name="Rectangle 42"/>
          <p:cNvSpPr>
            <a:spLocks noChangeArrowheads="1"/>
          </p:cNvSpPr>
          <p:nvPr/>
        </p:nvSpPr>
        <p:spPr bwMode="auto">
          <a:xfrm>
            <a:off x="4534916" y="1659955"/>
            <a:ext cx="1257300" cy="571500"/>
          </a:xfrm>
          <a:prstGeom prst="rect">
            <a:avLst/>
          </a:prstGeom>
          <a:gradFill rotWithShape="0">
            <a:gsLst>
              <a:gs pos="0">
                <a:srgbClr val="FFFFFF">
                  <a:gamma/>
                  <a:shade val="87451"/>
                  <a:invGamma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87451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r>
              <a:rPr lang="ru-RU" altLang="ru-RU" sz="1000" b="1">
                <a:latin typeface="Arial" charset="0"/>
              </a:rPr>
              <a:t>Подсистема «Формирование рейсов»</a:t>
            </a:r>
          </a:p>
        </p:txBody>
      </p:sp>
      <p:sp>
        <p:nvSpPr>
          <p:cNvPr id="360" name="Rectangle 48"/>
          <p:cNvSpPr>
            <a:spLocks noChangeArrowheads="1"/>
          </p:cNvSpPr>
          <p:nvPr/>
        </p:nvSpPr>
        <p:spPr bwMode="auto">
          <a:xfrm>
            <a:off x="4534916" y="2519908"/>
            <a:ext cx="1257300" cy="800100"/>
          </a:xfrm>
          <a:prstGeom prst="rect">
            <a:avLst/>
          </a:prstGeom>
          <a:gradFill rotWithShape="0">
            <a:gsLst>
              <a:gs pos="0">
                <a:srgbClr val="FFFFFF">
                  <a:gamma/>
                  <a:shade val="87451"/>
                  <a:invGamma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87451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r>
              <a:rPr lang="ru-RU" altLang="ru-RU" sz="1000" b="1">
                <a:latin typeface="Arial" charset="0"/>
              </a:rPr>
              <a:t>Подсистема «Мониторинг транспортных средств»</a:t>
            </a:r>
          </a:p>
        </p:txBody>
      </p:sp>
      <p:sp>
        <p:nvSpPr>
          <p:cNvPr id="361" name="Rectangle 51"/>
          <p:cNvSpPr>
            <a:spLocks noChangeArrowheads="1"/>
          </p:cNvSpPr>
          <p:nvPr/>
        </p:nvSpPr>
        <p:spPr bwMode="auto">
          <a:xfrm>
            <a:off x="4534916" y="3601616"/>
            <a:ext cx="1257300" cy="576263"/>
          </a:xfrm>
          <a:prstGeom prst="rect">
            <a:avLst/>
          </a:prstGeom>
          <a:gradFill rotWithShape="0">
            <a:gsLst>
              <a:gs pos="0">
                <a:srgbClr val="FFFFFF">
                  <a:gamma/>
                  <a:shade val="87451"/>
                  <a:invGamma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87451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r>
              <a:rPr lang="ru-RU" altLang="ru-RU" sz="1000" b="1">
                <a:latin typeface="Arial" charset="0"/>
              </a:rPr>
              <a:t>Подсистема </a:t>
            </a:r>
          </a:p>
          <a:p>
            <a:r>
              <a:rPr lang="ru-RU" altLang="ru-RU" sz="1000" b="1">
                <a:latin typeface="Arial" charset="0"/>
              </a:rPr>
              <a:t>«Анализ событий»</a:t>
            </a:r>
          </a:p>
        </p:txBody>
      </p:sp>
      <p:sp>
        <p:nvSpPr>
          <p:cNvPr id="362" name="Rectangle 62"/>
          <p:cNvSpPr>
            <a:spLocks noChangeArrowheads="1"/>
          </p:cNvSpPr>
          <p:nvPr/>
        </p:nvSpPr>
        <p:spPr bwMode="auto">
          <a:xfrm>
            <a:off x="4534916" y="793304"/>
            <a:ext cx="1257300" cy="595312"/>
          </a:xfrm>
          <a:prstGeom prst="rect">
            <a:avLst/>
          </a:prstGeom>
          <a:gradFill rotWithShape="0">
            <a:gsLst>
              <a:gs pos="0">
                <a:srgbClr val="FFFFFF">
                  <a:gamma/>
                  <a:shade val="87451"/>
                  <a:invGamma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87451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r>
              <a:rPr lang="ru-RU" altLang="ru-RU" sz="1000" b="1">
                <a:latin typeface="Arial" charset="0"/>
              </a:rPr>
              <a:t>Подсистема «Формирование заявок»</a:t>
            </a:r>
          </a:p>
        </p:txBody>
      </p:sp>
      <p:sp>
        <p:nvSpPr>
          <p:cNvPr id="363" name="Line 89"/>
          <p:cNvSpPr>
            <a:spLocks noChangeShapeType="1"/>
          </p:cNvSpPr>
          <p:nvPr/>
        </p:nvSpPr>
        <p:spPr bwMode="auto">
          <a:xfrm rot="16200000">
            <a:off x="7695753" y="4689575"/>
            <a:ext cx="0" cy="41433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arrow" w="med" len="med"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364" name="Rectangle 94"/>
          <p:cNvSpPr>
            <a:spLocks noChangeArrowheads="1"/>
          </p:cNvSpPr>
          <p:nvPr/>
        </p:nvSpPr>
        <p:spPr bwMode="auto">
          <a:xfrm>
            <a:off x="8190929" y="2738363"/>
            <a:ext cx="1385887" cy="576263"/>
          </a:xfrm>
          <a:prstGeom prst="rect">
            <a:avLst/>
          </a:prstGeom>
          <a:gradFill rotWithShape="0">
            <a:gsLst>
              <a:gs pos="0">
                <a:srgbClr val="FFFFFF">
                  <a:gamma/>
                  <a:shade val="87451"/>
                  <a:invGamma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87451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endParaRPr lang="ru-RU" altLang="ru-RU" sz="400">
              <a:latin typeface="Arial" charset="0"/>
            </a:endParaRPr>
          </a:p>
          <a:p>
            <a:r>
              <a:rPr lang="ru-RU" altLang="ru-RU" sz="1000">
                <a:latin typeface="Arial" charset="0"/>
              </a:rPr>
              <a:t>Подсистема «Справочники»</a:t>
            </a:r>
          </a:p>
        </p:txBody>
      </p:sp>
      <p:sp>
        <p:nvSpPr>
          <p:cNvPr id="366" name="Rectangle 140"/>
          <p:cNvSpPr>
            <a:spLocks noChangeArrowheads="1"/>
          </p:cNvSpPr>
          <p:nvPr/>
        </p:nvSpPr>
        <p:spPr bwMode="auto">
          <a:xfrm>
            <a:off x="7920633" y="4608512"/>
            <a:ext cx="963240" cy="576263"/>
          </a:xfrm>
          <a:prstGeom prst="rect">
            <a:avLst/>
          </a:prstGeom>
          <a:gradFill rotWithShape="0">
            <a:gsLst>
              <a:gs pos="0">
                <a:srgbClr val="FFFFCC">
                  <a:gamma/>
                  <a:shade val="87451"/>
                  <a:invGamma/>
                </a:srgbClr>
              </a:gs>
              <a:gs pos="50000">
                <a:srgbClr val="FFFFCC"/>
              </a:gs>
              <a:gs pos="100000">
                <a:srgbClr val="FFFFCC">
                  <a:gamma/>
                  <a:shade val="87451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r>
              <a:rPr lang="ru-RU" altLang="ru-RU" sz="1000">
                <a:latin typeface="Arial" charset="0"/>
              </a:rPr>
              <a:t>Интеграция </a:t>
            </a:r>
          </a:p>
          <a:p>
            <a:r>
              <a:rPr lang="ru-RU" altLang="ru-RU" sz="1000">
                <a:latin typeface="Arial" charset="0"/>
              </a:rPr>
              <a:t>с системой «Торговля»</a:t>
            </a:r>
          </a:p>
        </p:txBody>
      </p:sp>
      <p:sp>
        <p:nvSpPr>
          <p:cNvPr id="367" name="Rectangle 144"/>
          <p:cNvSpPr>
            <a:spLocks noChangeArrowheads="1"/>
          </p:cNvSpPr>
          <p:nvPr/>
        </p:nvSpPr>
        <p:spPr bwMode="auto">
          <a:xfrm>
            <a:off x="8190929" y="3601963"/>
            <a:ext cx="1385887" cy="576263"/>
          </a:xfrm>
          <a:prstGeom prst="rect">
            <a:avLst/>
          </a:prstGeom>
          <a:gradFill rotWithShape="0">
            <a:gsLst>
              <a:gs pos="0">
                <a:srgbClr val="FFFFCC">
                  <a:gamma/>
                  <a:shade val="87451"/>
                  <a:invGamma/>
                </a:srgbClr>
              </a:gs>
              <a:gs pos="50000">
                <a:srgbClr val="FFFFCC"/>
              </a:gs>
              <a:gs pos="100000">
                <a:srgbClr val="FFFFCC">
                  <a:gamma/>
                  <a:shade val="87451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r>
              <a:rPr lang="ru-RU" altLang="ru-RU" sz="1000">
                <a:latin typeface="Arial" charset="0"/>
              </a:rPr>
              <a:t>Интеграция </a:t>
            </a:r>
          </a:p>
          <a:p>
            <a:r>
              <a:rPr lang="ru-RU" altLang="ru-RU" sz="1000">
                <a:latin typeface="Arial" charset="0"/>
              </a:rPr>
              <a:t>с системой «Автотранспорт»</a:t>
            </a:r>
          </a:p>
        </p:txBody>
      </p:sp>
      <p:sp>
        <p:nvSpPr>
          <p:cNvPr id="368" name="Rectangle 149"/>
          <p:cNvSpPr>
            <a:spLocks noChangeArrowheads="1"/>
          </p:cNvSpPr>
          <p:nvPr/>
        </p:nvSpPr>
        <p:spPr bwMode="auto">
          <a:xfrm>
            <a:off x="8030591" y="1009576"/>
            <a:ext cx="1257300" cy="576262"/>
          </a:xfrm>
          <a:prstGeom prst="rect">
            <a:avLst/>
          </a:prstGeom>
          <a:gradFill rotWithShape="0">
            <a:gsLst>
              <a:gs pos="0">
                <a:srgbClr val="FFFFCC">
                  <a:gamma/>
                  <a:shade val="87451"/>
                  <a:invGamma/>
                </a:srgbClr>
              </a:gs>
              <a:gs pos="50000">
                <a:srgbClr val="FFFFCC"/>
              </a:gs>
              <a:gs pos="100000">
                <a:srgbClr val="FFFFCC">
                  <a:gamma/>
                  <a:shade val="87451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r>
              <a:rPr lang="ru-RU" altLang="ru-RU" sz="1000" dirty="0">
                <a:latin typeface="Arial" charset="0"/>
              </a:rPr>
              <a:t>Интеграция </a:t>
            </a:r>
          </a:p>
          <a:p>
            <a:r>
              <a:rPr lang="ru-RU" altLang="ru-RU" sz="1000" dirty="0">
                <a:latin typeface="Arial" charset="0"/>
              </a:rPr>
              <a:t>с системой 1С «Бухучет»</a:t>
            </a:r>
          </a:p>
        </p:txBody>
      </p:sp>
      <p:grpSp>
        <p:nvGrpSpPr>
          <p:cNvPr id="369" name="Group 154"/>
          <p:cNvGrpSpPr>
            <a:grpSpLocks/>
          </p:cNvGrpSpPr>
          <p:nvPr/>
        </p:nvGrpSpPr>
        <p:grpSpPr bwMode="auto">
          <a:xfrm>
            <a:off x="6479604" y="938138"/>
            <a:ext cx="1143000" cy="647700"/>
            <a:chOff x="9518" y="2007"/>
            <a:chExt cx="1888" cy="1265"/>
          </a:xfrm>
        </p:grpSpPr>
        <p:sp>
          <p:nvSpPr>
            <p:cNvPr id="370" name="Freeform 155"/>
            <p:cNvSpPr>
              <a:spLocks/>
            </p:cNvSpPr>
            <p:nvPr/>
          </p:nvSpPr>
          <p:spPr bwMode="auto">
            <a:xfrm>
              <a:off x="9518" y="2007"/>
              <a:ext cx="1888" cy="1265"/>
            </a:xfrm>
            <a:custGeom>
              <a:avLst/>
              <a:gdLst>
                <a:gd name="T0" fmla="*/ 0 w 4233"/>
                <a:gd name="T1" fmla="*/ 424 h 2117"/>
                <a:gd name="T2" fmla="*/ 0 w 4233"/>
                <a:gd name="T3" fmla="*/ 1694 h 2117"/>
                <a:gd name="T4" fmla="*/ 2117 w 4233"/>
                <a:gd name="T5" fmla="*/ 2117 h 2117"/>
                <a:gd name="T6" fmla="*/ 4233 w 4233"/>
                <a:gd name="T7" fmla="*/ 1694 h 2117"/>
                <a:gd name="T8" fmla="*/ 4233 w 4233"/>
                <a:gd name="T9" fmla="*/ 1694 h 2117"/>
                <a:gd name="T10" fmla="*/ 4233 w 4233"/>
                <a:gd name="T11" fmla="*/ 424 h 2117"/>
                <a:gd name="T12" fmla="*/ 2117 w 4233"/>
                <a:gd name="T13" fmla="*/ 0 h 2117"/>
                <a:gd name="T14" fmla="*/ 0 w 4233"/>
                <a:gd name="T15" fmla="*/ 424 h 2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33" h="2117">
                  <a:moveTo>
                    <a:pt x="0" y="424"/>
                  </a:moveTo>
                  <a:lnTo>
                    <a:pt x="0" y="1694"/>
                  </a:lnTo>
                  <a:cubicBezTo>
                    <a:pt x="0" y="1927"/>
                    <a:pt x="948" y="2117"/>
                    <a:pt x="2117" y="2117"/>
                  </a:cubicBezTo>
                  <a:cubicBezTo>
                    <a:pt x="3286" y="2117"/>
                    <a:pt x="4233" y="1927"/>
                    <a:pt x="4233" y="1694"/>
                  </a:cubicBezTo>
                  <a:cubicBezTo>
                    <a:pt x="4233" y="1694"/>
                    <a:pt x="4233" y="1694"/>
                    <a:pt x="4233" y="1694"/>
                  </a:cubicBezTo>
                  <a:lnTo>
                    <a:pt x="4233" y="424"/>
                  </a:lnTo>
                  <a:cubicBezTo>
                    <a:pt x="4233" y="190"/>
                    <a:pt x="3286" y="0"/>
                    <a:pt x="2117" y="0"/>
                  </a:cubicBezTo>
                  <a:cubicBezTo>
                    <a:pt x="948" y="0"/>
                    <a:pt x="0" y="190"/>
                    <a:pt x="0" y="424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>
                    <a:gamma/>
                    <a:shade val="85098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85098"/>
                    <a:invGamma/>
                  </a:srgbClr>
                </a:gs>
              </a:gsLst>
              <a:lin ang="0" scaled="1"/>
            </a:gradFill>
            <a:ln w="3175" cap="rnd" cmpd="sng">
              <a:solidFill>
                <a:srgbClr val="80808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algn="ctr"/>
              <a:endParaRPr lang="ru-RU"/>
            </a:p>
          </p:txBody>
        </p:sp>
        <p:sp>
          <p:nvSpPr>
            <p:cNvPr id="371" name="Oval 156"/>
            <p:cNvSpPr>
              <a:spLocks noChangeArrowheads="1"/>
            </p:cNvSpPr>
            <p:nvPr/>
          </p:nvSpPr>
          <p:spPr bwMode="auto">
            <a:xfrm>
              <a:off x="9518" y="2367"/>
              <a:ext cx="1888" cy="39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89804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3175">
              <a:solidFill>
                <a:srgbClr val="808080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ru-RU"/>
            </a:p>
          </p:txBody>
        </p:sp>
        <p:sp>
          <p:nvSpPr>
            <p:cNvPr id="372" name="Oval 157"/>
            <p:cNvSpPr>
              <a:spLocks noChangeArrowheads="1"/>
            </p:cNvSpPr>
            <p:nvPr/>
          </p:nvSpPr>
          <p:spPr bwMode="auto">
            <a:xfrm>
              <a:off x="9518" y="2187"/>
              <a:ext cx="1888" cy="39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89804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3175">
              <a:solidFill>
                <a:srgbClr val="808080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ru-RU"/>
            </a:p>
          </p:txBody>
        </p:sp>
        <p:sp>
          <p:nvSpPr>
            <p:cNvPr id="373" name="AutoShape 158"/>
            <p:cNvSpPr>
              <a:spLocks noChangeArrowheads="1"/>
            </p:cNvSpPr>
            <p:nvPr/>
          </p:nvSpPr>
          <p:spPr bwMode="auto">
            <a:xfrm>
              <a:off x="9518" y="2187"/>
              <a:ext cx="1800" cy="900"/>
            </a:xfrm>
            <a:prstGeom prst="flowChartProcess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FFFFFF">
                          <a:gamma/>
                          <a:shade val="87451"/>
                          <a:invGamma/>
                        </a:srgbClr>
                      </a:gs>
                      <a:gs pos="50000">
                        <a:srgbClr val="FFFFFF"/>
                      </a:gs>
                      <a:gs pos="100000">
                        <a:srgbClr val="FFFFFF">
                          <a:gamma/>
                          <a:shade val="87451"/>
                          <a:invGamma/>
                        </a:srgbClr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r>
                <a:rPr lang="ru-RU" altLang="ru-RU" sz="1000">
                  <a:latin typeface="Arial" charset="0"/>
                </a:rPr>
                <a:t>Данные</a:t>
              </a:r>
            </a:p>
            <a:p>
              <a:pPr algn="ctr"/>
              <a:endParaRPr lang="ru-RU" altLang="ru-RU" sz="1000">
                <a:latin typeface="Arial" charset="0"/>
              </a:endParaRPr>
            </a:p>
            <a:p>
              <a:pPr algn="ctr"/>
              <a:r>
                <a:rPr lang="ru-RU" altLang="ru-RU" sz="1000">
                  <a:latin typeface="Arial" charset="0"/>
                </a:rPr>
                <a:t>о заказах</a:t>
              </a:r>
            </a:p>
          </p:txBody>
        </p:sp>
      </p:grpSp>
      <p:sp>
        <p:nvSpPr>
          <p:cNvPr id="374" name="Line 159"/>
          <p:cNvSpPr>
            <a:spLocks noChangeShapeType="1"/>
          </p:cNvSpPr>
          <p:nvPr/>
        </p:nvSpPr>
        <p:spPr bwMode="auto">
          <a:xfrm rot="5400000">
            <a:off x="7823423" y="1089744"/>
            <a:ext cx="0" cy="41433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arrow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75" name="Line 160"/>
          <p:cNvSpPr>
            <a:spLocks noChangeShapeType="1"/>
          </p:cNvSpPr>
          <p:nvPr/>
        </p:nvSpPr>
        <p:spPr bwMode="auto">
          <a:xfrm rot="5400000">
            <a:off x="7983760" y="1937469"/>
            <a:ext cx="0" cy="41433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arrow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76" name="Line 161"/>
          <p:cNvSpPr>
            <a:spLocks noChangeShapeType="1"/>
          </p:cNvSpPr>
          <p:nvPr/>
        </p:nvSpPr>
        <p:spPr bwMode="auto">
          <a:xfrm rot="5400000">
            <a:off x="6035104" y="1715517"/>
            <a:ext cx="0" cy="4572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arrow" w="med" len="med"/>
          </a:ln>
        </p:spPr>
        <p:txBody>
          <a:bodyPr/>
          <a:lstStyle/>
          <a:p>
            <a:endParaRPr lang="ru-RU"/>
          </a:p>
        </p:txBody>
      </p:sp>
      <p:grpSp>
        <p:nvGrpSpPr>
          <p:cNvPr id="377" name="Group 167"/>
          <p:cNvGrpSpPr>
            <a:grpSpLocks/>
          </p:cNvGrpSpPr>
          <p:nvPr/>
        </p:nvGrpSpPr>
        <p:grpSpPr bwMode="auto">
          <a:xfrm>
            <a:off x="6479604" y="1947788"/>
            <a:ext cx="1143000" cy="647700"/>
            <a:chOff x="9518" y="2007"/>
            <a:chExt cx="1888" cy="1265"/>
          </a:xfrm>
        </p:grpSpPr>
        <p:sp>
          <p:nvSpPr>
            <p:cNvPr id="378" name="Freeform 168"/>
            <p:cNvSpPr>
              <a:spLocks/>
            </p:cNvSpPr>
            <p:nvPr/>
          </p:nvSpPr>
          <p:spPr bwMode="auto">
            <a:xfrm>
              <a:off x="9518" y="2007"/>
              <a:ext cx="1888" cy="1265"/>
            </a:xfrm>
            <a:custGeom>
              <a:avLst/>
              <a:gdLst>
                <a:gd name="T0" fmla="*/ 0 w 4233"/>
                <a:gd name="T1" fmla="*/ 424 h 2117"/>
                <a:gd name="T2" fmla="*/ 0 w 4233"/>
                <a:gd name="T3" fmla="*/ 1694 h 2117"/>
                <a:gd name="T4" fmla="*/ 2117 w 4233"/>
                <a:gd name="T5" fmla="*/ 2117 h 2117"/>
                <a:gd name="T6" fmla="*/ 4233 w 4233"/>
                <a:gd name="T7" fmla="*/ 1694 h 2117"/>
                <a:gd name="T8" fmla="*/ 4233 w 4233"/>
                <a:gd name="T9" fmla="*/ 1694 h 2117"/>
                <a:gd name="T10" fmla="*/ 4233 w 4233"/>
                <a:gd name="T11" fmla="*/ 424 h 2117"/>
                <a:gd name="T12" fmla="*/ 2117 w 4233"/>
                <a:gd name="T13" fmla="*/ 0 h 2117"/>
                <a:gd name="T14" fmla="*/ 0 w 4233"/>
                <a:gd name="T15" fmla="*/ 424 h 2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33" h="2117">
                  <a:moveTo>
                    <a:pt x="0" y="424"/>
                  </a:moveTo>
                  <a:lnTo>
                    <a:pt x="0" y="1694"/>
                  </a:lnTo>
                  <a:cubicBezTo>
                    <a:pt x="0" y="1927"/>
                    <a:pt x="948" y="2117"/>
                    <a:pt x="2117" y="2117"/>
                  </a:cubicBezTo>
                  <a:cubicBezTo>
                    <a:pt x="3286" y="2117"/>
                    <a:pt x="4233" y="1927"/>
                    <a:pt x="4233" y="1694"/>
                  </a:cubicBezTo>
                  <a:cubicBezTo>
                    <a:pt x="4233" y="1694"/>
                    <a:pt x="4233" y="1694"/>
                    <a:pt x="4233" y="1694"/>
                  </a:cubicBezTo>
                  <a:lnTo>
                    <a:pt x="4233" y="424"/>
                  </a:lnTo>
                  <a:cubicBezTo>
                    <a:pt x="4233" y="190"/>
                    <a:pt x="3286" y="0"/>
                    <a:pt x="2117" y="0"/>
                  </a:cubicBezTo>
                  <a:cubicBezTo>
                    <a:pt x="948" y="0"/>
                    <a:pt x="0" y="190"/>
                    <a:pt x="0" y="424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>
                    <a:gamma/>
                    <a:shade val="85098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85098"/>
                    <a:invGamma/>
                  </a:srgbClr>
                </a:gs>
              </a:gsLst>
              <a:lin ang="0" scaled="1"/>
            </a:gradFill>
            <a:ln w="3175" cap="rnd" cmpd="sng">
              <a:solidFill>
                <a:srgbClr val="80808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algn="ctr"/>
              <a:endParaRPr lang="ru-RU"/>
            </a:p>
          </p:txBody>
        </p:sp>
        <p:sp>
          <p:nvSpPr>
            <p:cNvPr id="379" name="Oval 169"/>
            <p:cNvSpPr>
              <a:spLocks noChangeArrowheads="1"/>
            </p:cNvSpPr>
            <p:nvPr/>
          </p:nvSpPr>
          <p:spPr bwMode="auto">
            <a:xfrm>
              <a:off x="9518" y="2367"/>
              <a:ext cx="1888" cy="39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89804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3175">
              <a:solidFill>
                <a:srgbClr val="808080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ru-RU"/>
            </a:p>
          </p:txBody>
        </p:sp>
        <p:sp>
          <p:nvSpPr>
            <p:cNvPr id="380" name="Oval 170"/>
            <p:cNvSpPr>
              <a:spLocks noChangeArrowheads="1"/>
            </p:cNvSpPr>
            <p:nvPr/>
          </p:nvSpPr>
          <p:spPr bwMode="auto">
            <a:xfrm>
              <a:off x="9518" y="2187"/>
              <a:ext cx="1888" cy="39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89804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3175">
              <a:solidFill>
                <a:srgbClr val="808080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ru-RU"/>
            </a:p>
          </p:txBody>
        </p:sp>
        <p:sp>
          <p:nvSpPr>
            <p:cNvPr id="381" name="AutoShape 171"/>
            <p:cNvSpPr>
              <a:spLocks noChangeArrowheads="1"/>
            </p:cNvSpPr>
            <p:nvPr/>
          </p:nvSpPr>
          <p:spPr bwMode="auto">
            <a:xfrm>
              <a:off x="9518" y="2187"/>
              <a:ext cx="1800" cy="900"/>
            </a:xfrm>
            <a:prstGeom prst="flowChartProcess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FFFFFF">
                          <a:gamma/>
                          <a:shade val="87451"/>
                          <a:invGamma/>
                        </a:srgbClr>
                      </a:gs>
                      <a:gs pos="50000">
                        <a:srgbClr val="FFFFFF"/>
                      </a:gs>
                      <a:gs pos="100000">
                        <a:srgbClr val="FFFFFF">
                          <a:gamma/>
                          <a:shade val="87451"/>
                          <a:invGamma/>
                        </a:srgbClr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r>
                <a:rPr lang="ru-RU" altLang="ru-RU" sz="900">
                  <a:latin typeface="Arial" charset="0"/>
                </a:rPr>
                <a:t>Фиксированные</a:t>
              </a:r>
            </a:p>
            <a:p>
              <a:pPr algn="ctr"/>
              <a:endParaRPr lang="ru-RU" altLang="ru-RU" sz="900">
                <a:latin typeface="Arial" charset="0"/>
              </a:endParaRPr>
            </a:p>
            <a:p>
              <a:pPr algn="ctr"/>
              <a:r>
                <a:rPr lang="ru-RU" altLang="ru-RU" sz="1000">
                  <a:latin typeface="Arial" charset="0"/>
                </a:rPr>
                <a:t>маршруты</a:t>
              </a:r>
            </a:p>
          </p:txBody>
        </p:sp>
      </p:grpSp>
      <p:sp>
        <p:nvSpPr>
          <p:cNvPr id="382" name="Line 177"/>
          <p:cNvSpPr>
            <a:spLocks noChangeShapeType="1"/>
          </p:cNvSpPr>
          <p:nvPr/>
        </p:nvSpPr>
        <p:spPr bwMode="auto">
          <a:xfrm rot="5400000">
            <a:off x="7983760" y="2820119"/>
            <a:ext cx="0" cy="41433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arrow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83" name="Line 184"/>
          <p:cNvSpPr>
            <a:spLocks noChangeShapeType="1"/>
          </p:cNvSpPr>
          <p:nvPr/>
        </p:nvSpPr>
        <p:spPr bwMode="auto">
          <a:xfrm rot="10800000">
            <a:off x="7055866" y="3744615"/>
            <a:ext cx="0" cy="2714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arrow" w="med" len="med"/>
          </a:ln>
        </p:spPr>
        <p:txBody>
          <a:bodyPr/>
          <a:lstStyle/>
          <a:p>
            <a:pPr algn="ctr"/>
            <a:endParaRPr lang="ru-RU"/>
          </a:p>
        </p:txBody>
      </p:sp>
      <p:grpSp>
        <p:nvGrpSpPr>
          <p:cNvPr id="384" name="Group 185"/>
          <p:cNvGrpSpPr>
            <a:grpSpLocks/>
          </p:cNvGrpSpPr>
          <p:nvPr/>
        </p:nvGrpSpPr>
        <p:grpSpPr bwMode="auto">
          <a:xfrm>
            <a:off x="6479604" y="4608711"/>
            <a:ext cx="1143000" cy="647700"/>
            <a:chOff x="9518" y="2007"/>
            <a:chExt cx="1888" cy="1265"/>
          </a:xfrm>
        </p:grpSpPr>
        <p:sp>
          <p:nvSpPr>
            <p:cNvPr id="385" name="Freeform 186"/>
            <p:cNvSpPr>
              <a:spLocks/>
            </p:cNvSpPr>
            <p:nvPr/>
          </p:nvSpPr>
          <p:spPr bwMode="auto">
            <a:xfrm>
              <a:off x="9518" y="2007"/>
              <a:ext cx="1888" cy="1265"/>
            </a:xfrm>
            <a:custGeom>
              <a:avLst/>
              <a:gdLst>
                <a:gd name="T0" fmla="*/ 0 w 4233"/>
                <a:gd name="T1" fmla="*/ 424 h 2117"/>
                <a:gd name="T2" fmla="*/ 0 w 4233"/>
                <a:gd name="T3" fmla="*/ 1694 h 2117"/>
                <a:gd name="T4" fmla="*/ 2117 w 4233"/>
                <a:gd name="T5" fmla="*/ 2117 h 2117"/>
                <a:gd name="T6" fmla="*/ 4233 w 4233"/>
                <a:gd name="T7" fmla="*/ 1694 h 2117"/>
                <a:gd name="T8" fmla="*/ 4233 w 4233"/>
                <a:gd name="T9" fmla="*/ 1694 h 2117"/>
                <a:gd name="T10" fmla="*/ 4233 w 4233"/>
                <a:gd name="T11" fmla="*/ 424 h 2117"/>
                <a:gd name="T12" fmla="*/ 2117 w 4233"/>
                <a:gd name="T13" fmla="*/ 0 h 2117"/>
                <a:gd name="T14" fmla="*/ 0 w 4233"/>
                <a:gd name="T15" fmla="*/ 424 h 2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33" h="2117">
                  <a:moveTo>
                    <a:pt x="0" y="424"/>
                  </a:moveTo>
                  <a:lnTo>
                    <a:pt x="0" y="1694"/>
                  </a:lnTo>
                  <a:cubicBezTo>
                    <a:pt x="0" y="1927"/>
                    <a:pt x="948" y="2117"/>
                    <a:pt x="2117" y="2117"/>
                  </a:cubicBezTo>
                  <a:cubicBezTo>
                    <a:pt x="3286" y="2117"/>
                    <a:pt x="4233" y="1927"/>
                    <a:pt x="4233" y="1694"/>
                  </a:cubicBezTo>
                  <a:cubicBezTo>
                    <a:pt x="4233" y="1694"/>
                    <a:pt x="4233" y="1694"/>
                    <a:pt x="4233" y="1694"/>
                  </a:cubicBezTo>
                  <a:lnTo>
                    <a:pt x="4233" y="424"/>
                  </a:lnTo>
                  <a:cubicBezTo>
                    <a:pt x="4233" y="190"/>
                    <a:pt x="3286" y="0"/>
                    <a:pt x="2117" y="0"/>
                  </a:cubicBezTo>
                  <a:cubicBezTo>
                    <a:pt x="948" y="0"/>
                    <a:pt x="0" y="190"/>
                    <a:pt x="0" y="424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>
                    <a:gamma/>
                    <a:shade val="85098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85098"/>
                    <a:invGamma/>
                  </a:srgbClr>
                </a:gs>
              </a:gsLst>
              <a:lin ang="0" scaled="1"/>
            </a:gradFill>
            <a:ln w="3175" cap="rnd" cmpd="sng">
              <a:solidFill>
                <a:srgbClr val="80808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algn="ctr"/>
              <a:endParaRPr lang="ru-RU"/>
            </a:p>
          </p:txBody>
        </p:sp>
        <p:sp>
          <p:nvSpPr>
            <p:cNvPr id="386" name="Oval 187"/>
            <p:cNvSpPr>
              <a:spLocks noChangeArrowheads="1"/>
            </p:cNvSpPr>
            <p:nvPr/>
          </p:nvSpPr>
          <p:spPr bwMode="auto">
            <a:xfrm>
              <a:off x="9518" y="2367"/>
              <a:ext cx="1888" cy="39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89804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3175">
              <a:solidFill>
                <a:srgbClr val="808080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ru-RU"/>
            </a:p>
          </p:txBody>
        </p:sp>
        <p:sp>
          <p:nvSpPr>
            <p:cNvPr id="387" name="Oval 188"/>
            <p:cNvSpPr>
              <a:spLocks noChangeArrowheads="1"/>
            </p:cNvSpPr>
            <p:nvPr/>
          </p:nvSpPr>
          <p:spPr bwMode="auto">
            <a:xfrm>
              <a:off x="9518" y="2187"/>
              <a:ext cx="1888" cy="39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89804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3175">
              <a:solidFill>
                <a:srgbClr val="808080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ru-RU"/>
            </a:p>
          </p:txBody>
        </p:sp>
        <p:sp>
          <p:nvSpPr>
            <p:cNvPr id="388" name="AutoShape 189"/>
            <p:cNvSpPr>
              <a:spLocks noChangeArrowheads="1"/>
            </p:cNvSpPr>
            <p:nvPr/>
          </p:nvSpPr>
          <p:spPr bwMode="auto">
            <a:xfrm>
              <a:off x="9518" y="2187"/>
              <a:ext cx="1800" cy="900"/>
            </a:xfrm>
            <a:prstGeom prst="flowChartProcess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FFFFFF">
                          <a:gamma/>
                          <a:shade val="87451"/>
                          <a:invGamma/>
                        </a:srgbClr>
                      </a:gs>
                      <a:gs pos="50000">
                        <a:srgbClr val="FFFFFF"/>
                      </a:gs>
                      <a:gs pos="100000">
                        <a:srgbClr val="FFFFFF">
                          <a:gamma/>
                          <a:shade val="87451"/>
                          <a:invGamma/>
                        </a:srgbClr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r>
                <a:rPr lang="ru-RU" altLang="ru-RU" sz="1000" dirty="0">
                  <a:latin typeface="Arial" charset="0"/>
                </a:rPr>
                <a:t>Отчетные</a:t>
              </a:r>
            </a:p>
            <a:p>
              <a:pPr algn="ctr"/>
              <a:endParaRPr lang="ru-RU" altLang="ru-RU" sz="1000" dirty="0">
                <a:latin typeface="Arial" charset="0"/>
              </a:endParaRPr>
            </a:p>
            <a:p>
              <a:pPr algn="ctr"/>
              <a:r>
                <a:rPr lang="ru-RU" altLang="ru-RU" sz="1000" dirty="0">
                  <a:latin typeface="Arial" charset="0"/>
                </a:rPr>
                <a:t>данные</a:t>
              </a:r>
            </a:p>
          </p:txBody>
        </p:sp>
      </p:grpSp>
      <p:sp>
        <p:nvSpPr>
          <p:cNvPr id="389" name="Line 190"/>
          <p:cNvSpPr>
            <a:spLocks noChangeShapeType="1"/>
          </p:cNvSpPr>
          <p:nvPr/>
        </p:nvSpPr>
        <p:spPr bwMode="auto">
          <a:xfrm rot="5400000">
            <a:off x="4306316" y="1715517"/>
            <a:ext cx="0" cy="4572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 type="arrow" w="med" len="med"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90" name="Line 191"/>
          <p:cNvSpPr>
            <a:spLocks noChangeShapeType="1"/>
          </p:cNvSpPr>
          <p:nvPr/>
        </p:nvSpPr>
        <p:spPr bwMode="auto">
          <a:xfrm rot="5400000">
            <a:off x="4306316" y="2651919"/>
            <a:ext cx="0" cy="4572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 type="arrow" w="med" len="med"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91" name="Line 194"/>
          <p:cNvSpPr>
            <a:spLocks noChangeShapeType="1"/>
          </p:cNvSpPr>
          <p:nvPr/>
        </p:nvSpPr>
        <p:spPr bwMode="auto">
          <a:xfrm rot="5400000">
            <a:off x="6035104" y="2723580"/>
            <a:ext cx="0" cy="4572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arrow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92" name="Line 195"/>
          <p:cNvSpPr>
            <a:spLocks noChangeShapeType="1"/>
          </p:cNvSpPr>
          <p:nvPr/>
        </p:nvSpPr>
        <p:spPr bwMode="auto">
          <a:xfrm rot="5400000" flipV="1">
            <a:off x="6120035" y="4537174"/>
            <a:ext cx="0" cy="71913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arrow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00" name="Rectangle 54"/>
          <p:cNvSpPr>
            <a:spLocks noChangeArrowheads="1"/>
          </p:cNvSpPr>
          <p:nvPr/>
        </p:nvSpPr>
        <p:spPr bwMode="auto">
          <a:xfrm>
            <a:off x="4534916" y="4468887"/>
            <a:ext cx="1257300" cy="571500"/>
          </a:xfrm>
          <a:prstGeom prst="rect">
            <a:avLst/>
          </a:prstGeom>
          <a:gradFill rotWithShape="0">
            <a:gsLst>
              <a:gs pos="0">
                <a:srgbClr val="FFFFFF">
                  <a:gamma/>
                  <a:shade val="87451"/>
                  <a:invGamma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87451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r>
              <a:rPr lang="ru-RU" altLang="ru-RU" sz="1000" b="1">
                <a:latin typeface="Arial" charset="0"/>
              </a:rPr>
              <a:t>Подсистема «Формирование отчетов»</a:t>
            </a:r>
          </a:p>
        </p:txBody>
      </p:sp>
      <p:sp>
        <p:nvSpPr>
          <p:cNvPr id="401" name="Line 202"/>
          <p:cNvSpPr>
            <a:spLocks noChangeShapeType="1"/>
          </p:cNvSpPr>
          <p:nvPr/>
        </p:nvSpPr>
        <p:spPr bwMode="auto">
          <a:xfrm>
            <a:off x="8495729" y="3313038"/>
            <a:ext cx="0" cy="2714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arrow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02" name="Line 203"/>
          <p:cNvSpPr>
            <a:spLocks noChangeShapeType="1"/>
          </p:cNvSpPr>
          <p:nvPr/>
        </p:nvSpPr>
        <p:spPr bwMode="auto">
          <a:xfrm rot="10800000">
            <a:off x="9287891" y="3313038"/>
            <a:ext cx="0" cy="2714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arrow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03" name="Line 204"/>
          <p:cNvSpPr>
            <a:spLocks noChangeShapeType="1"/>
          </p:cNvSpPr>
          <p:nvPr/>
        </p:nvSpPr>
        <p:spPr bwMode="auto">
          <a:xfrm rot="16200000" flipV="1">
            <a:off x="6119961" y="864766"/>
            <a:ext cx="0" cy="71913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arrow" w="med" len="med"/>
          </a:ln>
        </p:spPr>
        <p:txBody>
          <a:bodyPr/>
          <a:lstStyle/>
          <a:p>
            <a:endParaRPr lang="ru-RU"/>
          </a:p>
        </p:txBody>
      </p:sp>
      <p:grpSp>
        <p:nvGrpSpPr>
          <p:cNvPr id="404" name="Group 208"/>
          <p:cNvGrpSpPr>
            <a:grpSpLocks/>
          </p:cNvGrpSpPr>
          <p:nvPr/>
        </p:nvGrpSpPr>
        <p:grpSpPr bwMode="auto">
          <a:xfrm>
            <a:off x="4032200" y="536281"/>
            <a:ext cx="360363" cy="215900"/>
            <a:chOff x="4649" y="1706"/>
            <a:chExt cx="227" cy="136"/>
          </a:xfrm>
        </p:grpSpPr>
        <p:sp>
          <p:nvSpPr>
            <p:cNvPr id="405" name="Rectangle 209"/>
            <p:cNvSpPr>
              <a:spLocks noChangeArrowheads="1"/>
            </p:cNvSpPr>
            <p:nvPr/>
          </p:nvSpPr>
          <p:spPr bwMode="auto">
            <a:xfrm>
              <a:off x="4694" y="1706"/>
              <a:ext cx="136" cy="136"/>
            </a:xfrm>
            <a:prstGeom prst="rect">
              <a:avLst/>
            </a:prstGeom>
            <a:gradFill rotWithShape="0">
              <a:gsLst>
                <a:gs pos="0">
                  <a:srgbClr val="FFFFFF">
                    <a:gamma/>
                    <a:shade val="87451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87451"/>
                    <a:invGamma/>
                  </a:srgbClr>
                </a:gs>
              </a:gsLst>
              <a:lin ang="0" scaled="1"/>
            </a:gradFill>
            <a:ln w="9525">
              <a:solidFill>
                <a:srgbClr val="FF1D1D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 altLang="ru-RU" sz="1000">
                <a:latin typeface="Arial Narrow" pitchFamily="34" charset="0"/>
              </a:endParaRPr>
            </a:p>
          </p:txBody>
        </p:sp>
        <p:sp>
          <p:nvSpPr>
            <p:cNvPr id="406" name="Rectangle 210"/>
            <p:cNvSpPr>
              <a:spLocks noChangeArrowheads="1"/>
            </p:cNvSpPr>
            <p:nvPr/>
          </p:nvSpPr>
          <p:spPr bwMode="auto">
            <a:xfrm>
              <a:off x="4649" y="1706"/>
              <a:ext cx="227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FFFFFF">
                          <a:gamma/>
                          <a:shade val="87451"/>
                          <a:invGamma/>
                        </a:srgbClr>
                      </a:gs>
                      <a:gs pos="50000">
                        <a:srgbClr val="FFFFFF"/>
                      </a:gs>
                      <a:gs pos="100000">
                        <a:srgbClr val="FFFFFF">
                          <a:gamma/>
                          <a:shade val="87451"/>
                          <a:invGamma/>
                        </a:srgbClr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ru-RU" altLang="ru-RU" sz="1000" b="1">
                  <a:latin typeface="Arial" charset="0"/>
                </a:rPr>
                <a:t>6</a:t>
              </a:r>
              <a:endParaRPr lang="ru-RU" altLang="ru-RU" sz="1000">
                <a:latin typeface="Arial" charset="0"/>
              </a:endParaRPr>
            </a:p>
          </p:txBody>
        </p:sp>
      </p:grpSp>
      <p:grpSp>
        <p:nvGrpSpPr>
          <p:cNvPr id="407" name="Group 226"/>
          <p:cNvGrpSpPr>
            <a:grpSpLocks/>
          </p:cNvGrpSpPr>
          <p:nvPr/>
        </p:nvGrpSpPr>
        <p:grpSpPr bwMode="auto">
          <a:xfrm>
            <a:off x="4320232" y="720279"/>
            <a:ext cx="360362" cy="215900"/>
            <a:chOff x="4649" y="1706"/>
            <a:chExt cx="227" cy="136"/>
          </a:xfrm>
        </p:grpSpPr>
        <p:sp>
          <p:nvSpPr>
            <p:cNvPr id="408" name="Rectangle 227"/>
            <p:cNvSpPr>
              <a:spLocks noChangeArrowheads="1"/>
            </p:cNvSpPr>
            <p:nvPr/>
          </p:nvSpPr>
          <p:spPr bwMode="auto">
            <a:xfrm>
              <a:off x="4694" y="1706"/>
              <a:ext cx="136" cy="136"/>
            </a:xfrm>
            <a:prstGeom prst="rect">
              <a:avLst/>
            </a:prstGeom>
            <a:gradFill rotWithShape="0">
              <a:gsLst>
                <a:gs pos="0">
                  <a:srgbClr val="FFFFFF">
                    <a:gamma/>
                    <a:shade val="87451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87451"/>
                    <a:invGamma/>
                  </a:srgbClr>
                </a:gs>
              </a:gsLst>
              <a:lin ang="0" scaled="1"/>
            </a:gradFill>
            <a:ln w="9525">
              <a:solidFill>
                <a:srgbClr val="FF1D1D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 altLang="ru-RU" sz="1000">
                <a:latin typeface="Arial Narrow" pitchFamily="34" charset="0"/>
              </a:endParaRPr>
            </a:p>
          </p:txBody>
        </p:sp>
        <p:sp>
          <p:nvSpPr>
            <p:cNvPr id="409" name="Rectangle 228"/>
            <p:cNvSpPr>
              <a:spLocks noChangeArrowheads="1"/>
            </p:cNvSpPr>
            <p:nvPr/>
          </p:nvSpPr>
          <p:spPr bwMode="auto">
            <a:xfrm>
              <a:off x="4649" y="1706"/>
              <a:ext cx="227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FFFFFF">
                          <a:gamma/>
                          <a:shade val="87451"/>
                          <a:invGamma/>
                        </a:srgbClr>
                      </a:gs>
                      <a:gs pos="50000">
                        <a:srgbClr val="FFFFFF"/>
                      </a:gs>
                      <a:gs pos="100000">
                        <a:srgbClr val="FFFFFF">
                          <a:gamma/>
                          <a:shade val="87451"/>
                          <a:invGamma/>
                        </a:srgbClr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altLang="ru-RU" sz="1000" b="1">
                  <a:latin typeface="Arial" charset="0"/>
                </a:rPr>
                <a:t>1</a:t>
              </a:r>
              <a:endParaRPr lang="ru-RU" altLang="ru-RU" sz="1000">
                <a:latin typeface="Arial" charset="0"/>
              </a:endParaRPr>
            </a:p>
          </p:txBody>
        </p:sp>
      </p:grpSp>
      <p:grpSp>
        <p:nvGrpSpPr>
          <p:cNvPr id="410" name="Group 229"/>
          <p:cNvGrpSpPr>
            <a:grpSpLocks/>
          </p:cNvGrpSpPr>
          <p:nvPr/>
        </p:nvGrpSpPr>
        <p:grpSpPr bwMode="auto">
          <a:xfrm>
            <a:off x="4321819" y="1583755"/>
            <a:ext cx="360363" cy="215900"/>
            <a:chOff x="4649" y="1706"/>
            <a:chExt cx="227" cy="136"/>
          </a:xfrm>
        </p:grpSpPr>
        <p:sp>
          <p:nvSpPr>
            <p:cNvPr id="411" name="Rectangle 230"/>
            <p:cNvSpPr>
              <a:spLocks noChangeArrowheads="1"/>
            </p:cNvSpPr>
            <p:nvPr/>
          </p:nvSpPr>
          <p:spPr bwMode="auto">
            <a:xfrm>
              <a:off x="4694" y="1706"/>
              <a:ext cx="136" cy="136"/>
            </a:xfrm>
            <a:prstGeom prst="rect">
              <a:avLst/>
            </a:prstGeom>
            <a:gradFill rotWithShape="0">
              <a:gsLst>
                <a:gs pos="0">
                  <a:srgbClr val="FFFFFF">
                    <a:gamma/>
                    <a:shade val="87451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87451"/>
                    <a:invGamma/>
                  </a:srgbClr>
                </a:gs>
              </a:gsLst>
              <a:lin ang="0" scaled="1"/>
            </a:gradFill>
            <a:ln w="9525">
              <a:solidFill>
                <a:srgbClr val="FF1D1D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 altLang="ru-RU" sz="1000">
                <a:latin typeface="Arial Narrow" pitchFamily="34" charset="0"/>
              </a:endParaRPr>
            </a:p>
          </p:txBody>
        </p:sp>
        <p:sp>
          <p:nvSpPr>
            <p:cNvPr id="412" name="Rectangle 231"/>
            <p:cNvSpPr>
              <a:spLocks noChangeArrowheads="1"/>
            </p:cNvSpPr>
            <p:nvPr/>
          </p:nvSpPr>
          <p:spPr bwMode="auto">
            <a:xfrm>
              <a:off x="4649" y="1706"/>
              <a:ext cx="227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FFFFFF">
                          <a:gamma/>
                          <a:shade val="87451"/>
                          <a:invGamma/>
                        </a:srgbClr>
                      </a:gs>
                      <a:gs pos="50000">
                        <a:srgbClr val="FFFFFF"/>
                      </a:gs>
                      <a:gs pos="100000">
                        <a:srgbClr val="FFFFFF">
                          <a:gamma/>
                          <a:shade val="87451"/>
                          <a:invGamma/>
                        </a:srgbClr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altLang="ru-RU" sz="1000" b="1">
                  <a:latin typeface="Arial" charset="0"/>
                </a:rPr>
                <a:t>2</a:t>
              </a:r>
              <a:endParaRPr lang="ru-RU" altLang="ru-RU" sz="1000">
                <a:latin typeface="Arial" charset="0"/>
              </a:endParaRPr>
            </a:p>
          </p:txBody>
        </p:sp>
      </p:grpSp>
      <p:grpSp>
        <p:nvGrpSpPr>
          <p:cNvPr id="413" name="Group 232"/>
          <p:cNvGrpSpPr>
            <a:grpSpLocks/>
          </p:cNvGrpSpPr>
          <p:nvPr/>
        </p:nvGrpSpPr>
        <p:grpSpPr bwMode="auto">
          <a:xfrm>
            <a:off x="4321819" y="2448471"/>
            <a:ext cx="360363" cy="215900"/>
            <a:chOff x="4649" y="1706"/>
            <a:chExt cx="227" cy="136"/>
          </a:xfrm>
        </p:grpSpPr>
        <p:sp>
          <p:nvSpPr>
            <p:cNvPr id="414" name="Rectangle 233"/>
            <p:cNvSpPr>
              <a:spLocks noChangeArrowheads="1"/>
            </p:cNvSpPr>
            <p:nvPr/>
          </p:nvSpPr>
          <p:spPr bwMode="auto">
            <a:xfrm>
              <a:off x="4694" y="1706"/>
              <a:ext cx="136" cy="136"/>
            </a:xfrm>
            <a:prstGeom prst="rect">
              <a:avLst/>
            </a:prstGeom>
            <a:gradFill rotWithShape="0">
              <a:gsLst>
                <a:gs pos="0">
                  <a:srgbClr val="FFFFFF">
                    <a:gamma/>
                    <a:shade val="87451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87451"/>
                    <a:invGamma/>
                  </a:srgbClr>
                </a:gs>
              </a:gsLst>
              <a:lin ang="0" scaled="1"/>
            </a:gradFill>
            <a:ln w="9525">
              <a:solidFill>
                <a:srgbClr val="FF1D1D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 altLang="ru-RU" sz="1000">
                <a:latin typeface="Arial Narrow" pitchFamily="34" charset="0"/>
              </a:endParaRPr>
            </a:p>
          </p:txBody>
        </p:sp>
        <p:sp>
          <p:nvSpPr>
            <p:cNvPr id="415" name="Rectangle 234"/>
            <p:cNvSpPr>
              <a:spLocks noChangeArrowheads="1"/>
            </p:cNvSpPr>
            <p:nvPr/>
          </p:nvSpPr>
          <p:spPr bwMode="auto">
            <a:xfrm>
              <a:off x="4649" y="1706"/>
              <a:ext cx="227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FFFFFF">
                          <a:gamma/>
                          <a:shade val="87451"/>
                          <a:invGamma/>
                        </a:srgbClr>
                      </a:gs>
                      <a:gs pos="50000">
                        <a:srgbClr val="FFFFFF"/>
                      </a:gs>
                      <a:gs pos="100000">
                        <a:srgbClr val="FFFFFF">
                          <a:gamma/>
                          <a:shade val="87451"/>
                          <a:invGamma/>
                        </a:srgbClr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altLang="ru-RU" sz="1000" b="1">
                  <a:latin typeface="Arial" charset="0"/>
                </a:rPr>
                <a:t>3</a:t>
              </a:r>
              <a:endParaRPr lang="ru-RU" altLang="ru-RU" sz="1000">
                <a:latin typeface="Arial" charset="0"/>
              </a:endParaRPr>
            </a:p>
          </p:txBody>
        </p:sp>
      </p:grpSp>
      <p:grpSp>
        <p:nvGrpSpPr>
          <p:cNvPr id="416" name="Group 235"/>
          <p:cNvGrpSpPr>
            <a:grpSpLocks/>
          </p:cNvGrpSpPr>
          <p:nvPr/>
        </p:nvGrpSpPr>
        <p:grpSpPr bwMode="auto">
          <a:xfrm>
            <a:off x="4321819" y="3528591"/>
            <a:ext cx="360363" cy="215900"/>
            <a:chOff x="4649" y="1706"/>
            <a:chExt cx="227" cy="136"/>
          </a:xfrm>
        </p:grpSpPr>
        <p:sp>
          <p:nvSpPr>
            <p:cNvPr id="417" name="Rectangle 236"/>
            <p:cNvSpPr>
              <a:spLocks noChangeArrowheads="1"/>
            </p:cNvSpPr>
            <p:nvPr/>
          </p:nvSpPr>
          <p:spPr bwMode="auto">
            <a:xfrm>
              <a:off x="4694" y="1706"/>
              <a:ext cx="136" cy="136"/>
            </a:xfrm>
            <a:prstGeom prst="rect">
              <a:avLst/>
            </a:prstGeom>
            <a:gradFill rotWithShape="0">
              <a:gsLst>
                <a:gs pos="0">
                  <a:srgbClr val="FFFFFF">
                    <a:gamma/>
                    <a:shade val="87451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87451"/>
                    <a:invGamma/>
                  </a:srgbClr>
                </a:gs>
              </a:gsLst>
              <a:lin ang="0" scaled="1"/>
            </a:gradFill>
            <a:ln w="9525">
              <a:solidFill>
                <a:srgbClr val="FF1D1D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 altLang="ru-RU" sz="1000">
                <a:latin typeface="Arial Narrow" pitchFamily="34" charset="0"/>
              </a:endParaRPr>
            </a:p>
          </p:txBody>
        </p:sp>
        <p:sp>
          <p:nvSpPr>
            <p:cNvPr id="418" name="Rectangle 237"/>
            <p:cNvSpPr>
              <a:spLocks noChangeArrowheads="1"/>
            </p:cNvSpPr>
            <p:nvPr/>
          </p:nvSpPr>
          <p:spPr bwMode="auto">
            <a:xfrm>
              <a:off x="4649" y="1706"/>
              <a:ext cx="227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FFFFFF">
                          <a:gamma/>
                          <a:shade val="87451"/>
                          <a:invGamma/>
                        </a:srgbClr>
                      </a:gs>
                      <a:gs pos="50000">
                        <a:srgbClr val="FFFFFF"/>
                      </a:gs>
                      <a:gs pos="100000">
                        <a:srgbClr val="FFFFFF">
                          <a:gamma/>
                          <a:shade val="87451"/>
                          <a:invGamma/>
                        </a:srgbClr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altLang="ru-RU" sz="1000" b="1">
                  <a:latin typeface="Arial" charset="0"/>
                </a:rPr>
                <a:t>4</a:t>
              </a:r>
              <a:endParaRPr lang="ru-RU" altLang="ru-RU" sz="1000">
                <a:latin typeface="Arial" charset="0"/>
              </a:endParaRPr>
            </a:p>
          </p:txBody>
        </p:sp>
      </p:grpSp>
      <p:grpSp>
        <p:nvGrpSpPr>
          <p:cNvPr id="419" name="Group 238"/>
          <p:cNvGrpSpPr>
            <a:grpSpLocks/>
          </p:cNvGrpSpPr>
          <p:nvPr/>
        </p:nvGrpSpPr>
        <p:grpSpPr bwMode="auto">
          <a:xfrm>
            <a:off x="4321819" y="4392687"/>
            <a:ext cx="360363" cy="215900"/>
            <a:chOff x="4649" y="1706"/>
            <a:chExt cx="227" cy="136"/>
          </a:xfrm>
        </p:grpSpPr>
        <p:sp>
          <p:nvSpPr>
            <p:cNvPr id="420" name="Rectangle 239"/>
            <p:cNvSpPr>
              <a:spLocks noChangeArrowheads="1"/>
            </p:cNvSpPr>
            <p:nvPr/>
          </p:nvSpPr>
          <p:spPr bwMode="auto">
            <a:xfrm>
              <a:off x="4694" y="1706"/>
              <a:ext cx="136" cy="136"/>
            </a:xfrm>
            <a:prstGeom prst="rect">
              <a:avLst/>
            </a:prstGeom>
            <a:gradFill rotWithShape="0">
              <a:gsLst>
                <a:gs pos="0">
                  <a:srgbClr val="FFFFFF">
                    <a:gamma/>
                    <a:shade val="87451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87451"/>
                    <a:invGamma/>
                  </a:srgbClr>
                </a:gs>
              </a:gsLst>
              <a:lin ang="0" scaled="1"/>
            </a:gradFill>
            <a:ln w="9525">
              <a:solidFill>
                <a:srgbClr val="FF1D1D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 altLang="ru-RU" sz="1000">
                <a:latin typeface="Arial Narrow" pitchFamily="34" charset="0"/>
              </a:endParaRPr>
            </a:p>
          </p:txBody>
        </p:sp>
        <p:sp>
          <p:nvSpPr>
            <p:cNvPr id="421" name="Rectangle 240"/>
            <p:cNvSpPr>
              <a:spLocks noChangeArrowheads="1"/>
            </p:cNvSpPr>
            <p:nvPr/>
          </p:nvSpPr>
          <p:spPr bwMode="auto">
            <a:xfrm>
              <a:off x="4649" y="1706"/>
              <a:ext cx="227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FFFFFF">
                          <a:gamma/>
                          <a:shade val="87451"/>
                          <a:invGamma/>
                        </a:srgbClr>
                      </a:gs>
                      <a:gs pos="50000">
                        <a:srgbClr val="FFFFFF"/>
                      </a:gs>
                      <a:gs pos="100000">
                        <a:srgbClr val="FFFFFF">
                          <a:gamma/>
                          <a:shade val="87451"/>
                          <a:invGamma/>
                        </a:srgbClr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altLang="ru-RU" sz="1000" b="1">
                  <a:latin typeface="Arial" charset="0"/>
                </a:rPr>
                <a:t>5</a:t>
              </a:r>
              <a:endParaRPr lang="ru-RU" altLang="ru-RU" sz="1000">
                <a:latin typeface="Arial" charset="0"/>
              </a:endParaRPr>
            </a:p>
          </p:txBody>
        </p:sp>
      </p:grpSp>
      <p:sp>
        <p:nvSpPr>
          <p:cNvPr id="365" name="Rectangle 98"/>
          <p:cNvSpPr>
            <a:spLocks noChangeArrowheads="1"/>
          </p:cNvSpPr>
          <p:nvPr/>
        </p:nvSpPr>
        <p:spPr bwMode="auto">
          <a:xfrm>
            <a:off x="6408166" y="3960639"/>
            <a:ext cx="1257300" cy="576262"/>
          </a:xfrm>
          <a:prstGeom prst="rect">
            <a:avLst/>
          </a:prstGeom>
          <a:gradFill rotWithShape="0">
            <a:gsLst>
              <a:gs pos="0">
                <a:srgbClr val="FFFFFF">
                  <a:gamma/>
                  <a:shade val="87451"/>
                  <a:invGamma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87451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r>
              <a:rPr lang="ru-RU" altLang="ru-RU" sz="1000" dirty="0">
                <a:latin typeface="Arial" charset="0"/>
              </a:rPr>
              <a:t>Подсистема «График работы водителей»</a:t>
            </a:r>
          </a:p>
        </p:txBody>
      </p:sp>
    </p:spTree>
    <p:extLst>
      <p:ext uri="{BB962C8B-B14F-4D97-AF65-F5344CB8AC3E}">
        <p14:creationId xmlns:p14="http://schemas.microsoft.com/office/powerpoint/2010/main" val="4044068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75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750"/>
                            </p:stCondLst>
                            <p:childTnLst>
                              <p:par>
                                <p:cTn id="3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250"/>
                            </p:stCondLst>
                            <p:childTnLst>
                              <p:par>
                                <p:cTn id="3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750"/>
                            </p:stCondLst>
                            <p:childTnLst>
                              <p:par>
                                <p:cTn id="4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250"/>
                            </p:stCondLst>
                            <p:childTnLst>
                              <p:par>
                                <p:cTn id="4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750"/>
                            </p:stCondLst>
                            <p:childTnLst>
                              <p:par>
                                <p:cTn id="5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250"/>
                            </p:stCondLst>
                            <p:childTnLst>
                              <p:par>
                                <p:cTn id="5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750"/>
                            </p:stCondLst>
                            <p:childTnLst>
                              <p:par>
                                <p:cTn id="5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250"/>
                            </p:stCondLst>
                            <p:childTnLst>
                              <p:par>
                                <p:cTn id="6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750"/>
                            </p:stCondLst>
                            <p:childTnLst>
                              <p:par>
                                <p:cTn id="6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250"/>
                            </p:stCondLst>
                            <p:childTnLst>
                              <p:par>
                                <p:cTn id="7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750"/>
                            </p:stCondLst>
                            <p:childTnLst>
                              <p:par>
                                <p:cTn id="7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250"/>
                            </p:stCondLst>
                            <p:childTnLst>
                              <p:par>
                                <p:cTn id="7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750"/>
                            </p:stCondLst>
                            <p:childTnLst>
                              <p:par>
                                <p:cTn id="8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250"/>
                            </p:stCondLst>
                            <p:childTnLst>
                              <p:par>
                                <p:cTn id="8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750"/>
                            </p:stCondLst>
                            <p:childTnLst>
                              <p:par>
                                <p:cTn id="9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500"/>
                                        <p:tgtEl>
                                          <p:spTgt spid="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1250"/>
                            </p:stCondLst>
                            <p:childTnLst>
                              <p:par>
                                <p:cTn id="9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750"/>
                            </p:stCondLst>
                            <p:childTnLst>
                              <p:par>
                                <p:cTn id="9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"/>
                                        <p:tgtEl>
                                          <p:spTgt spid="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2250"/>
                            </p:stCondLst>
                            <p:childTnLst>
                              <p:par>
                                <p:cTn id="10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750"/>
                            </p:stCondLst>
                            <p:childTnLst>
                              <p:par>
                                <p:cTn id="10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500"/>
                                        <p:tgtEl>
                                          <p:spTgt spid="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3250"/>
                            </p:stCondLst>
                            <p:childTnLst>
                              <p:par>
                                <p:cTn id="1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750"/>
                            </p:stCondLst>
                            <p:childTnLst>
                              <p:par>
                                <p:cTn id="11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250"/>
                            </p:stCondLst>
                            <p:childTnLst>
                              <p:par>
                                <p:cTn id="12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750"/>
                            </p:stCondLst>
                            <p:childTnLst>
                              <p:par>
                                <p:cTn id="12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500"/>
                                        <p:tgtEl>
                                          <p:spTgt spid="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5250"/>
                            </p:stCondLst>
                            <p:childTnLst>
                              <p:par>
                                <p:cTn id="12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500"/>
                                        <p:tgtEl>
                                          <p:spTgt spid="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5750"/>
                            </p:stCondLst>
                            <p:childTnLst>
                              <p:par>
                                <p:cTn id="13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4" dur="500"/>
                                        <p:tgtEl>
                                          <p:spTgt spid="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6250"/>
                            </p:stCondLst>
                            <p:childTnLst>
                              <p:par>
                                <p:cTn id="13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500"/>
                                        <p:tgtEl>
                                          <p:spTgt spid="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6750"/>
                            </p:stCondLst>
                            <p:childTnLst>
                              <p:par>
                                <p:cTn id="14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7250"/>
                            </p:stCondLst>
                            <p:childTnLst>
                              <p:par>
                                <p:cTn id="14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6" dur="500"/>
                                        <p:tgtEl>
                                          <p:spTgt spid="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7750"/>
                            </p:stCondLst>
                            <p:childTnLst>
                              <p:par>
                                <p:cTn id="14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500"/>
                                        <p:tgtEl>
                                          <p:spTgt spid="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8250"/>
                            </p:stCondLst>
                            <p:childTnLst>
                              <p:par>
                                <p:cTn id="15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500"/>
                                        <p:tgtEl>
                                          <p:spTgt spid="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8750"/>
                            </p:stCondLst>
                            <p:childTnLst>
                              <p:par>
                                <p:cTn id="15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8" dur="500"/>
                                        <p:tgtEl>
                                          <p:spTgt spid="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9250"/>
                            </p:stCondLst>
                            <p:childTnLst>
                              <p:par>
                                <p:cTn id="16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19750"/>
                            </p:stCondLst>
                            <p:childTnLst>
                              <p:par>
                                <p:cTn id="16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500"/>
                                        <p:tgtEl>
                                          <p:spTgt spid="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0250"/>
                            </p:stCondLst>
                            <p:childTnLst>
                              <p:par>
                                <p:cTn id="16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0" dur="500"/>
                                        <p:tgtEl>
                                          <p:spTgt spid="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20750"/>
                            </p:stCondLst>
                            <p:childTnLst>
                              <p:par>
                                <p:cTn id="17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1250"/>
                            </p:stCondLst>
                            <p:childTnLst>
                              <p:par>
                                <p:cTn id="17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500"/>
                                        <p:tgtEl>
                                          <p:spTgt spid="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21750"/>
                            </p:stCondLst>
                            <p:childTnLst>
                              <p:par>
                                <p:cTn id="18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22250"/>
                            </p:stCondLst>
                            <p:childTnLst>
                              <p:par>
                                <p:cTn id="18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5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22750"/>
                            </p:stCondLst>
                            <p:childTnLst>
                              <p:par>
                                <p:cTn id="18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1" dur="500"/>
                                        <p:tgtEl>
                                          <p:spTgt spid="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23250"/>
                            </p:stCondLst>
                            <p:childTnLst>
                              <p:par>
                                <p:cTn id="19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4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23750"/>
                            </p:stCondLst>
                            <p:childTnLst>
                              <p:par>
                                <p:cTn id="19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0" dur="5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24250"/>
                            </p:stCondLst>
                            <p:childTnLst>
                              <p:par>
                                <p:cTn id="20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4" dur="5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4750"/>
                            </p:stCondLst>
                            <p:childTnLst>
                              <p:par>
                                <p:cTn id="20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8" dur="500"/>
                                        <p:tgtEl>
                                          <p:spTgt spid="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5250"/>
                            </p:stCondLst>
                            <p:childTnLst>
                              <p:par>
                                <p:cTn id="21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5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25750"/>
                            </p:stCondLst>
                            <p:childTnLst>
                              <p:par>
                                <p:cTn id="21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6" dur="500"/>
                                        <p:tgtEl>
                                          <p:spTgt spid="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26250"/>
                            </p:stCondLst>
                            <p:childTnLst>
                              <p:par>
                                <p:cTn id="2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0" dur="5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26750"/>
                            </p:stCondLst>
                            <p:childTnLst>
                              <p:par>
                                <p:cTn id="22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4" dur="500"/>
                                        <p:tgtEl>
                                          <p:spTgt spid="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27250"/>
                            </p:stCondLst>
                            <p:childTnLst>
                              <p:par>
                                <p:cTn id="22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8" dur="500"/>
                                        <p:tgtEl>
                                          <p:spTgt spid="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27750"/>
                            </p:stCondLst>
                            <p:childTnLst>
                              <p:par>
                                <p:cTn id="23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2" dur="500"/>
                                        <p:tgtEl>
                                          <p:spTgt spid="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28250"/>
                            </p:stCondLst>
                            <p:childTnLst>
                              <p:par>
                                <p:cTn id="23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6" dur="500"/>
                                        <p:tgtEl>
                                          <p:spTgt spid="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28750"/>
                            </p:stCondLst>
                            <p:childTnLst>
                              <p:par>
                                <p:cTn id="23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0" dur="500"/>
                                        <p:tgtEl>
                                          <p:spTgt spid="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29250"/>
                            </p:stCondLst>
                            <p:childTnLst>
                              <p:par>
                                <p:cTn id="24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4" dur="500"/>
                                        <p:tgtEl>
                                          <p:spTgt spid="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3" grpId="0" animBg="1"/>
      <p:bldP spid="299" grpId="0" animBg="1"/>
      <p:bldP spid="300" grpId="0" animBg="1"/>
      <p:bldP spid="301" grpId="0" animBg="1"/>
      <p:bldP spid="302" grpId="0" animBg="1"/>
      <p:bldP spid="303" grpId="0" animBg="1"/>
      <p:bldP spid="332" grpId="0" animBg="1"/>
      <p:bldP spid="333" grpId="0" animBg="1"/>
      <p:bldP spid="334" grpId="0" animBg="1"/>
      <p:bldP spid="339" grpId="0" animBg="1"/>
      <p:bldP spid="340" grpId="0" animBg="1"/>
      <p:bldP spid="342" grpId="0" animBg="1"/>
      <p:bldP spid="343" grpId="0" animBg="1"/>
      <p:bldP spid="350" grpId="0" animBg="1"/>
      <p:bldP spid="352" grpId="0" animBg="1"/>
      <p:bldP spid="358" grpId="0" animBg="1"/>
      <p:bldP spid="359" grpId="0" animBg="1"/>
      <p:bldP spid="360" grpId="0" animBg="1"/>
      <p:bldP spid="361" grpId="0" animBg="1"/>
      <p:bldP spid="362" grpId="0" animBg="1"/>
      <p:bldP spid="363" grpId="0" animBg="1"/>
      <p:bldP spid="364" grpId="0" animBg="1"/>
      <p:bldP spid="366" grpId="0" animBg="1"/>
      <p:bldP spid="367" grpId="0" animBg="1"/>
      <p:bldP spid="368" grpId="0" animBg="1"/>
      <p:bldP spid="374" grpId="0" animBg="1"/>
      <p:bldP spid="375" grpId="0" animBg="1"/>
      <p:bldP spid="376" grpId="0" animBg="1"/>
      <p:bldP spid="382" grpId="0" animBg="1"/>
      <p:bldP spid="383" grpId="0" animBg="1"/>
      <p:bldP spid="389" grpId="0" animBg="1"/>
      <p:bldP spid="390" grpId="0" animBg="1"/>
      <p:bldP spid="391" grpId="0" animBg="1"/>
      <p:bldP spid="392" grpId="0" animBg="1"/>
      <p:bldP spid="400" grpId="0" animBg="1"/>
      <p:bldP spid="401" grpId="0" animBg="1"/>
      <p:bldP spid="402" grpId="0" animBg="1"/>
      <p:bldP spid="403" grpId="0" animBg="1"/>
      <p:bldP spid="36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Picture 7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89" r="37255"/>
          <a:stretch/>
        </p:blipFill>
        <p:spPr bwMode="auto">
          <a:xfrm>
            <a:off x="1137051" y="1178664"/>
            <a:ext cx="470586" cy="1329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43" descr="C:\Users\MSudeykin\AppData\Local\Microsoft\Windows\Temporary Internet Files\Content.IE5\7R37TGT0\Server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304" y="1114815"/>
            <a:ext cx="1019202" cy="1465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http://www.aircom45.ru/images/templates/dd_eshopper_14/images/txt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7309" y="2104808"/>
            <a:ext cx="688147" cy="688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СИТИ-Доставка</a:t>
            </a: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2160239" y="504255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Взаимодействие с внешними системами</a:t>
            </a:r>
          </a:p>
        </p:txBody>
      </p:sp>
      <p:grpSp>
        <p:nvGrpSpPr>
          <p:cNvPr id="311" name="Группа 310"/>
          <p:cNvGrpSpPr/>
          <p:nvPr/>
        </p:nvGrpSpPr>
        <p:grpSpPr>
          <a:xfrm>
            <a:off x="51785" y="5040759"/>
            <a:ext cx="9957079" cy="720080"/>
            <a:chOff x="51785" y="5040759"/>
            <a:chExt cx="9957079" cy="720080"/>
          </a:xfrm>
        </p:grpSpPr>
        <p:grpSp>
          <p:nvGrpSpPr>
            <p:cNvPr id="312" name="Группа 311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314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315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7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316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pic>
          <p:nvPicPr>
            <p:cNvPr id="313" name="Picture 6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artisticTexturizer/>
                      </a14:imgEffect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12720" y="5040759"/>
              <a:ext cx="1296144" cy="6962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25" name="Прямая соединительная линия 24"/>
          <p:cNvCxnSpPr/>
          <p:nvPr/>
        </p:nvCxnSpPr>
        <p:spPr>
          <a:xfrm>
            <a:off x="287784" y="4354424"/>
            <a:ext cx="9649072" cy="0"/>
          </a:xfrm>
          <a:prstGeom prst="line">
            <a:avLst/>
          </a:prstGeom>
          <a:ln w="28575">
            <a:solidFill>
              <a:schemeClr val="accent2">
                <a:lumMod val="5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2" name="Группа 41"/>
          <p:cNvGrpSpPr/>
          <p:nvPr/>
        </p:nvGrpSpPr>
        <p:grpSpPr>
          <a:xfrm>
            <a:off x="1223888" y="2917706"/>
            <a:ext cx="8280920" cy="2232248"/>
            <a:chOff x="1223888" y="2917706"/>
            <a:chExt cx="8280920" cy="2232248"/>
          </a:xfrm>
        </p:grpSpPr>
        <p:sp>
          <p:nvSpPr>
            <p:cNvPr id="4" name="TextBox 3"/>
            <p:cNvSpPr txBox="1"/>
            <p:nvPr/>
          </p:nvSpPr>
          <p:spPr>
            <a:xfrm>
              <a:off x="1223888" y="3743561"/>
              <a:ext cx="1525456" cy="461665"/>
            </a:xfrm>
            <a:prstGeom prst="rect">
              <a:avLst/>
            </a:prstGeom>
            <a:noFill/>
            <a:ln w="3175">
              <a:solidFill>
                <a:srgbClr val="00206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Gothic" panose="020B0502020202020204" pitchFamily="34" charset="0"/>
                </a:rPr>
                <a:t>Синхронизация справочников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082808" y="3743561"/>
              <a:ext cx="1525456" cy="461665"/>
            </a:xfrm>
            <a:prstGeom prst="rect">
              <a:avLst/>
            </a:prstGeom>
            <a:noFill/>
            <a:ln w="3175">
              <a:solidFill>
                <a:srgbClr val="00206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Gothic" panose="020B0502020202020204" pitchFamily="34" charset="0"/>
                </a:rPr>
                <a:t>Формирование маршрутов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315056" y="3752185"/>
              <a:ext cx="1525456" cy="461665"/>
            </a:xfrm>
            <a:prstGeom prst="rect">
              <a:avLst/>
            </a:prstGeom>
            <a:noFill/>
            <a:ln w="3175">
              <a:solidFill>
                <a:srgbClr val="00206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Gothic" panose="020B0502020202020204" pitchFamily="34" charset="0"/>
                </a:rPr>
                <a:t>Экспорт данных для ТТН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328344" y="2917706"/>
              <a:ext cx="1525456" cy="646331"/>
            </a:xfrm>
            <a:prstGeom prst="rect">
              <a:avLst/>
            </a:prstGeom>
            <a:noFill/>
            <a:ln w="3175">
              <a:solidFill>
                <a:srgbClr val="00206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Gothic" panose="020B0502020202020204" pitchFamily="34" charset="0"/>
                </a:rPr>
                <a:t>Экспорт маршрутных листов</a:t>
              </a:r>
            </a:p>
          </p:txBody>
        </p:sp>
        <p:cxnSp>
          <p:nvCxnSpPr>
            <p:cNvPr id="7" name="Прямая со стрелкой 6"/>
            <p:cNvCxnSpPr>
              <a:endCxn id="15" idx="1"/>
            </p:cNvCxnSpPr>
            <p:nvPr/>
          </p:nvCxnSpPr>
          <p:spPr>
            <a:xfrm>
              <a:off x="2749344" y="3974393"/>
              <a:ext cx="333464" cy="1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 стрелкой 20"/>
            <p:cNvCxnSpPr>
              <a:stCxn id="15" idx="3"/>
              <a:endCxn id="16" idx="1"/>
            </p:cNvCxnSpPr>
            <p:nvPr/>
          </p:nvCxnSpPr>
          <p:spPr>
            <a:xfrm>
              <a:off x="4608264" y="3974394"/>
              <a:ext cx="706792" cy="8624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Прямая со стрелкой 23"/>
            <p:cNvCxnSpPr>
              <a:stCxn id="15" idx="3"/>
              <a:endCxn id="17" idx="1"/>
            </p:cNvCxnSpPr>
            <p:nvPr/>
          </p:nvCxnSpPr>
          <p:spPr>
            <a:xfrm flipV="1">
              <a:off x="4608264" y="3240872"/>
              <a:ext cx="720080" cy="733522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3082808" y="4546682"/>
              <a:ext cx="1525456" cy="276999"/>
            </a:xfrm>
            <a:prstGeom prst="rect">
              <a:avLst/>
            </a:prstGeom>
            <a:noFill/>
            <a:ln w="3175">
              <a:solidFill>
                <a:srgbClr val="00206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Gothic" panose="020B0502020202020204" pitchFamily="34" charset="0"/>
                </a:rPr>
                <a:t>Заявки</a:t>
              </a:r>
            </a:p>
          </p:txBody>
        </p:sp>
        <p:cxnSp>
          <p:nvCxnSpPr>
            <p:cNvPr id="28" name="Прямая со стрелкой 27"/>
            <p:cNvCxnSpPr>
              <a:stCxn id="27" idx="0"/>
              <a:endCxn id="15" idx="2"/>
            </p:cNvCxnSpPr>
            <p:nvPr/>
          </p:nvCxnSpPr>
          <p:spPr>
            <a:xfrm flipV="1">
              <a:off x="3845536" y="4205226"/>
              <a:ext cx="0" cy="341456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Box 31"/>
            <p:cNvSpPr txBox="1"/>
            <p:nvPr/>
          </p:nvSpPr>
          <p:spPr>
            <a:xfrm>
              <a:off x="1223888" y="4503623"/>
              <a:ext cx="1525456" cy="646331"/>
            </a:xfrm>
            <a:prstGeom prst="rect">
              <a:avLst/>
            </a:prstGeom>
            <a:noFill/>
            <a:ln w="3175">
              <a:solidFill>
                <a:srgbClr val="00206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Gothic" panose="020B0502020202020204" pitchFamily="34" charset="0"/>
                </a:rPr>
                <a:t>Данные о клиентах, транспорте,… </a:t>
              </a:r>
            </a:p>
          </p:txBody>
        </p:sp>
        <p:cxnSp>
          <p:nvCxnSpPr>
            <p:cNvPr id="33" name="Прямая со стрелкой 32"/>
            <p:cNvCxnSpPr>
              <a:stCxn id="32" idx="0"/>
              <a:endCxn id="4" idx="2"/>
            </p:cNvCxnSpPr>
            <p:nvPr/>
          </p:nvCxnSpPr>
          <p:spPr>
            <a:xfrm flipV="1">
              <a:off x="1986616" y="4205226"/>
              <a:ext cx="0" cy="298397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TextBox 37"/>
            <p:cNvSpPr txBox="1"/>
            <p:nvPr/>
          </p:nvSpPr>
          <p:spPr>
            <a:xfrm>
              <a:off x="7979352" y="4501882"/>
              <a:ext cx="1525456" cy="461665"/>
            </a:xfrm>
            <a:prstGeom prst="rect">
              <a:avLst/>
            </a:prstGeom>
            <a:noFill/>
            <a:ln w="3175">
              <a:solidFill>
                <a:srgbClr val="00206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Gothic" panose="020B0502020202020204" pitchFamily="34" charset="0"/>
                </a:rPr>
                <a:t>Оформление путевых листов</a:t>
              </a: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7979352" y="3752185"/>
              <a:ext cx="1525456" cy="276999"/>
            </a:xfrm>
            <a:prstGeom prst="rect">
              <a:avLst/>
            </a:prstGeom>
            <a:noFill/>
            <a:ln w="3175">
              <a:solidFill>
                <a:srgbClr val="00206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Gothic" panose="020B0502020202020204" pitchFamily="34" charset="0"/>
                </a:rPr>
                <a:t>Контроль рейсов</a:t>
              </a:r>
            </a:p>
          </p:txBody>
        </p:sp>
        <p:cxnSp>
          <p:nvCxnSpPr>
            <p:cNvPr id="40" name="Прямая со стрелкой 39"/>
            <p:cNvCxnSpPr>
              <a:stCxn id="39" idx="2"/>
              <a:endCxn id="38" idx="0"/>
            </p:cNvCxnSpPr>
            <p:nvPr/>
          </p:nvCxnSpPr>
          <p:spPr>
            <a:xfrm>
              <a:off x="8742080" y="4029184"/>
              <a:ext cx="0" cy="472698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Прямая со стрелкой 43"/>
            <p:cNvCxnSpPr>
              <a:stCxn id="17" idx="3"/>
              <a:endCxn id="38" idx="1"/>
            </p:cNvCxnSpPr>
            <p:nvPr/>
          </p:nvCxnSpPr>
          <p:spPr>
            <a:xfrm>
              <a:off x="6853800" y="3240872"/>
              <a:ext cx="1125552" cy="1491843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Box 46"/>
            <p:cNvSpPr txBox="1"/>
            <p:nvPr/>
          </p:nvSpPr>
          <p:spPr>
            <a:xfrm>
              <a:off x="5315056" y="4501882"/>
              <a:ext cx="1525456" cy="461665"/>
            </a:xfrm>
            <a:prstGeom prst="rect">
              <a:avLst/>
            </a:prstGeom>
            <a:noFill/>
            <a:ln w="3175">
              <a:solidFill>
                <a:srgbClr val="00206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Gothic" panose="020B0502020202020204" pitchFamily="34" charset="0"/>
                </a:rPr>
                <a:t>Оформление путевых листов</a:t>
              </a:r>
            </a:p>
          </p:txBody>
        </p:sp>
        <p:cxnSp>
          <p:nvCxnSpPr>
            <p:cNvPr id="48" name="Прямая со стрелкой 47"/>
            <p:cNvCxnSpPr>
              <a:stCxn id="16" idx="2"/>
              <a:endCxn id="47" idx="0"/>
            </p:cNvCxnSpPr>
            <p:nvPr/>
          </p:nvCxnSpPr>
          <p:spPr>
            <a:xfrm>
              <a:off x="6077784" y="4213850"/>
              <a:ext cx="0" cy="288032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" name="TextBox 50"/>
          <p:cNvSpPr txBox="1"/>
          <p:nvPr/>
        </p:nvSpPr>
        <p:spPr>
          <a:xfrm rot="16200000">
            <a:off x="-275201" y="3365240"/>
            <a:ext cx="1402972" cy="276999"/>
          </a:xfrm>
          <a:prstGeom prst="rect">
            <a:avLst/>
          </a:prstGeom>
          <a:solidFill>
            <a:schemeClr val="bg1"/>
          </a:solidFill>
          <a:ln w="3175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СИТИ-Доставка</a:t>
            </a:r>
          </a:p>
        </p:txBody>
      </p:sp>
      <p:sp>
        <p:nvSpPr>
          <p:cNvPr id="52" name="TextBox 51"/>
          <p:cNvSpPr txBox="1"/>
          <p:nvPr/>
        </p:nvSpPr>
        <p:spPr>
          <a:xfrm rot="16200000">
            <a:off x="102251" y="4687418"/>
            <a:ext cx="648071" cy="276999"/>
          </a:xfrm>
          <a:prstGeom prst="rect">
            <a:avLst/>
          </a:prstGeom>
          <a:solidFill>
            <a:schemeClr val="bg1"/>
          </a:solidFill>
          <a:ln w="3175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1С</a:t>
            </a:r>
          </a:p>
        </p:txBody>
      </p:sp>
      <p:sp>
        <p:nvSpPr>
          <p:cNvPr id="53" name="Rectangle 23"/>
          <p:cNvSpPr>
            <a:spLocks noChangeArrowheads="1"/>
          </p:cNvSpPr>
          <p:nvPr/>
        </p:nvSpPr>
        <p:spPr bwMode="auto">
          <a:xfrm>
            <a:off x="3672160" y="1152327"/>
            <a:ext cx="1485645" cy="507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032" tIns="38016" rIns="76032" bIns="38016" anchor="ctr">
            <a:spAutoFit/>
          </a:bodyPr>
          <a:lstStyle/>
          <a:p>
            <a:pPr eaLnBrk="0" hangingPunct="0">
              <a:defRPr/>
            </a:pPr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</a:rPr>
              <a:t>Загружаемые </a:t>
            </a:r>
          </a:p>
          <a:p>
            <a:pPr eaLnBrk="0" hangingPunct="0">
              <a:defRPr/>
            </a:pPr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</a:rPr>
              <a:t>данные</a:t>
            </a:r>
          </a:p>
        </p:txBody>
      </p:sp>
      <p:sp>
        <p:nvSpPr>
          <p:cNvPr id="55" name="AutoShape 25"/>
          <p:cNvSpPr>
            <a:spLocks noChangeArrowheads="1"/>
          </p:cNvSpPr>
          <p:nvPr/>
        </p:nvSpPr>
        <p:spPr bwMode="auto">
          <a:xfrm>
            <a:off x="4761309" y="2200416"/>
            <a:ext cx="567035" cy="392071"/>
          </a:xfrm>
          <a:prstGeom prst="can">
            <a:avLst>
              <a:gd name="adj" fmla="val 25000"/>
            </a:avLst>
          </a:prstGeom>
          <a:gradFill rotWithShape="0">
            <a:gsLst>
              <a:gs pos="0">
                <a:schemeClr val="bg1">
                  <a:gamma/>
                  <a:shade val="63137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63137"/>
                  <a:invGamma/>
                </a:schemeClr>
              </a:gs>
            </a:gsLst>
            <a:lin ang="0" scaled="1"/>
          </a:gradFill>
          <a:ln w="3175">
            <a:solidFill>
              <a:srgbClr val="808080"/>
            </a:solidFill>
            <a:round/>
            <a:headEnd type="none" w="sm" len="sm"/>
            <a:tailEnd type="none" w="sm" len="sm"/>
          </a:ln>
          <a:effectLst>
            <a:outerShdw dist="53882" dir="18900000" algn="ctr" rotWithShape="0">
              <a:srgbClr val="5F5F5F"/>
            </a:outerShdw>
          </a:effectLst>
        </p:spPr>
        <p:txBody>
          <a:bodyPr wrap="none" lIns="76032" tIns="38016" rIns="76032" bIns="38016" anchor="b"/>
          <a:lstStyle/>
          <a:p>
            <a:pPr algn="ctr" eaLnBrk="0" hangingPunct="0">
              <a:defRPr/>
            </a:pPr>
            <a:r>
              <a:rPr lang="ru-RU" sz="8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</a:rPr>
              <a:t>Геосервер</a:t>
            </a:r>
          </a:p>
        </p:txBody>
      </p:sp>
      <p:sp>
        <p:nvSpPr>
          <p:cNvPr id="56" name="AutoShape 26"/>
          <p:cNvSpPr>
            <a:spLocks noChangeArrowheads="1"/>
          </p:cNvSpPr>
          <p:nvPr/>
        </p:nvSpPr>
        <p:spPr bwMode="auto">
          <a:xfrm>
            <a:off x="4761309" y="2063058"/>
            <a:ext cx="567035" cy="273384"/>
          </a:xfrm>
          <a:prstGeom prst="can">
            <a:avLst>
              <a:gd name="adj" fmla="val 25000"/>
            </a:avLst>
          </a:prstGeom>
          <a:gradFill rotWithShape="0">
            <a:gsLst>
              <a:gs pos="0">
                <a:schemeClr val="bg1">
                  <a:gamma/>
                  <a:shade val="63137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63137"/>
                  <a:invGamma/>
                </a:schemeClr>
              </a:gs>
            </a:gsLst>
            <a:lin ang="0" scaled="1"/>
          </a:gradFill>
          <a:ln w="3175">
            <a:solidFill>
              <a:srgbClr val="808080"/>
            </a:solidFill>
            <a:round/>
            <a:headEnd type="none" w="sm" len="sm"/>
            <a:tailEnd type="none" w="sm" len="sm"/>
          </a:ln>
          <a:effectLst>
            <a:outerShdw dist="53882" dir="18900000" algn="ctr" rotWithShape="0">
              <a:srgbClr val="5F5F5F"/>
            </a:outerShdw>
          </a:effectLst>
        </p:spPr>
        <p:txBody>
          <a:bodyPr wrap="none" lIns="76032" tIns="38016" rIns="76032" bIns="38016"/>
          <a:lstStyle/>
          <a:p>
            <a:pPr algn="ctr" eaLnBrk="0" hangingPunct="0">
              <a:defRPr/>
            </a:pPr>
            <a:r>
              <a:rPr lang="en-US" sz="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</a:rPr>
              <a:t>MS SQL</a:t>
            </a:r>
            <a:endParaRPr lang="ru-RU" sz="8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58" name="Rectangle 37"/>
          <p:cNvSpPr>
            <a:spLocks noChangeArrowheads="1"/>
          </p:cNvSpPr>
          <p:nvPr/>
        </p:nvSpPr>
        <p:spPr bwMode="auto">
          <a:xfrm>
            <a:off x="5904408" y="1198372"/>
            <a:ext cx="1131381" cy="56921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76032" tIns="38016" rIns="76032" bIns="38016" anchor="ctr">
            <a:spAutoFit/>
          </a:bodyPr>
          <a:lstStyle/>
          <a:p>
            <a:pPr eaLnBrk="0" hangingPunct="0"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СИТИ</a:t>
            </a:r>
            <a:b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</a:b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Доставка</a:t>
            </a:r>
          </a:p>
        </p:txBody>
      </p:sp>
      <p:sp>
        <p:nvSpPr>
          <p:cNvPr id="78" name="Rectangle 63"/>
          <p:cNvSpPr>
            <a:spLocks noChangeArrowheads="1"/>
          </p:cNvSpPr>
          <p:nvPr/>
        </p:nvSpPr>
        <p:spPr bwMode="auto">
          <a:xfrm>
            <a:off x="7272560" y="1152327"/>
            <a:ext cx="2736304" cy="2354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6032" tIns="38016" rIns="76032" bIns="38016">
            <a:spAutoFit/>
          </a:bodyPr>
          <a:lstStyle/>
          <a:p>
            <a:pPr marL="285750" indent="-285750">
              <a:spcBef>
                <a:spcPct val="20000"/>
              </a:spcBef>
              <a:buClr>
                <a:srgbClr val="000066"/>
              </a:buClr>
              <a:buBlip>
                <a:blip r:embed="rId10"/>
              </a:buBlip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Предварительная обработка данных</a:t>
            </a:r>
          </a:p>
          <a:p>
            <a:pPr marL="285750" indent="-285750">
              <a:spcBef>
                <a:spcPct val="20000"/>
              </a:spcBef>
              <a:buClr>
                <a:srgbClr val="000066"/>
              </a:buClr>
              <a:buBlip>
                <a:blip r:embed="rId10"/>
              </a:buBlip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Создание </a:t>
            </a:r>
          </a:p>
          <a:p>
            <a:pPr marL="536575" lvl="1" indent="-263525">
              <a:spcBef>
                <a:spcPct val="20000"/>
              </a:spcBef>
              <a:buClr>
                <a:srgbClr val="000066"/>
              </a:buClr>
              <a:buFont typeface="Wingdings" panose="05000000000000000000" pitchFamily="2" charset="2"/>
              <a:buChar char="v"/>
              <a:tabLst>
                <a:tab pos="273050" algn="l"/>
              </a:tabLst>
              <a:defRPr/>
            </a:pPr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различных сценариев импорта</a:t>
            </a:r>
          </a:p>
          <a:p>
            <a:pPr marL="536575" lvl="1" indent="-263525">
              <a:spcBef>
                <a:spcPct val="20000"/>
              </a:spcBef>
              <a:buClr>
                <a:srgbClr val="000066"/>
              </a:buClr>
              <a:buFont typeface="Wingdings" panose="05000000000000000000" pitchFamily="2" charset="2"/>
              <a:buChar char="v"/>
              <a:tabLst>
                <a:tab pos="273050" algn="l"/>
              </a:tabLst>
              <a:defRPr/>
            </a:pPr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правил импорта данных</a:t>
            </a:r>
          </a:p>
          <a:p>
            <a:pPr marL="285750" indent="-285750">
              <a:spcBef>
                <a:spcPct val="20000"/>
              </a:spcBef>
              <a:buClr>
                <a:srgbClr val="000066"/>
              </a:buClr>
              <a:buBlip>
                <a:blip r:embed="rId10"/>
              </a:buBlip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Использование хранимых процедур</a:t>
            </a:r>
          </a:p>
        </p:txBody>
      </p:sp>
      <p:sp>
        <p:nvSpPr>
          <p:cNvPr id="79" name="Line 97"/>
          <p:cNvSpPr>
            <a:spLocks noChangeShapeType="1"/>
          </p:cNvSpPr>
          <p:nvPr/>
        </p:nvSpPr>
        <p:spPr bwMode="auto">
          <a:xfrm>
            <a:off x="1666705" y="1889788"/>
            <a:ext cx="3453402" cy="0"/>
          </a:xfrm>
          <a:prstGeom prst="line">
            <a:avLst/>
          </a:prstGeom>
          <a:noFill/>
          <a:ln w="76200" cap="rnd">
            <a:solidFill>
              <a:srgbClr val="C00000"/>
            </a:solidFill>
            <a:prstDash val="sysDot"/>
            <a:round/>
            <a:headEnd/>
            <a:tailEnd type="stealth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6032" tIns="38016" rIns="76032" bIns="38016"/>
          <a:lstStyle/>
          <a:p>
            <a:endParaRPr lang="ru-RU" b="1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80" name="Line 99"/>
          <p:cNvSpPr>
            <a:spLocks noChangeShapeType="1"/>
          </p:cNvSpPr>
          <p:nvPr/>
        </p:nvSpPr>
        <p:spPr bwMode="auto">
          <a:xfrm flipH="1">
            <a:off x="1607637" y="1769766"/>
            <a:ext cx="3453401" cy="0"/>
          </a:xfrm>
          <a:prstGeom prst="line">
            <a:avLst/>
          </a:prstGeom>
          <a:noFill/>
          <a:ln w="76200" cap="rnd">
            <a:solidFill>
              <a:srgbClr val="C00000"/>
            </a:solidFill>
            <a:prstDash val="sysDot"/>
            <a:round/>
            <a:headEnd/>
            <a:tailEnd type="stealth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6032" tIns="38016" rIns="76032" bIns="38016"/>
          <a:lstStyle/>
          <a:p>
            <a:endParaRPr lang="ru-RU" b="1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81" name="AutoShape 107"/>
          <p:cNvSpPr>
            <a:spLocks noChangeArrowheads="1"/>
          </p:cNvSpPr>
          <p:nvPr/>
        </p:nvSpPr>
        <p:spPr bwMode="auto">
          <a:xfrm>
            <a:off x="5470020" y="1764396"/>
            <a:ext cx="1730532" cy="692328"/>
          </a:xfrm>
          <a:prstGeom prst="borderCallout1">
            <a:avLst>
              <a:gd name="adj1" fmla="val 49683"/>
              <a:gd name="adj2" fmla="val -493"/>
              <a:gd name="adj3" fmla="val 82786"/>
              <a:gd name="adj4" fmla="val -15009"/>
            </a:avLst>
          </a:prstGeom>
          <a:solidFill>
            <a:schemeClr val="bg1"/>
          </a:solidFill>
          <a:ln w="3175">
            <a:solidFill>
              <a:srgbClr val="002060"/>
            </a:solidFill>
            <a:miter lim="800000"/>
            <a:headEnd/>
            <a:tailEnd/>
          </a:ln>
          <a:effectLst/>
          <a:extLst/>
        </p:spPr>
        <p:txBody>
          <a:bodyPr wrap="square" lIns="76032" tIns="38016" rIns="76032" bIns="38016">
            <a:spAutoFit/>
          </a:bodyPr>
          <a:lstStyle/>
          <a:p>
            <a:pPr>
              <a:defRPr/>
            </a:pPr>
            <a:r>
              <a:rPr lang="ru-RU" sz="10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Заказы, Документы, Клиенты, Автомобили, Водители, Экспедиторы, Рейсы,…</a:t>
            </a:r>
          </a:p>
        </p:txBody>
      </p:sp>
      <p:sp>
        <p:nvSpPr>
          <p:cNvPr id="82" name="Rectangle 37"/>
          <p:cNvSpPr>
            <a:spLocks noChangeArrowheads="1"/>
          </p:cNvSpPr>
          <p:nvPr/>
        </p:nvSpPr>
        <p:spPr bwMode="auto">
          <a:xfrm>
            <a:off x="215776" y="1207494"/>
            <a:ext cx="890930" cy="130788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76032" tIns="38016" rIns="76032" bIns="38016" anchor="ctr">
            <a:spAutoFit/>
          </a:bodyPr>
          <a:lstStyle/>
          <a:p>
            <a:pPr eaLnBrk="0" hangingPunct="0"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1С</a:t>
            </a:r>
          </a:p>
          <a:p>
            <a:pPr eaLnBrk="0" hangingPunct="0">
              <a:defRPr/>
            </a:pPr>
            <a:r>
              <a:rPr lang="en-US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SAP</a:t>
            </a:r>
          </a:p>
          <a:p>
            <a:pPr eaLnBrk="0" hangingPunct="0">
              <a:defRPr/>
            </a:pPr>
            <a:r>
              <a:rPr lang="en-US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Axapta</a:t>
            </a:r>
          </a:p>
          <a:p>
            <a:pPr eaLnBrk="0" hangingPunct="0">
              <a:defRPr/>
            </a:pPr>
            <a:r>
              <a:rPr lang="en-US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Oracle</a:t>
            </a:r>
          </a:p>
          <a:p>
            <a:pPr eaLnBrk="0" hangingPunct="0"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и др.</a:t>
            </a:r>
          </a:p>
        </p:txBody>
      </p:sp>
      <p:pic>
        <p:nvPicPr>
          <p:cNvPr id="1038" name="Picture 14" descr="http://img6.mynet.com.tr/hbr/2014/03/26/105716582/oracle-scroll-640x360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4866" y="2796278"/>
            <a:ext cx="816275" cy="459155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http://ricol.se/en/wp-content/uploads/2013/05/image6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0819" y="2652262"/>
            <a:ext cx="806186" cy="614617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http://kbase.vectorworks.net/images/odbc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3189" y="2580254"/>
            <a:ext cx="732313" cy="73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http://www.wupj.ru/errors/images/Oshibka-formata-fayla-obmena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1062" y="936303"/>
            <a:ext cx="650882" cy="650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http://kak-kak2.ru/img/944dc6273e3f55a7a3ad2eb198787220.png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39" r="16550" b="14817"/>
          <a:stretch/>
        </p:blipFill>
        <p:spPr bwMode="auto">
          <a:xfrm>
            <a:off x="1873845" y="970461"/>
            <a:ext cx="642048" cy="616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7" name="Группа 36"/>
          <p:cNvGrpSpPr/>
          <p:nvPr/>
        </p:nvGrpSpPr>
        <p:grpSpPr>
          <a:xfrm>
            <a:off x="3302328" y="2076198"/>
            <a:ext cx="775491" cy="824751"/>
            <a:chOff x="7965862" y="3238583"/>
            <a:chExt cx="775491" cy="824751"/>
          </a:xfrm>
        </p:grpSpPr>
        <p:pic>
          <p:nvPicPr>
            <p:cNvPr id="1052" name="Picture 28" descr="http://technet.microsoft.com/ff355964.access-2010(en-us,MSDN.10).jpg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79352" y="3238583"/>
              <a:ext cx="762001" cy="7167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3" name="Rectangle 14"/>
            <p:cNvSpPr>
              <a:spLocks noChangeArrowheads="1"/>
            </p:cNvSpPr>
            <p:nvPr/>
          </p:nvSpPr>
          <p:spPr bwMode="auto">
            <a:xfrm>
              <a:off x="7965862" y="3816623"/>
              <a:ext cx="746858" cy="246711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31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pPr algn="ctr"/>
              <a:r>
                <a:rPr lang="en-US" sz="1000" b="1" dirty="0">
                  <a:solidFill>
                    <a:srgbClr val="002060"/>
                  </a:solidFill>
                  <a:latin typeface="Century Gothic" panose="020B0502020202020204" pitchFamily="34" charset="0"/>
                </a:rPr>
                <a:t>Access</a:t>
              </a:r>
              <a:endParaRPr lang="ru-RU" sz="1000" b="1" dirty="0">
                <a:solidFill>
                  <a:srgbClr val="002060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552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75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50"/>
                            </p:stCondLst>
                            <p:childTnLst>
                              <p:par>
                                <p:cTn id="21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75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250"/>
                            </p:stCondLst>
                            <p:childTnLst>
                              <p:par>
                                <p:cTn id="2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750"/>
                            </p:stCondLst>
                            <p:childTnLst>
                              <p:par>
                                <p:cTn id="33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2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750"/>
                            </p:stCondLst>
                            <p:childTnLst>
                              <p:par>
                                <p:cTn id="41" presetID="22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75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25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975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250"/>
                            </p:stCondLst>
                            <p:childTnLst>
                              <p:par>
                                <p:cTn id="6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750"/>
                            </p:stCondLst>
                            <p:childTnLst>
                              <p:par>
                                <p:cTn id="7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1250"/>
                            </p:stCondLst>
                            <p:childTnLst>
                              <p:par>
                                <p:cTn id="7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750"/>
                            </p:stCondLst>
                            <p:childTnLst>
                              <p:par>
                                <p:cTn id="8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2250"/>
                            </p:stCondLst>
                            <p:childTnLst>
                              <p:par>
                                <p:cTn id="9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2750"/>
                            </p:stCondLst>
                            <p:childTnLst>
                              <p:par>
                                <p:cTn id="9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6" dur="1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4250"/>
                            </p:stCondLst>
                            <p:childTnLst>
                              <p:par>
                                <p:cTn id="9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4750"/>
                            </p:stCondLst>
                            <p:childTnLst>
                              <p:par>
                                <p:cTn id="10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5250"/>
                            </p:stCondLst>
                            <p:childTnLst>
                              <p:par>
                                <p:cTn id="1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2" grpId="0" animBg="1"/>
      <p:bldP spid="53" grpId="0" autoUpdateAnimBg="0"/>
      <p:bldP spid="55" grpId="0" animBg="1" autoUpdateAnimBg="0"/>
      <p:bldP spid="56" grpId="0" animBg="1" autoUpdateAnimBg="0"/>
      <p:bldP spid="58" grpId="0"/>
      <p:bldP spid="78" grpId="0"/>
      <p:bldP spid="79" grpId="0" animBg="1"/>
      <p:bldP spid="80" grpId="0" animBg="1"/>
      <p:bldP spid="81" grpId="0" animBg="1"/>
      <p:bldP spid="8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СИТИ-Доставка</a:t>
            </a: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11" name="Группа 310"/>
          <p:cNvGrpSpPr/>
          <p:nvPr/>
        </p:nvGrpSpPr>
        <p:grpSpPr>
          <a:xfrm>
            <a:off x="51785" y="5040759"/>
            <a:ext cx="9957079" cy="720080"/>
            <a:chOff x="51785" y="5040759"/>
            <a:chExt cx="9957079" cy="720080"/>
          </a:xfrm>
        </p:grpSpPr>
        <p:grpSp>
          <p:nvGrpSpPr>
            <p:cNvPr id="312" name="Группа 311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314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315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3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316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pic>
          <p:nvPicPr>
            <p:cNvPr id="313" name="Picture 6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Texturizer/>
                      </a14:imgEffect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12720" y="5040759"/>
              <a:ext cx="1296144" cy="6962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5" name="Rectangle 3"/>
          <p:cNvSpPr>
            <a:spLocks noChangeArrowheads="1"/>
          </p:cNvSpPr>
          <p:nvPr/>
        </p:nvSpPr>
        <p:spPr bwMode="auto">
          <a:xfrm>
            <a:off x="1799953" y="504255"/>
            <a:ext cx="8280920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 Векторные карты. Единая основа</a:t>
            </a:r>
          </a:p>
        </p:txBody>
      </p:sp>
      <p:pic>
        <p:nvPicPr>
          <p:cNvPr id="26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2" t="10205" r="14123" b="5882"/>
          <a:stretch/>
        </p:blipFill>
        <p:spPr bwMode="auto">
          <a:xfrm>
            <a:off x="5259184" y="1012237"/>
            <a:ext cx="2909425" cy="1720232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3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6601" y="1365111"/>
            <a:ext cx="3171137" cy="1704597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AutoShape 2"/>
          <p:cNvSpPr>
            <a:spLocks noChangeArrowheads="1"/>
          </p:cNvSpPr>
          <p:nvPr/>
        </p:nvSpPr>
        <p:spPr bwMode="auto">
          <a:xfrm>
            <a:off x="3157317" y="1437119"/>
            <a:ext cx="3179139" cy="338554"/>
          </a:xfrm>
          <a:prstGeom prst="rect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ts val="1000"/>
              </a:spcAft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Российская Федерация ( 1 : 1 000 000)</a:t>
            </a:r>
            <a:endParaRPr lang="ru-RU" sz="1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29" name="AutoShape 2"/>
          <p:cNvSpPr>
            <a:spLocks noChangeArrowheads="1"/>
          </p:cNvSpPr>
          <p:nvPr/>
        </p:nvSpPr>
        <p:spPr bwMode="auto">
          <a:xfrm>
            <a:off x="3872171" y="954549"/>
            <a:ext cx="1808828" cy="338554"/>
          </a:xfrm>
          <a:prstGeom prst="rect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ts val="1000"/>
              </a:spcAft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Мир ( 1 : 5 000 000)</a:t>
            </a:r>
            <a:endParaRPr lang="ru-RU" sz="1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pic>
        <p:nvPicPr>
          <p:cNvPr id="30" name="Picture 6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5" t="8721" r="963" b="6923"/>
          <a:stretch/>
        </p:blipFill>
        <p:spPr bwMode="auto">
          <a:xfrm>
            <a:off x="4555918" y="1801576"/>
            <a:ext cx="2979977" cy="1452560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4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96" t="7980" b="5123"/>
          <a:stretch/>
        </p:blipFill>
        <p:spPr bwMode="auto">
          <a:xfrm>
            <a:off x="4986479" y="2033671"/>
            <a:ext cx="2707115" cy="1490237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5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0" t="8392" b="4629"/>
          <a:stretch/>
        </p:blipFill>
        <p:spPr bwMode="auto">
          <a:xfrm>
            <a:off x="6030868" y="2229207"/>
            <a:ext cx="2524205" cy="1398131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4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8787" y="2386692"/>
            <a:ext cx="2529358" cy="1360881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6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6467" y="2597873"/>
            <a:ext cx="2482495" cy="1513515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40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8333" y="2838962"/>
            <a:ext cx="2445476" cy="1413272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AutoShape 2"/>
          <p:cNvSpPr>
            <a:spLocks noChangeArrowheads="1"/>
          </p:cNvSpPr>
          <p:nvPr/>
        </p:nvSpPr>
        <p:spPr bwMode="auto">
          <a:xfrm>
            <a:off x="4252149" y="2466717"/>
            <a:ext cx="3236435" cy="338554"/>
          </a:xfrm>
          <a:prstGeom prst="rect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ts val="1000"/>
              </a:spcAft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Крупные города РФ ( 1 : 10 000/30 000)</a:t>
            </a:r>
            <a:endParaRPr lang="ru-RU" sz="1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37" name="AutoShape 2"/>
          <p:cNvSpPr>
            <a:spLocks noChangeArrowheads="1"/>
          </p:cNvSpPr>
          <p:nvPr/>
        </p:nvSpPr>
        <p:spPr bwMode="auto">
          <a:xfrm>
            <a:off x="3244750" y="1962661"/>
            <a:ext cx="2941963" cy="338554"/>
          </a:xfrm>
          <a:prstGeom prst="rect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ts val="1000"/>
              </a:spcAft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Регионы  РФ ( 1 : 200 000/500 000)</a:t>
            </a:r>
            <a:endParaRPr lang="ru-RU" sz="1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pic>
        <p:nvPicPr>
          <p:cNvPr id="38" name="Picture 8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0" t="8720" b="6286"/>
          <a:stretch/>
        </p:blipFill>
        <p:spPr bwMode="auto">
          <a:xfrm>
            <a:off x="1209141" y="2663906"/>
            <a:ext cx="2098008" cy="1210695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10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1" t="8282" b="5331"/>
          <a:stretch/>
        </p:blipFill>
        <p:spPr bwMode="auto">
          <a:xfrm>
            <a:off x="1554707" y="2806789"/>
            <a:ext cx="2081716" cy="1217866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7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9" t="8721" b="5967"/>
          <a:stretch/>
        </p:blipFill>
        <p:spPr bwMode="auto">
          <a:xfrm>
            <a:off x="1971370" y="2947104"/>
            <a:ext cx="2081716" cy="1241255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AutoShape 23"/>
          <p:cNvSpPr>
            <a:spLocks noChangeArrowheads="1"/>
          </p:cNvSpPr>
          <p:nvPr/>
        </p:nvSpPr>
        <p:spPr bwMode="auto">
          <a:xfrm>
            <a:off x="863848" y="2447882"/>
            <a:ext cx="3306830" cy="1944805"/>
          </a:xfrm>
          <a:prstGeom prst="roundRect">
            <a:avLst>
              <a:gd name="adj" fmla="val 16667"/>
            </a:avLst>
          </a:prstGeom>
          <a:noFill/>
          <a:ln w="28575">
            <a:solidFill>
              <a:srgbClr val="C00000"/>
            </a:solidFill>
            <a:prstDash val="lgDash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CBCB7A"/>
                    </a:gs>
                    <a:gs pos="50000">
                      <a:srgbClr val="FFFF99"/>
                    </a:gs>
                    <a:gs pos="100000">
                      <a:srgbClr val="CBCB7A"/>
                    </a:gs>
                  </a:gsLst>
                  <a:lin ang="5400000" scaled="1"/>
                </a:gradFill>
              </a14:hiddenFill>
            </a:ext>
          </a:extLst>
        </p:spPr>
        <p:txBody>
          <a:bodyPr/>
          <a:lstStyle/>
          <a:p>
            <a:pPr algn="ctr" eaLnBrk="0" hangingPunct="0"/>
            <a:endParaRPr lang="ru-RU">
              <a:solidFill>
                <a:srgbClr val="002060"/>
              </a:solidFill>
            </a:endParaRPr>
          </a:p>
        </p:txBody>
      </p:sp>
      <p:sp>
        <p:nvSpPr>
          <p:cNvPr id="42" name="AutoShape 2"/>
          <p:cNvSpPr>
            <a:spLocks noChangeArrowheads="1"/>
          </p:cNvSpPr>
          <p:nvPr/>
        </p:nvSpPr>
        <p:spPr bwMode="auto">
          <a:xfrm>
            <a:off x="478554" y="3359999"/>
            <a:ext cx="2041478" cy="338554"/>
          </a:xfrm>
          <a:prstGeom prst="rect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ts val="1000"/>
              </a:spcAft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Карты Яндекс и </a:t>
            </a:r>
            <a:r>
              <a:rPr lang="en-US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Google</a:t>
            </a:r>
            <a:endParaRPr lang="ru-RU" sz="1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pic>
        <p:nvPicPr>
          <p:cNvPr id="43" name="Picture 42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6127455" y="3158901"/>
            <a:ext cx="2041154" cy="2186666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13500000" sx="102000" sy="102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4" name="Рисунок 43"/>
          <p:cNvPicPr/>
          <p:nvPr/>
        </p:nvPicPr>
        <p:blipFill rotWithShape="1">
          <a:blip r:embed="rId18"/>
          <a:srcRect t="17156" b="14717"/>
          <a:stretch/>
        </p:blipFill>
        <p:spPr bwMode="auto">
          <a:xfrm>
            <a:off x="4277124" y="3879379"/>
            <a:ext cx="2203348" cy="1377404"/>
          </a:xfrm>
          <a:prstGeom prst="rect">
            <a:avLst/>
          </a:prstGeom>
          <a:ln>
            <a:noFill/>
          </a:ln>
          <a:effectLst>
            <a:innerShdw blurRad="114300">
              <a:prstClr val="black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5" name="AutoShape 2"/>
          <p:cNvSpPr>
            <a:spLocks noChangeArrowheads="1"/>
          </p:cNvSpPr>
          <p:nvPr/>
        </p:nvSpPr>
        <p:spPr bwMode="auto">
          <a:xfrm>
            <a:off x="3816089" y="4728237"/>
            <a:ext cx="1765700" cy="338554"/>
          </a:xfrm>
          <a:prstGeom prst="rect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ts val="1000"/>
              </a:spcAft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«Адресный реестр»</a:t>
            </a:r>
            <a:endParaRPr lang="ru-RU" sz="1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46" name="AutoShape 2"/>
          <p:cNvSpPr>
            <a:spLocks noChangeArrowheads="1"/>
          </p:cNvSpPr>
          <p:nvPr/>
        </p:nvSpPr>
        <p:spPr bwMode="auto">
          <a:xfrm>
            <a:off x="4509237" y="3411013"/>
            <a:ext cx="2331275" cy="338554"/>
          </a:xfrm>
          <a:prstGeom prst="rect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ts val="1000"/>
              </a:spcAft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Информация о «</a:t>
            </a:r>
            <a:r>
              <a:rPr lang="ru-RU" sz="1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пробках</a:t>
            </a: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»</a:t>
            </a:r>
            <a:endParaRPr lang="ru-RU" sz="1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2256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25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75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0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1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500"/>
                            </p:stCondLst>
                            <p:childTnLst>
                              <p:par>
                                <p:cTn id="4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1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750"/>
                            </p:stCondLst>
                            <p:childTnLst>
                              <p:par>
                                <p:cTn id="4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1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4250"/>
                            </p:stCondLst>
                            <p:childTnLst>
                              <p:par>
                                <p:cTn id="5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1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75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250"/>
                            </p:stCondLst>
                            <p:childTnLst>
                              <p:par>
                                <p:cTn id="6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8000"/>
                            </p:stCondLst>
                            <p:childTnLst>
                              <p:par>
                                <p:cTn id="6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1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9500"/>
                            </p:stCondLst>
                            <p:childTnLst>
                              <p:par>
                                <p:cTn id="6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250"/>
                            </p:stCondLst>
                            <p:childTnLst>
                              <p:par>
                                <p:cTn id="73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5" dur="1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750"/>
                            </p:stCondLst>
                            <p:childTnLst>
                              <p:par>
                                <p:cTn id="7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500"/>
                            </p:stCondLst>
                            <p:childTnLst>
                              <p:par>
                                <p:cTn id="8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3" dur="1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6000"/>
                            </p:stCondLst>
                            <p:childTnLst>
                              <p:par>
                                <p:cTn id="8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7" dur="1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7500"/>
                            </p:stCondLst>
                            <p:childTnLst>
                              <p:par>
                                <p:cTn id="8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1" dur="1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 animBg="1"/>
      <p:bldP spid="29" grpId="0" animBg="1"/>
      <p:bldP spid="36" grpId="0" animBg="1"/>
      <p:bldP spid="37" grpId="0" animBg="1"/>
      <p:bldP spid="41" grpId="0" animBg="1"/>
      <p:bldP spid="42" grpId="0" animBg="1"/>
      <p:bldP spid="45" grpId="0" animBg="1"/>
      <p:bldP spid="4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СИТИ-Доставка</a:t>
            </a: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2160239" y="504255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Ведение справочных баз данных</a:t>
            </a:r>
          </a:p>
        </p:txBody>
      </p:sp>
      <p:grpSp>
        <p:nvGrpSpPr>
          <p:cNvPr id="311" name="Группа 310"/>
          <p:cNvGrpSpPr/>
          <p:nvPr/>
        </p:nvGrpSpPr>
        <p:grpSpPr>
          <a:xfrm>
            <a:off x="51785" y="5040759"/>
            <a:ext cx="9957079" cy="720080"/>
            <a:chOff x="51785" y="5040759"/>
            <a:chExt cx="9957079" cy="720080"/>
          </a:xfrm>
        </p:grpSpPr>
        <p:grpSp>
          <p:nvGrpSpPr>
            <p:cNvPr id="312" name="Группа 311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314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315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3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316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pic>
          <p:nvPicPr>
            <p:cNvPr id="313" name="Picture 6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Texturizer/>
                      </a14:imgEffect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12720" y="5040759"/>
              <a:ext cx="1296144" cy="6962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Rectangle 22"/>
          <p:cNvSpPr>
            <a:spLocks noChangeArrowheads="1"/>
          </p:cNvSpPr>
          <p:nvPr/>
        </p:nvSpPr>
        <p:spPr bwMode="auto">
          <a:xfrm>
            <a:off x="460677" y="2215545"/>
            <a:ext cx="3700947" cy="362732"/>
          </a:xfrm>
          <a:prstGeom prst="rect">
            <a:avLst/>
          </a:prstGeom>
          <a:noFill/>
          <a:ln>
            <a:noFill/>
          </a:ln>
          <a:extLst/>
        </p:spPr>
        <p:txBody>
          <a:bodyPr lIns="76032" tIns="38016" rIns="76032" bIns="38016"/>
          <a:lstStyle/>
          <a:p>
            <a:pPr marL="380162" indent="-380162" eaLnBrk="0" hangingPunct="0">
              <a:spcBef>
                <a:spcPct val="20000"/>
              </a:spcBef>
              <a:buClr>
                <a:schemeClr val="bg2"/>
              </a:buClr>
              <a:defRPr/>
            </a:pPr>
            <a:r>
              <a:rPr lang="ru-RU" b="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График работы</a:t>
            </a:r>
          </a:p>
        </p:txBody>
      </p:sp>
      <p:sp>
        <p:nvSpPr>
          <p:cNvPr id="14" name="Rectangle 14"/>
          <p:cNvSpPr>
            <a:spLocks noChangeArrowheads="1"/>
          </p:cNvSpPr>
          <p:nvPr/>
        </p:nvSpPr>
        <p:spPr bwMode="auto">
          <a:xfrm>
            <a:off x="448863" y="1791469"/>
            <a:ext cx="3700947" cy="362732"/>
          </a:xfrm>
          <a:prstGeom prst="rect">
            <a:avLst/>
          </a:prstGeom>
          <a:noFill/>
          <a:ln>
            <a:noFill/>
          </a:ln>
          <a:extLst/>
        </p:spPr>
        <p:txBody>
          <a:bodyPr lIns="76032" tIns="38016" rIns="76032" bIns="38016"/>
          <a:lstStyle/>
          <a:p>
            <a:pPr marL="380162" indent="-380162" eaLnBrk="0" hangingPunct="0">
              <a:spcBef>
                <a:spcPct val="20000"/>
              </a:spcBef>
              <a:buClr>
                <a:schemeClr val="bg2"/>
              </a:buClr>
              <a:defRPr/>
            </a:pPr>
            <a:r>
              <a:rPr lang="ru-RU" b="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Автотранспорт, водители</a:t>
            </a:r>
          </a:p>
        </p:txBody>
      </p:sp>
      <p:sp>
        <p:nvSpPr>
          <p:cNvPr id="15" name="Rectangle 17"/>
          <p:cNvSpPr>
            <a:spLocks noChangeArrowheads="1"/>
          </p:cNvSpPr>
          <p:nvPr/>
        </p:nvSpPr>
        <p:spPr bwMode="auto">
          <a:xfrm>
            <a:off x="431800" y="944649"/>
            <a:ext cx="3700947" cy="362732"/>
          </a:xfrm>
          <a:prstGeom prst="rect">
            <a:avLst/>
          </a:prstGeom>
          <a:noFill/>
          <a:ln>
            <a:noFill/>
          </a:ln>
          <a:extLst/>
        </p:spPr>
        <p:txBody>
          <a:bodyPr lIns="76032" tIns="38016" rIns="76032" bIns="38016"/>
          <a:lstStyle/>
          <a:p>
            <a:pPr marL="380162" indent="-380162" eaLnBrk="0" hangingPunct="0">
              <a:spcBef>
                <a:spcPct val="20000"/>
              </a:spcBef>
              <a:buClr>
                <a:schemeClr val="bg2"/>
              </a:buClr>
              <a:defRPr/>
            </a:pPr>
            <a:r>
              <a:rPr lang="ru-RU" b="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Клиенты </a:t>
            </a:r>
          </a:p>
          <a:p>
            <a:pPr marL="380162" indent="-380162" eaLnBrk="0" hangingPunct="0">
              <a:spcBef>
                <a:spcPct val="20000"/>
              </a:spcBef>
              <a:buClr>
                <a:schemeClr val="bg2"/>
              </a:buClr>
              <a:defRPr/>
            </a:pPr>
            <a:endParaRPr lang="ru-RU" b="0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Gothic" panose="020B0502020202020204" pitchFamily="34" charset="0"/>
              <a:cs typeface="Segoe UI Semilight" panose="020B0402040204020203" pitchFamily="34" charset="0"/>
            </a:endParaRPr>
          </a:p>
        </p:txBody>
      </p:sp>
      <p:sp>
        <p:nvSpPr>
          <p:cNvPr id="16" name="Rectangle 18"/>
          <p:cNvSpPr>
            <a:spLocks noChangeArrowheads="1"/>
          </p:cNvSpPr>
          <p:nvPr/>
        </p:nvSpPr>
        <p:spPr bwMode="auto">
          <a:xfrm>
            <a:off x="446239" y="1367392"/>
            <a:ext cx="3700947" cy="362732"/>
          </a:xfrm>
          <a:prstGeom prst="rect">
            <a:avLst/>
          </a:prstGeom>
          <a:noFill/>
          <a:ln>
            <a:noFill/>
          </a:ln>
          <a:extLst/>
        </p:spPr>
        <p:txBody>
          <a:bodyPr lIns="76032" tIns="38016" rIns="76032" bIns="38016"/>
          <a:lstStyle/>
          <a:p>
            <a:pPr marL="380162" indent="-380162" eaLnBrk="0" hangingPunct="0">
              <a:spcBef>
                <a:spcPct val="20000"/>
              </a:spcBef>
              <a:buClr>
                <a:schemeClr val="bg2"/>
              </a:buClr>
              <a:defRPr/>
            </a:pPr>
            <a:r>
              <a:rPr lang="ru-RU" b="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Склады, автобазы</a:t>
            </a:r>
          </a:p>
        </p:txBody>
      </p:sp>
      <p:sp>
        <p:nvSpPr>
          <p:cNvPr id="20" name="Rectangle 22"/>
          <p:cNvSpPr>
            <a:spLocks noChangeArrowheads="1"/>
          </p:cNvSpPr>
          <p:nvPr/>
        </p:nvSpPr>
        <p:spPr bwMode="auto">
          <a:xfrm>
            <a:off x="446239" y="2638767"/>
            <a:ext cx="3700947" cy="362732"/>
          </a:xfrm>
          <a:prstGeom prst="rect">
            <a:avLst/>
          </a:prstGeom>
          <a:noFill/>
          <a:ln>
            <a:noFill/>
          </a:ln>
          <a:extLst/>
        </p:spPr>
        <p:txBody>
          <a:bodyPr lIns="76032" tIns="38016" rIns="76032" bIns="38016"/>
          <a:lstStyle/>
          <a:p>
            <a:pPr marL="380162" indent="-380162" eaLnBrk="0" hangingPunct="0">
              <a:spcBef>
                <a:spcPct val="20000"/>
              </a:spcBef>
              <a:buClr>
                <a:schemeClr val="bg2"/>
              </a:buClr>
              <a:defRPr/>
            </a:pPr>
            <a:r>
              <a:rPr lang="ru-RU" b="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Зоны контроля и др.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1348432" y="3547499"/>
            <a:ext cx="37802" cy="12702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032" tIns="38016" rIns="76032" bIns="38016" rtlCol="0" anchor="ctr"/>
          <a:lstStyle/>
          <a:p>
            <a:pPr algn="ctr"/>
            <a:endParaRPr lang="ru-RU">
              <a:solidFill>
                <a:schemeClr val="accent6">
                  <a:lumMod val="75000"/>
                </a:schemeClr>
              </a:solidFill>
            </a:endParaRPr>
          </a:p>
        </p:txBody>
      </p:sp>
      <p:grpSp>
        <p:nvGrpSpPr>
          <p:cNvPr id="24" name="Группа 23"/>
          <p:cNvGrpSpPr/>
          <p:nvPr/>
        </p:nvGrpSpPr>
        <p:grpSpPr>
          <a:xfrm>
            <a:off x="3168104" y="1218964"/>
            <a:ext cx="6696744" cy="4181835"/>
            <a:chOff x="2475898" y="1357813"/>
            <a:chExt cx="6696744" cy="3948380"/>
          </a:xfrm>
        </p:grpSpPr>
        <p:pic>
          <p:nvPicPr>
            <p:cNvPr id="28" name="Picture 19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19020" y="1357813"/>
              <a:ext cx="2580150" cy="12141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9" name="Picture 20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2599" y="2394338"/>
              <a:ext cx="3849883" cy="11957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" name="Picture 21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5898" y="3385643"/>
              <a:ext cx="2333912" cy="16485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1" name="Рисунок 30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4099592" y="3624807"/>
              <a:ext cx="3297470" cy="1681386"/>
            </a:xfrm>
            <a:prstGeom prst="rect">
              <a:avLst/>
            </a:prstGeom>
          </p:spPr>
        </p:pic>
        <p:pic>
          <p:nvPicPr>
            <p:cNvPr id="32" name="Рисунок 31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780446" y="1750999"/>
              <a:ext cx="2392196" cy="191107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33" name="TextBox 32"/>
          <p:cNvSpPr txBox="1"/>
          <p:nvPr/>
        </p:nvSpPr>
        <p:spPr>
          <a:xfrm>
            <a:off x="143768" y="3024535"/>
            <a:ext cx="30243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Наличие редактора для ведения: </a:t>
            </a:r>
          </a:p>
          <a:p>
            <a:pPr marL="285750" indent="-285750">
              <a:buBlip>
                <a:blip r:embed="rId11"/>
              </a:buBlip>
            </a:pPr>
            <a:r>
              <a:rPr lang="ru-RU" dirty="0" err="1">
                <a:solidFill>
                  <a:srgbClr val="002060"/>
                </a:solidFill>
                <a:latin typeface="Century Gothic" panose="020B0502020202020204" pitchFamily="34" charset="0"/>
              </a:rPr>
              <a:t>Геозон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</a:rPr>
              <a:t> и опорных точек</a:t>
            </a:r>
          </a:p>
          <a:p>
            <a:pPr marL="285750" indent="-285750">
              <a:buBlip>
                <a:blip r:embed="rId11"/>
              </a:buBlip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Segoe UI Semilight" panose="020B0402040204020203" pitchFamily="34" charset="0"/>
              </a:rPr>
              <a:t>Фиксированных маршрутов</a:t>
            </a:r>
          </a:p>
        </p:txBody>
      </p:sp>
    </p:spTree>
    <p:extLst>
      <p:ext uri="{BB962C8B-B14F-4D97-AF65-F5344CB8AC3E}">
        <p14:creationId xmlns:p14="http://schemas.microsoft.com/office/powerpoint/2010/main" val="1292361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75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50"/>
                            </p:stCondLst>
                            <p:childTnLst>
                              <p:par>
                                <p:cTn id="21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250"/>
                            </p:stCondLst>
                            <p:childTnLst>
                              <p:par>
                                <p:cTn id="2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 descr="cid:image003.png@01D0B36C.0FE9E110"/>
          <p:cNvPicPr/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625" y="1016174"/>
            <a:ext cx="7323880" cy="3934392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</p:spPr>
      </p:pic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СИТИ-Доставка</a:t>
            </a: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11" name="Группа 310"/>
          <p:cNvGrpSpPr/>
          <p:nvPr/>
        </p:nvGrpSpPr>
        <p:grpSpPr>
          <a:xfrm>
            <a:off x="51785" y="5040759"/>
            <a:ext cx="9957079" cy="720080"/>
            <a:chOff x="51785" y="5040759"/>
            <a:chExt cx="9957079" cy="720080"/>
          </a:xfrm>
        </p:grpSpPr>
        <p:grpSp>
          <p:nvGrpSpPr>
            <p:cNvPr id="312" name="Группа 311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314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315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5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316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pic>
          <p:nvPicPr>
            <p:cNvPr id="313" name="Picture 6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Texturizer/>
                      </a14:imgEffect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12720" y="5040759"/>
              <a:ext cx="1296144" cy="6962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2160239" y="504255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Планирование маршрутов</a:t>
            </a:r>
          </a:p>
        </p:txBody>
      </p:sp>
      <p:sp>
        <p:nvSpPr>
          <p:cNvPr id="13" name="AutoShape 22"/>
          <p:cNvSpPr>
            <a:spLocks/>
          </p:cNvSpPr>
          <p:nvPr/>
        </p:nvSpPr>
        <p:spPr bwMode="auto">
          <a:xfrm>
            <a:off x="215777" y="1735872"/>
            <a:ext cx="1944463" cy="507662"/>
          </a:xfrm>
          <a:prstGeom prst="borderCallout1">
            <a:avLst>
              <a:gd name="adj1" fmla="val 49624"/>
              <a:gd name="adj2" fmla="val 100741"/>
              <a:gd name="adj3" fmla="val 93784"/>
              <a:gd name="adj4" fmla="val 128202"/>
            </a:avLst>
          </a:prstGeom>
          <a:solidFill>
            <a:schemeClr val="bg1"/>
          </a:solidFill>
          <a:ln w="9525">
            <a:solidFill>
              <a:srgbClr val="C00000"/>
            </a:solidFill>
            <a:miter lim="800000"/>
            <a:headEnd type="none" w="sm" len="sm"/>
            <a:tailEnd type="none" w="sm" len="sm"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/>
        </p:spPr>
        <p:txBody>
          <a:bodyPr wrap="square" lIns="76032" tIns="38016" rIns="76032" bIns="38016">
            <a:spAutoFit/>
          </a:bodyPr>
          <a:lstStyle/>
          <a:p>
            <a:pPr eaLnBrk="0" hangingPunct="0">
              <a:defRPr/>
            </a:pPr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Заявки на доставку продукции</a:t>
            </a:r>
          </a:p>
        </p:txBody>
      </p:sp>
      <p:sp>
        <p:nvSpPr>
          <p:cNvPr id="15" name="AutoShape 24"/>
          <p:cNvSpPr>
            <a:spLocks/>
          </p:cNvSpPr>
          <p:nvPr/>
        </p:nvSpPr>
        <p:spPr bwMode="auto">
          <a:xfrm>
            <a:off x="4464248" y="3787015"/>
            <a:ext cx="2042945" cy="507662"/>
          </a:xfrm>
          <a:prstGeom prst="borderCallout1">
            <a:avLst>
              <a:gd name="adj1" fmla="val 42413"/>
              <a:gd name="adj2" fmla="val 100629"/>
              <a:gd name="adj3" fmla="val 3574"/>
              <a:gd name="adj4" fmla="val 118072"/>
            </a:avLst>
          </a:prstGeom>
          <a:solidFill>
            <a:schemeClr val="bg1"/>
          </a:solidFill>
          <a:ln w="9525">
            <a:solidFill>
              <a:srgbClr val="C00000"/>
            </a:solidFill>
            <a:miter lim="800000"/>
            <a:headEnd type="none" w="sm" len="sm"/>
            <a:tailEnd type="none" w="sm" len="sm"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/>
        </p:spPr>
        <p:txBody>
          <a:bodyPr wrap="square" lIns="76032" tIns="38016" rIns="76032" bIns="38016">
            <a:spAutoFit/>
          </a:bodyPr>
          <a:lstStyle/>
          <a:p>
            <a:pPr eaLnBrk="0" hangingPunct="0">
              <a:defRPr/>
            </a:pPr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Размещение заявок на карте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4760882" y="1635259"/>
            <a:ext cx="59538" cy="21705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032" tIns="38016" rIns="76032" bIns="38016" rtlCol="0" anchor="ctr"/>
          <a:lstStyle/>
          <a:p>
            <a:pPr algn="ctr"/>
            <a:endParaRPr lang="ru-RU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034284" y="3728892"/>
            <a:ext cx="42164" cy="7722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032" tIns="38016" rIns="76032" bIns="38016" rtlCol="0" anchor="ctr"/>
          <a:lstStyle/>
          <a:p>
            <a:pPr algn="ctr"/>
            <a:endParaRPr lang="ru-RU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9" name="AutoShape 23"/>
          <p:cNvSpPr>
            <a:spLocks noChangeArrowheads="1"/>
          </p:cNvSpPr>
          <p:nvPr/>
        </p:nvSpPr>
        <p:spPr bwMode="auto">
          <a:xfrm>
            <a:off x="2520032" y="1635259"/>
            <a:ext cx="3171121" cy="1348111"/>
          </a:xfrm>
          <a:prstGeom prst="rect">
            <a:avLst/>
          </a:prstGeom>
          <a:noFill/>
          <a:ln w="28575">
            <a:solidFill>
              <a:srgbClr val="C00000"/>
            </a:solidFill>
            <a:prstDash val="lgDash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CBCB7A"/>
                    </a:gs>
                    <a:gs pos="50000">
                      <a:srgbClr val="FFFF99"/>
                    </a:gs>
                    <a:gs pos="100000">
                      <a:srgbClr val="CBCB7A"/>
                    </a:gs>
                  </a:gsLst>
                  <a:lin ang="5400000" scaled="1"/>
                </a:gradFill>
              </a14:hiddenFill>
            </a:ext>
          </a:extLst>
        </p:spPr>
        <p:txBody>
          <a:bodyPr/>
          <a:lstStyle/>
          <a:p>
            <a:pPr algn="ctr" eaLnBrk="0" hangingPunct="0"/>
            <a:endParaRPr lang="ru-RU">
              <a:solidFill>
                <a:srgbClr val="002060"/>
              </a:solidFill>
            </a:endParaRPr>
          </a:p>
        </p:txBody>
      </p:sp>
      <p:pic>
        <p:nvPicPr>
          <p:cNvPr id="20" name="Рисунок 19" descr="cid:image002.png@01D0B36C.0FE9E110"/>
          <p:cNvPicPr/>
          <p:nvPr/>
        </p:nvPicPr>
        <p:blipFill>
          <a:blip r:embed="rId8" r:link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626" y="1016174"/>
            <a:ext cx="7323879" cy="3934392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</p:spPr>
      </p:pic>
      <p:sp>
        <p:nvSpPr>
          <p:cNvPr id="14" name="AutoShape 23"/>
          <p:cNvSpPr>
            <a:spLocks/>
          </p:cNvSpPr>
          <p:nvPr/>
        </p:nvSpPr>
        <p:spPr bwMode="auto">
          <a:xfrm>
            <a:off x="215778" y="3475061"/>
            <a:ext cx="1944462" cy="507662"/>
          </a:xfrm>
          <a:prstGeom prst="borderCallout1">
            <a:avLst>
              <a:gd name="adj1" fmla="val 49607"/>
              <a:gd name="adj2" fmla="val 101364"/>
              <a:gd name="adj3" fmla="val 96928"/>
              <a:gd name="adj4" fmla="val 128213"/>
            </a:avLst>
          </a:prstGeom>
          <a:gradFill rotWithShape="1">
            <a:gsLst>
              <a:gs pos="0">
                <a:schemeClr val="bg1">
                  <a:gamma/>
                  <a:shade val="96471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96471"/>
                  <a:invGamma/>
                </a:schemeClr>
              </a:gs>
            </a:gsLst>
            <a:lin ang="0" scaled="1"/>
          </a:gradFill>
          <a:ln w="9525">
            <a:solidFill>
              <a:srgbClr val="C00000"/>
            </a:solidFill>
            <a:miter lim="800000"/>
            <a:headEnd type="none" w="sm" len="sm"/>
            <a:tailEnd type="none" w="sm" len="sm"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/>
        </p:spPr>
        <p:txBody>
          <a:bodyPr wrap="square" lIns="76032" tIns="38016" rIns="76032" bIns="38016">
            <a:spAutoFit/>
          </a:bodyPr>
          <a:lstStyle/>
          <a:p>
            <a:pPr eaLnBrk="0" hangingPunct="0">
              <a:defRPr/>
            </a:pPr>
            <a:r>
              <a:rPr lang="ru-RU" sz="140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Сформированные рейсы</a:t>
            </a:r>
          </a:p>
        </p:txBody>
      </p:sp>
      <p:sp>
        <p:nvSpPr>
          <p:cNvPr id="21" name="AutoShape 23"/>
          <p:cNvSpPr>
            <a:spLocks noChangeArrowheads="1"/>
          </p:cNvSpPr>
          <p:nvPr/>
        </p:nvSpPr>
        <p:spPr bwMode="auto">
          <a:xfrm>
            <a:off x="2525570" y="3922887"/>
            <a:ext cx="3165583" cy="325784"/>
          </a:xfrm>
          <a:prstGeom prst="rect">
            <a:avLst/>
          </a:prstGeom>
          <a:noFill/>
          <a:ln w="28575">
            <a:solidFill>
              <a:srgbClr val="C00000"/>
            </a:solidFill>
            <a:prstDash val="lgDash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CBCB7A"/>
                    </a:gs>
                    <a:gs pos="50000">
                      <a:srgbClr val="FFFF99"/>
                    </a:gs>
                    <a:gs pos="100000">
                      <a:srgbClr val="CBCB7A"/>
                    </a:gs>
                  </a:gsLst>
                  <a:lin ang="5400000" scaled="1"/>
                </a:gradFill>
              </a14:hiddenFill>
            </a:ext>
          </a:extLst>
        </p:spPr>
        <p:txBody>
          <a:bodyPr/>
          <a:lstStyle/>
          <a:p>
            <a:pPr algn="ctr" eaLnBrk="0" hangingPunct="0"/>
            <a:endParaRPr lang="ru-RU">
              <a:solidFill>
                <a:srgbClr val="002060"/>
              </a:solidFill>
            </a:endParaRPr>
          </a:p>
        </p:txBody>
      </p:sp>
      <p:sp>
        <p:nvSpPr>
          <p:cNvPr id="22" name="AutoShape 23"/>
          <p:cNvSpPr>
            <a:spLocks/>
          </p:cNvSpPr>
          <p:nvPr/>
        </p:nvSpPr>
        <p:spPr bwMode="auto">
          <a:xfrm>
            <a:off x="5963057" y="1728391"/>
            <a:ext cx="1957575" cy="507662"/>
          </a:xfrm>
          <a:prstGeom prst="borderCallout1">
            <a:avLst>
              <a:gd name="adj1" fmla="val 49607"/>
              <a:gd name="adj2" fmla="val 101364"/>
              <a:gd name="adj3" fmla="val 92925"/>
              <a:gd name="adj4" fmla="val 112068"/>
            </a:avLst>
          </a:prstGeom>
          <a:gradFill rotWithShape="1">
            <a:gsLst>
              <a:gs pos="0">
                <a:schemeClr val="bg1">
                  <a:gamma/>
                  <a:shade val="96471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96471"/>
                  <a:invGamma/>
                </a:schemeClr>
              </a:gs>
            </a:gsLst>
            <a:lin ang="0" scaled="1"/>
          </a:gradFill>
          <a:ln w="9525">
            <a:solidFill>
              <a:srgbClr val="C00000"/>
            </a:solidFill>
            <a:miter lim="800000"/>
            <a:headEnd type="none" w="sm" len="sm"/>
            <a:tailEnd type="none" w="sm" len="sm"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/>
        </p:spPr>
        <p:txBody>
          <a:bodyPr wrap="square" lIns="76032" tIns="38016" rIns="76032" bIns="38016">
            <a:spAutoFit/>
          </a:bodyPr>
          <a:lstStyle/>
          <a:p>
            <a:pPr eaLnBrk="0" hangingPunct="0">
              <a:defRPr/>
            </a:pPr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Маршрут выбранного  рейса</a:t>
            </a:r>
          </a:p>
        </p:txBody>
      </p:sp>
      <p:pic>
        <p:nvPicPr>
          <p:cNvPr id="23" name="Рисунок 22" descr="cid:image004.png@01D0B372.0C71C290"/>
          <p:cNvPicPr/>
          <p:nvPr/>
        </p:nvPicPr>
        <p:blipFill rotWithShape="1">
          <a:blip r:embed="rId10" r:link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01" r="8273"/>
          <a:stretch/>
        </p:blipFill>
        <p:spPr bwMode="auto">
          <a:xfrm>
            <a:off x="3312120" y="2304455"/>
            <a:ext cx="5184576" cy="3307509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</p:spPr>
      </p:pic>
      <p:sp>
        <p:nvSpPr>
          <p:cNvPr id="24" name="AutoShape 23"/>
          <p:cNvSpPr>
            <a:spLocks/>
          </p:cNvSpPr>
          <p:nvPr/>
        </p:nvSpPr>
        <p:spPr bwMode="auto">
          <a:xfrm>
            <a:off x="1727944" y="4533097"/>
            <a:ext cx="1296144" cy="507662"/>
          </a:xfrm>
          <a:prstGeom prst="borderCallout1">
            <a:avLst>
              <a:gd name="adj1" fmla="val 49607"/>
              <a:gd name="adj2" fmla="val 101364"/>
              <a:gd name="adj3" fmla="val 96928"/>
              <a:gd name="adj4" fmla="val 128213"/>
            </a:avLst>
          </a:prstGeom>
          <a:gradFill rotWithShape="1">
            <a:gsLst>
              <a:gs pos="0">
                <a:schemeClr val="bg1">
                  <a:gamma/>
                  <a:shade val="96471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96471"/>
                  <a:invGamma/>
                </a:schemeClr>
              </a:gs>
            </a:gsLst>
            <a:lin ang="0" scaled="1"/>
          </a:gradFill>
          <a:ln w="9525">
            <a:solidFill>
              <a:srgbClr val="C00000"/>
            </a:solidFill>
            <a:miter lim="800000"/>
            <a:headEnd type="none" w="sm" len="sm"/>
            <a:tailEnd type="none" w="sm" len="sm"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/>
        </p:spPr>
        <p:txBody>
          <a:bodyPr wrap="square" lIns="76032" tIns="38016" rIns="76032" bIns="38016">
            <a:spAutoFit/>
          </a:bodyPr>
          <a:lstStyle/>
          <a:p>
            <a:pPr eaLnBrk="0" hangingPunct="0">
              <a:defRPr/>
            </a:pPr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Отчетные материалы</a:t>
            </a:r>
          </a:p>
        </p:txBody>
      </p:sp>
    </p:spTree>
    <p:extLst>
      <p:ext uri="{BB962C8B-B14F-4D97-AF65-F5344CB8AC3E}">
        <p14:creationId xmlns:p14="http://schemas.microsoft.com/office/powerpoint/2010/main" val="2089511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75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5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75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75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75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75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250"/>
                            </p:stCondLst>
                            <p:childTnLst>
                              <p:par>
                                <p:cTn id="3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250"/>
                            </p:stCondLst>
                            <p:childTnLst>
                              <p:par>
                                <p:cTn id="41" presetID="21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250"/>
                            </p:stCondLst>
                            <p:childTnLst>
                              <p:par>
                                <p:cTn id="4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9" grpId="0" animBg="1"/>
      <p:bldP spid="14" grpId="0" animBg="1"/>
      <p:bldP spid="21" grpId="0" animBg="1"/>
      <p:bldP spid="22" grpId="0" animBg="1"/>
      <p:bldP spid="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СИТИ-Доставка</a:t>
            </a: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11" name="Группа 310"/>
          <p:cNvGrpSpPr/>
          <p:nvPr/>
        </p:nvGrpSpPr>
        <p:grpSpPr>
          <a:xfrm>
            <a:off x="51785" y="5040759"/>
            <a:ext cx="9957079" cy="720080"/>
            <a:chOff x="51785" y="5040759"/>
            <a:chExt cx="9957079" cy="720080"/>
          </a:xfrm>
        </p:grpSpPr>
        <p:grpSp>
          <p:nvGrpSpPr>
            <p:cNvPr id="312" name="Группа 311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314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315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3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316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pic>
          <p:nvPicPr>
            <p:cNvPr id="313" name="Picture 6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Texturizer/>
                      </a14:imgEffect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12720" y="5040759"/>
              <a:ext cx="1296144" cy="6962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2160239" y="504255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Планирование маршрутов</a:t>
            </a:r>
          </a:p>
        </p:txBody>
      </p:sp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6217911" y="2320488"/>
            <a:ext cx="3718945" cy="29221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76032" tIns="38016" rIns="76032" bIns="380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Blip>
                <a:blip r:embed="rId6"/>
              </a:buBlip>
            </a:pPr>
            <a:r>
              <a:rPr lang="ru-RU" sz="1400" dirty="0">
                <a:solidFill>
                  <a:srgbClr val="002060"/>
                </a:solidFill>
                <a:latin typeface="Century Gothic" panose="020B0502020202020204" pitchFamily="34" charset="0"/>
                <a:cs typeface="Segoe UI Semilight" panose="020B0402040204020203" pitchFamily="34" charset="0"/>
              </a:rPr>
              <a:t>       </a:t>
            </a:r>
            <a:r>
              <a:rPr lang="ru-RU" sz="1400" dirty="0">
                <a:solidFill>
                  <a:srgbClr val="002060"/>
                </a:solidFill>
                <a:latin typeface="Century Gothic" panose="020B0502020202020204" pitchFamily="34" charset="0"/>
              </a:rPr>
              <a:t>Пробег, время работы водителей</a:t>
            </a:r>
            <a:endParaRPr lang="ru-RU" sz="1400" dirty="0">
              <a:solidFill>
                <a:srgbClr val="002060"/>
              </a:solidFill>
              <a:latin typeface="Century Gothic" panose="020B0502020202020204" pitchFamily="34" charset="0"/>
              <a:cs typeface="Segoe UI Semilight" panose="020B0402040204020203" pitchFamily="34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287784" y="1000702"/>
            <a:ext cx="3646351" cy="362732"/>
          </a:xfrm>
          <a:prstGeom prst="rect">
            <a:avLst/>
          </a:prstGeom>
          <a:noFill/>
          <a:ln>
            <a:noFill/>
          </a:ln>
          <a:extLst/>
        </p:spPr>
        <p:txBody>
          <a:bodyPr lIns="76032" tIns="38016" rIns="76032" bIns="38016"/>
          <a:lstStyle/>
          <a:p>
            <a:pPr marL="380162" indent="-380162" eaLnBrk="0" hangingPunct="0">
              <a:spcBef>
                <a:spcPct val="20000"/>
              </a:spcBef>
              <a:buClr>
                <a:schemeClr val="bg2"/>
              </a:buClr>
              <a:defRPr/>
            </a:pPr>
            <a:r>
              <a:rPr lang="ru-RU" u="sng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Учитываемые параметры</a:t>
            </a: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: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302221" y="1699497"/>
            <a:ext cx="6466283" cy="29221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76032" tIns="38016" rIns="76032" bIns="38016">
            <a:spAutoFit/>
          </a:bodyPr>
          <a:lstStyle>
            <a:lvl1pPr marL="495300" indent="-495300">
              <a:defRPr>
                <a:solidFill>
                  <a:schemeClr val="tx1"/>
                </a:solidFill>
                <a:latin typeface="Arial" charset="0"/>
              </a:defRPr>
            </a:lvl1pPr>
            <a:lvl2pPr marL="952500" indent="-495300">
              <a:defRPr>
                <a:solidFill>
                  <a:schemeClr val="tx1"/>
                </a:solidFill>
                <a:latin typeface="Arial" charset="0"/>
              </a:defRPr>
            </a:lvl2pPr>
            <a:lvl3pPr marL="1409700" indent="-495300">
              <a:defRPr>
                <a:solidFill>
                  <a:schemeClr val="tx1"/>
                </a:solidFill>
                <a:latin typeface="Arial" charset="0"/>
              </a:defRPr>
            </a:lvl3pPr>
            <a:lvl4pPr marL="1866900" indent="-495300">
              <a:defRPr>
                <a:solidFill>
                  <a:schemeClr val="tx1"/>
                </a:solidFill>
                <a:latin typeface="Arial" charset="0"/>
              </a:defRPr>
            </a:lvl4pPr>
            <a:lvl5pPr marL="2324100" indent="-495300">
              <a:defRPr>
                <a:solidFill>
                  <a:schemeClr val="tx1"/>
                </a:solidFill>
                <a:latin typeface="Arial" charset="0"/>
              </a:defRPr>
            </a:lvl5pPr>
            <a:lvl6pPr marL="27813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385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957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529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>
              <a:buFontTx/>
              <a:buBlip>
                <a:blip r:embed="rId6"/>
              </a:buBlip>
              <a:defRPr/>
            </a:pPr>
            <a:r>
              <a:rPr lang="ru-RU" sz="1400" dirty="0">
                <a:solidFill>
                  <a:srgbClr val="002060"/>
                </a:solidFill>
                <a:latin typeface="Century Gothic" panose="020B0502020202020204" pitchFamily="34" charset="0"/>
              </a:rPr>
              <a:t>Макс. пробег, время работы, количество посещаемых пунктов</a:t>
            </a:r>
            <a:endParaRPr lang="ru-RU" sz="1400" dirty="0">
              <a:solidFill>
                <a:srgbClr val="002060"/>
              </a:solidFill>
              <a:latin typeface="Century Gothic" panose="020B0502020202020204" pitchFamily="34" charset="0"/>
              <a:cs typeface="Segoe UI Semilight" panose="020B0402040204020203" pitchFamily="34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02221" y="2002218"/>
            <a:ext cx="5458169" cy="29221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76032" tIns="38016" rIns="76032" bIns="38016">
            <a:spAutoFit/>
          </a:bodyPr>
          <a:lstStyle>
            <a:lvl1pPr marL="495300" indent="-495300">
              <a:defRPr>
                <a:solidFill>
                  <a:schemeClr val="tx1"/>
                </a:solidFill>
                <a:latin typeface="Arial" charset="0"/>
              </a:defRPr>
            </a:lvl1pPr>
            <a:lvl2pPr marL="952500" indent="-495300">
              <a:defRPr>
                <a:solidFill>
                  <a:schemeClr val="tx1"/>
                </a:solidFill>
                <a:latin typeface="Arial" charset="0"/>
              </a:defRPr>
            </a:lvl2pPr>
            <a:lvl3pPr marL="1409700" indent="-495300">
              <a:defRPr>
                <a:solidFill>
                  <a:schemeClr val="tx1"/>
                </a:solidFill>
                <a:latin typeface="Arial" charset="0"/>
              </a:defRPr>
            </a:lvl3pPr>
            <a:lvl4pPr marL="1866900" indent="-495300">
              <a:defRPr>
                <a:solidFill>
                  <a:schemeClr val="tx1"/>
                </a:solidFill>
                <a:latin typeface="Arial" charset="0"/>
              </a:defRPr>
            </a:lvl4pPr>
            <a:lvl5pPr marL="2324100" indent="-495300">
              <a:defRPr>
                <a:solidFill>
                  <a:schemeClr val="tx1"/>
                </a:solidFill>
                <a:latin typeface="Arial" charset="0"/>
              </a:defRPr>
            </a:lvl5pPr>
            <a:lvl6pPr marL="27813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385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957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529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>
              <a:buFontTx/>
              <a:buBlip>
                <a:blip r:embed="rId6"/>
              </a:buBlip>
              <a:defRPr/>
            </a:pPr>
            <a:r>
              <a:rPr lang="ru-RU" sz="1400" dirty="0">
                <a:solidFill>
                  <a:srgbClr val="002060"/>
                </a:solidFill>
                <a:latin typeface="Century Gothic" panose="020B0502020202020204" pitchFamily="34" charset="0"/>
              </a:rPr>
              <a:t>Наличие пропусков на въезд в «зоны ограничений»</a:t>
            </a:r>
            <a:endParaRPr lang="ru-RU" sz="1400" dirty="0">
              <a:solidFill>
                <a:srgbClr val="002060"/>
              </a:solidFill>
              <a:latin typeface="Century Gothic" panose="020B0502020202020204" pitchFamily="34" charset="0"/>
              <a:cs typeface="Segoe UI Semilight" panose="020B0402040204020203" pitchFamily="34" charset="0"/>
            </a:endParaRPr>
          </a:p>
        </p:txBody>
      </p:sp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302220" y="2606327"/>
            <a:ext cx="4666084" cy="29221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76032" tIns="38016" rIns="76032" bIns="38016">
            <a:spAutoFit/>
          </a:bodyPr>
          <a:lstStyle>
            <a:lvl1pPr marL="495300" indent="-495300">
              <a:defRPr>
                <a:solidFill>
                  <a:schemeClr val="tx1"/>
                </a:solidFill>
                <a:latin typeface="Arial" charset="0"/>
              </a:defRPr>
            </a:lvl1pPr>
            <a:lvl2pPr marL="952500" indent="-495300">
              <a:defRPr>
                <a:solidFill>
                  <a:schemeClr val="tx1"/>
                </a:solidFill>
                <a:latin typeface="Arial" charset="0"/>
              </a:defRPr>
            </a:lvl2pPr>
            <a:lvl3pPr marL="1409700" indent="-495300">
              <a:defRPr>
                <a:solidFill>
                  <a:schemeClr val="tx1"/>
                </a:solidFill>
                <a:latin typeface="Arial" charset="0"/>
              </a:defRPr>
            </a:lvl3pPr>
            <a:lvl4pPr marL="1866900" indent="-495300">
              <a:defRPr>
                <a:solidFill>
                  <a:schemeClr val="tx1"/>
                </a:solidFill>
                <a:latin typeface="Arial" charset="0"/>
              </a:defRPr>
            </a:lvl4pPr>
            <a:lvl5pPr marL="2324100" indent="-495300">
              <a:defRPr>
                <a:solidFill>
                  <a:schemeClr val="tx1"/>
                </a:solidFill>
                <a:latin typeface="Arial" charset="0"/>
              </a:defRPr>
            </a:lvl5pPr>
            <a:lvl6pPr marL="27813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385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957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529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>
              <a:buFontTx/>
              <a:buBlip>
                <a:blip r:embed="rId6"/>
              </a:buBlip>
              <a:defRPr/>
            </a:pPr>
            <a:r>
              <a:rPr lang="ru-RU" sz="1400" dirty="0">
                <a:solidFill>
                  <a:srgbClr val="002060"/>
                </a:solidFill>
                <a:latin typeface="Century Gothic" panose="020B0502020202020204" pitchFamily="34" charset="0"/>
              </a:rPr>
              <a:t>Время разгрузки/простоя у клиента</a:t>
            </a:r>
            <a:endParaRPr lang="ru-RU" sz="1400" dirty="0">
              <a:solidFill>
                <a:srgbClr val="002060"/>
              </a:solidFill>
              <a:latin typeface="Century Gothic" panose="020B0502020202020204" pitchFamily="34" charset="0"/>
              <a:cs typeface="Segoe UI Semilight" panose="020B0402040204020203" pitchFamily="34" charset="0"/>
            </a:endParaRPr>
          </a:p>
        </p:txBody>
      </p:sp>
      <p:sp>
        <p:nvSpPr>
          <p:cNvPr id="17" name="Text Box 7"/>
          <p:cNvSpPr txBox="1">
            <a:spLocks noChangeArrowheads="1"/>
          </p:cNvSpPr>
          <p:nvPr/>
        </p:nvSpPr>
        <p:spPr bwMode="auto">
          <a:xfrm>
            <a:off x="302222" y="3210436"/>
            <a:ext cx="4162026" cy="29221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76032" tIns="38016" rIns="76032" bIns="38016">
            <a:spAutoFit/>
          </a:bodyPr>
          <a:lstStyle>
            <a:lvl1pPr marL="495300" indent="-495300">
              <a:defRPr>
                <a:solidFill>
                  <a:schemeClr val="tx1"/>
                </a:solidFill>
                <a:latin typeface="Arial" charset="0"/>
              </a:defRPr>
            </a:lvl1pPr>
            <a:lvl2pPr marL="952500" indent="-495300">
              <a:defRPr>
                <a:solidFill>
                  <a:schemeClr val="tx1"/>
                </a:solidFill>
                <a:latin typeface="Arial" charset="0"/>
              </a:defRPr>
            </a:lvl2pPr>
            <a:lvl3pPr marL="1409700" indent="-495300">
              <a:defRPr>
                <a:solidFill>
                  <a:schemeClr val="tx1"/>
                </a:solidFill>
                <a:latin typeface="Arial" charset="0"/>
              </a:defRPr>
            </a:lvl3pPr>
            <a:lvl4pPr marL="1866900" indent="-495300">
              <a:defRPr>
                <a:solidFill>
                  <a:schemeClr val="tx1"/>
                </a:solidFill>
                <a:latin typeface="Arial" charset="0"/>
              </a:defRPr>
            </a:lvl4pPr>
            <a:lvl5pPr marL="2324100" indent="-495300">
              <a:defRPr>
                <a:solidFill>
                  <a:schemeClr val="tx1"/>
                </a:solidFill>
                <a:latin typeface="Arial" charset="0"/>
              </a:defRPr>
            </a:lvl5pPr>
            <a:lvl6pPr marL="27813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385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957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529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>
              <a:buBlip>
                <a:blip r:embed="rId6"/>
              </a:buBlip>
              <a:defRPr/>
            </a:pPr>
            <a:r>
              <a:rPr lang="ru-RU" sz="1400" dirty="0">
                <a:solidFill>
                  <a:srgbClr val="002060"/>
                </a:solidFill>
                <a:latin typeface="Century Gothic" panose="020B0502020202020204" pitchFamily="34" charset="0"/>
              </a:rPr>
              <a:t>Категория клиента и транспорта</a:t>
            </a:r>
            <a:endParaRPr lang="ru-RU" sz="1400" dirty="0">
              <a:solidFill>
                <a:srgbClr val="002060"/>
              </a:solidFill>
              <a:latin typeface="Century Gothic" panose="020B0502020202020204" pitchFamily="34" charset="0"/>
              <a:cs typeface="Segoe UI Semilight" panose="020B0402040204020203" pitchFamily="34" charset="0"/>
            </a:endParaRPr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302220" y="2303606"/>
            <a:ext cx="4822426" cy="29221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76032" tIns="38016" rIns="76032" bIns="38016">
            <a:spAutoFit/>
          </a:bodyPr>
          <a:lstStyle>
            <a:lvl1pPr marL="495300" indent="-495300">
              <a:defRPr>
                <a:solidFill>
                  <a:schemeClr val="tx1"/>
                </a:solidFill>
                <a:latin typeface="Arial" charset="0"/>
              </a:defRPr>
            </a:lvl1pPr>
            <a:lvl2pPr marL="952500" indent="-495300">
              <a:defRPr>
                <a:solidFill>
                  <a:schemeClr val="tx1"/>
                </a:solidFill>
                <a:latin typeface="Arial" charset="0"/>
              </a:defRPr>
            </a:lvl2pPr>
            <a:lvl3pPr marL="1409700" indent="-495300">
              <a:defRPr>
                <a:solidFill>
                  <a:schemeClr val="tx1"/>
                </a:solidFill>
                <a:latin typeface="Arial" charset="0"/>
              </a:defRPr>
            </a:lvl3pPr>
            <a:lvl4pPr marL="1866900" indent="-495300">
              <a:defRPr>
                <a:solidFill>
                  <a:schemeClr val="tx1"/>
                </a:solidFill>
                <a:latin typeface="Arial" charset="0"/>
              </a:defRPr>
            </a:lvl4pPr>
            <a:lvl5pPr marL="2324100" indent="-495300">
              <a:defRPr>
                <a:solidFill>
                  <a:schemeClr val="tx1"/>
                </a:solidFill>
                <a:latin typeface="Arial" charset="0"/>
              </a:defRPr>
            </a:lvl5pPr>
            <a:lvl6pPr marL="27813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385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957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529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>
              <a:buBlip>
                <a:blip r:embed="rId6"/>
              </a:buBlip>
            </a:pPr>
            <a:r>
              <a:rPr lang="ru-RU" sz="1400" dirty="0">
                <a:solidFill>
                  <a:srgbClr val="002060"/>
                </a:solidFill>
                <a:latin typeface="Century Gothic" panose="020B0502020202020204" pitchFamily="34" charset="0"/>
              </a:rPr>
              <a:t>Временной интервал прибытия к клиенту</a:t>
            </a:r>
          </a:p>
        </p:txBody>
      </p:sp>
      <p:sp>
        <p:nvSpPr>
          <p:cNvPr id="19" name="Text Box 9"/>
          <p:cNvSpPr txBox="1">
            <a:spLocks noChangeArrowheads="1"/>
          </p:cNvSpPr>
          <p:nvPr/>
        </p:nvSpPr>
        <p:spPr bwMode="auto">
          <a:xfrm>
            <a:off x="302220" y="1396776"/>
            <a:ext cx="6686596" cy="29221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76032" tIns="38016" rIns="76032" bIns="38016">
            <a:spAutoFit/>
          </a:bodyPr>
          <a:lstStyle>
            <a:lvl1pPr marL="495300" indent="-495300">
              <a:defRPr>
                <a:solidFill>
                  <a:schemeClr val="tx1"/>
                </a:solidFill>
                <a:latin typeface="Arial" charset="0"/>
              </a:defRPr>
            </a:lvl1pPr>
            <a:lvl2pPr marL="952500" indent="-495300">
              <a:defRPr>
                <a:solidFill>
                  <a:schemeClr val="tx1"/>
                </a:solidFill>
                <a:latin typeface="Arial" charset="0"/>
              </a:defRPr>
            </a:lvl2pPr>
            <a:lvl3pPr marL="1409700" indent="-495300">
              <a:defRPr>
                <a:solidFill>
                  <a:schemeClr val="tx1"/>
                </a:solidFill>
                <a:latin typeface="Arial" charset="0"/>
              </a:defRPr>
            </a:lvl3pPr>
            <a:lvl4pPr marL="1866900" indent="-495300">
              <a:defRPr>
                <a:solidFill>
                  <a:schemeClr val="tx1"/>
                </a:solidFill>
                <a:latin typeface="Arial" charset="0"/>
              </a:defRPr>
            </a:lvl4pPr>
            <a:lvl5pPr marL="2324100" indent="-495300">
              <a:defRPr>
                <a:solidFill>
                  <a:schemeClr val="tx1"/>
                </a:solidFill>
                <a:latin typeface="Arial" charset="0"/>
              </a:defRPr>
            </a:lvl5pPr>
            <a:lvl6pPr marL="27813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385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957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529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>
              <a:buFontTx/>
              <a:buBlip>
                <a:blip r:embed="rId6"/>
              </a:buBlip>
              <a:defRPr/>
            </a:pPr>
            <a:r>
              <a:rPr lang="ru-RU" sz="1400" dirty="0">
                <a:solidFill>
                  <a:srgbClr val="002060"/>
                </a:solidFill>
                <a:latin typeface="Century Gothic" panose="020B0502020202020204" pitchFamily="34" charset="0"/>
              </a:rPr>
              <a:t>Грузоподъемность, объем кузова, количество коробок/полет</a:t>
            </a:r>
            <a:endParaRPr lang="ru-RU" sz="1400" dirty="0">
              <a:solidFill>
                <a:srgbClr val="002060"/>
              </a:solidFill>
              <a:latin typeface="Century Gothic" panose="020B0502020202020204" pitchFamily="34" charset="0"/>
              <a:cs typeface="Segoe UI Semilight" panose="020B0402040204020203" pitchFamily="34" charset="0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302220" y="2909048"/>
            <a:ext cx="3631912" cy="29221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76032" tIns="38016" rIns="76032" bIns="38016">
            <a:spAutoFit/>
          </a:bodyPr>
          <a:lstStyle>
            <a:lvl1pPr marL="495300" indent="-495300">
              <a:defRPr>
                <a:solidFill>
                  <a:schemeClr val="tx1"/>
                </a:solidFill>
                <a:latin typeface="Arial" charset="0"/>
              </a:defRPr>
            </a:lvl1pPr>
            <a:lvl2pPr marL="952500" indent="-495300">
              <a:defRPr>
                <a:solidFill>
                  <a:schemeClr val="tx1"/>
                </a:solidFill>
                <a:latin typeface="Arial" charset="0"/>
              </a:defRPr>
            </a:lvl2pPr>
            <a:lvl3pPr marL="1409700" indent="-495300">
              <a:defRPr>
                <a:solidFill>
                  <a:schemeClr val="tx1"/>
                </a:solidFill>
                <a:latin typeface="Arial" charset="0"/>
              </a:defRPr>
            </a:lvl3pPr>
            <a:lvl4pPr marL="1866900" indent="-495300">
              <a:defRPr>
                <a:solidFill>
                  <a:schemeClr val="tx1"/>
                </a:solidFill>
                <a:latin typeface="Arial" charset="0"/>
              </a:defRPr>
            </a:lvl4pPr>
            <a:lvl5pPr marL="2324100" indent="-495300">
              <a:defRPr>
                <a:solidFill>
                  <a:schemeClr val="tx1"/>
                </a:solidFill>
                <a:latin typeface="Arial" charset="0"/>
              </a:defRPr>
            </a:lvl5pPr>
            <a:lvl6pPr marL="27813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385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957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529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>
              <a:buFontTx/>
              <a:buBlip>
                <a:blip r:embed="rId6"/>
              </a:buBlip>
              <a:defRPr/>
            </a:pPr>
            <a:r>
              <a:rPr lang="ru-RU" sz="1400" dirty="0">
                <a:solidFill>
                  <a:srgbClr val="002060"/>
                </a:solidFill>
                <a:latin typeface="Century Gothic" panose="020B0502020202020204" pitchFamily="34" charset="0"/>
                <a:cs typeface="Segoe UI Semilight" panose="020B0402040204020203" pitchFamily="34" charset="0"/>
              </a:rPr>
              <a:t>График работы водителей</a:t>
            </a:r>
          </a:p>
        </p:txBody>
      </p:sp>
      <p:sp>
        <p:nvSpPr>
          <p:cNvPr id="21" name="Text Box 11"/>
          <p:cNvSpPr txBox="1">
            <a:spLocks noChangeArrowheads="1"/>
          </p:cNvSpPr>
          <p:nvPr/>
        </p:nvSpPr>
        <p:spPr bwMode="auto">
          <a:xfrm>
            <a:off x="5741444" y="2621875"/>
            <a:ext cx="4195410" cy="29221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76032" tIns="38016" rIns="76032" bIns="380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Blip>
                <a:blip r:embed="rId6"/>
              </a:buBlip>
            </a:pPr>
            <a:r>
              <a:rPr lang="ru-RU" sz="1400" dirty="0">
                <a:solidFill>
                  <a:srgbClr val="002060"/>
                </a:solidFill>
                <a:latin typeface="Century Gothic" panose="020B0502020202020204" pitchFamily="34" charset="0"/>
                <a:cs typeface="Segoe UI Semilight" panose="020B0402040204020203" pitchFamily="34" charset="0"/>
              </a:rPr>
              <a:t>       </a:t>
            </a:r>
            <a:r>
              <a:rPr lang="ru-RU" sz="1400" dirty="0">
                <a:solidFill>
                  <a:srgbClr val="002060"/>
                </a:solidFill>
                <a:latin typeface="Century Gothic" panose="020B0502020202020204" pitchFamily="34" charset="0"/>
              </a:rPr>
              <a:t>Расход топлива </a:t>
            </a:r>
            <a:endParaRPr lang="ru-RU" sz="1400" dirty="0">
              <a:solidFill>
                <a:srgbClr val="002060"/>
              </a:solidFill>
              <a:latin typeface="Century Gothic" panose="020B0502020202020204" pitchFamily="34" charset="0"/>
              <a:cs typeface="Segoe UI Semilight" panose="020B0402040204020203" pitchFamily="34" charset="0"/>
            </a:endParaRPr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3213387" y="4357436"/>
            <a:ext cx="6364293" cy="29221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76032" tIns="38016" rIns="76032" bIns="380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Blip>
                <a:blip r:embed="rId6"/>
              </a:buBlip>
            </a:pPr>
            <a:r>
              <a:rPr lang="ru-RU" sz="1400" dirty="0">
                <a:solidFill>
                  <a:srgbClr val="002060"/>
                </a:solidFill>
                <a:latin typeface="Century Gothic" panose="020B0502020202020204" pitchFamily="34" charset="0"/>
                <a:cs typeface="Segoe UI Semilight" panose="020B0402040204020203" pitchFamily="34" charset="0"/>
              </a:rPr>
              <a:t>       Время прибытия/убытия к клиентам , на склад, автобазу</a:t>
            </a:r>
          </a:p>
        </p:txBody>
      </p:sp>
      <p:sp>
        <p:nvSpPr>
          <p:cNvPr id="23" name="Text Box 13"/>
          <p:cNvSpPr txBox="1">
            <a:spLocks noChangeArrowheads="1"/>
          </p:cNvSpPr>
          <p:nvPr/>
        </p:nvSpPr>
        <p:spPr bwMode="auto">
          <a:xfrm>
            <a:off x="4788509" y="3217658"/>
            <a:ext cx="5004329" cy="115399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76032" tIns="38016" rIns="76032" bIns="38016">
            <a:spAutoFit/>
          </a:bodyPr>
          <a:lstStyle>
            <a:lvl1pPr marL="495300" indent="-4953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Blip>
                <a:blip r:embed="rId6"/>
              </a:buBlip>
            </a:pPr>
            <a:r>
              <a:rPr lang="ru-RU" sz="1400" dirty="0">
                <a:solidFill>
                  <a:srgbClr val="002060"/>
                </a:solidFill>
                <a:latin typeface="Century Gothic" panose="020B0502020202020204" pitchFamily="34" charset="0"/>
                <a:cs typeface="Segoe UI Semilight" panose="020B0402040204020203" pitchFamily="34" charset="0"/>
              </a:rPr>
              <a:t>Суммарные данные по: </a:t>
            </a:r>
          </a:p>
          <a:p>
            <a:pPr marL="803275" lvl="1" indent="-268288">
              <a:buFont typeface="+mj-lt"/>
              <a:buAutoNum type="romanLcPeriod"/>
            </a:pPr>
            <a:r>
              <a:rPr lang="ru-RU" sz="1400" dirty="0">
                <a:solidFill>
                  <a:srgbClr val="002060"/>
                </a:solidFill>
                <a:latin typeface="Century Gothic" panose="020B0502020202020204" pitchFamily="34" charset="0"/>
                <a:cs typeface="Segoe UI Semilight" panose="020B0402040204020203" pitchFamily="34" charset="0"/>
              </a:rPr>
              <a:t>пробегу, </a:t>
            </a:r>
          </a:p>
          <a:p>
            <a:pPr marL="803275" lvl="1" indent="-268288">
              <a:buFont typeface="+mj-lt"/>
              <a:buAutoNum type="romanLcPeriod"/>
            </a:pPr>
            <a:r>
              <a:rPr lang="ru-RU" sz="1400" dirty="0">
                <a:solidFill>
                  <a:srgbClr val="002060"/>
                </a:solidFill>
                <a:latin typeface="Century Gothic" panose="020B0502020202020204" pitchFamily="34" charset="0"/>
                <a:cs typeface="Segoe UI Semilight" panose="020B0402040204020203" pitchFamily="34" charset="0"/>
              </a:rPr>
              <a:t>продолжительности рейсов, </a:t>
            </a:r>
          </a:p>
          <a:p>
            <a:pPr marL="803275" lvl="1" indent="-268288">
              <a:buFont typeface="+mj-lt"/>
              <a:buAutoNum type="romanLcPeriod"/>
            </a:pPr>
            <a:r>
              <a:rPr lang="ru-RU" sz="1400" dirty="0">
                <a:solidFill>
                  <a:srgbClr val="002060"/>
                </a:solidFill>
                <a:latin typeface="Century Gothic" panose="020B0502020202020204" pitchFamily="34" charset="0"/>
                <a:cs typeface="Segoe UI Semilight" panose="020B0402040204020203" pitchFamily="34" charset="0"/>
              </a:rPr>
              <a:t>весу/ объему  перевозимого груза </a:t>
            </a:r>
          </a:p>
          <a:p>
            <a:pPr marL="803275" lvl="1" indent="-268288">
              <a:buFont typeface="+mj-lt"/>
              <a:buAutoNum type="romanLcPeriod"/>
            </a:pPr>
            <a:r>
              <a:rPr lang="ru-RU" sz="1400" dirty="0">
                <a:solidFill>
                  <a:srgbClr val="002060"/>
                </a:solidFill>
                <a:latin typeface="Century Gothic" panose="020B0502020202020204" pitchFamily="34" charset="0"/>
                <a:cs typeface="Segoe UI Semilight" panose="020B0402040204020203" pitchFamily="34" charset="0"/>
              </a:rPr>
              <a:t>%  загрузки автотранспорта</a:t>
            </a:r>
          </a:p>
        </p:txBody>
      </p:sp>
      <p:sp>
        <p:nvSpPr>
          <p:cNvPr id="24" name="Text Box 14"/>
          <p:cNvSpPr txBox="1">
            <a:spLocks noChangeArrowheads="1"/>
          </p:cNvSpPr>
          <p:nvPr/>
        </p:nvSpPr>
        <p:spPr bwMode="auto">
          <a:xfrm>
            <a:off x="5264976" y="2916270"/>
            <a:ext cx="3890492" cy="29221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76032" tIns="38016" rIns="76032" bIns="380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Blip>
                <a:blip r:embed="rId6"/>
              </a:buBlip>
            </a:pPr>
            <a:r>
              <a:rPr lang="ru-RU" sz="1400" dirty="0">
                <a:solidFill>
                  <a:srgbClr val="002060"/>
                </a:solidFill>
                <a:latin typeface="Century Gothic" panose="020B0502020202020204" pitchFamily="34" charset="0"/>
                <a:cs typeface="Segoe UI Semilight" panose="020B0402040204020203" pitchFamily="34" charset="0"/>
              </a:rPr>
              <a:t>       </a:t>
            </a:r>
            <a:r>
              <a:rPr lang="ru-RU" sz="1400" dirty="0">
                <a:solidFill>
                  <a:srgbClr val="002060"/>
                </a:solidFill>
                <a:latin typeface="Century Gothic" panose="020B0502020202020204" pitchFamily="34" charset="0"/>
              </a:rPr>
              <a:t>Стоимость доставки </a:t>
            </a:r>
            <a:endParaRPr lang="ru-RU" sz="1400" dirty="0">
              <a:solidFill>
                <a:srgbClr val="002060"/>
              </a:solidFill>
              <a:latin typeface="Century Gothic" panose="020B0502020202020204" pitchFamily="34" charset="0"/>
              <a:cs typeface="Segoe UI Semilight" panose="020B0402040204020203" pitchFamily="34" charset="0"/>
            </a:endParaRPr>
          </a:p>
        </p:txBody>
      </p:sp>
      <p:sp>
        <p:nvSpPr>
          <p:cNvPr id="25" name="Text Box 15"/>
          <p:cNvSpPr txBox="1">
            <a:spLocks noChangeArrowheads="1"/>
          </p:cNvSpPr>
          <p:nvPr/>
        </p:nvSpPr>
        <p:spPr bwMode="auto">
          <a:xfrm>
            <a:off x="2736920" y="4679225"/>
            <a:ext cx="7055918" cy="29221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76032" tIns="38016" rIns="76032" bIns="380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Blip>
                <a:blip r:embed="rId6"/>
              </a:buBlip>
            </a:pPr>
            <a:r>
              <a:rPr lang="ru-RU" sz="1400" dirty="0">
                <a:solidFill>
                  <a:srgbClr val="002060"/>
                </a:solidFill>
                <a:latin typeface="Century Gothic" panose="020B0502020202020204" pitchFamily="34" charset="0"/>
                <a:cs typeface="Segoe UI Semilight" panose="020B0402040204020203" pitchFamily="34" charset="0"/>
              </a:rPr>
              <a:t>       Оптимальный порядок посещения </a:t>
            </a:r>
            <a:r>
              <a:rPr lang="ru-RU" sz="1400" dirty="0">
                <a:solidFill>
                  <a:srgbClr val="002060"/>
                </a:solidFill>
                <a:latin typeface="Century Gothic" panose="020B0502020202020204" pitchFamily="34" charset="0"/>
              </a:rPr>
              <a:t>пунктов назначения </a:t>
            </a:r>
            <a:r>
              <a:rPr lang="ru-RU" sz="1400" dirty="0">
                <a:solidFill>
                  <a:srgbClr val="002060"/>
                </a:solidFill>
                <a:latin typeface="Century Gothic" panose="020B0502020202020204" pitchFamily="34" charset="0"/>
                <a:cs typeface="Segoe UI Semilight" panose="020B0402040204020203" pitchFamily="34" charset="0"/>
              </a:rPr>
              <a:t>(</a:t>
            </a:r>
            <a:r>
              <a:rPr lang="ru-RU" sz="1400" i="1" dirty="0">
                <a:solidFill>
                  <a:srgbClr val="002060"/>
                </a:solidFill>
                <a:latin typeface="Century Gothic" panose="020B0502020202020204" pitchFamily="34" charset="0"/>
                <a:cs typeface="Segoe UI Semilight" panose="020B0402040204020203" pitchFamily="34" charset="0"/>
              </a:rPr>
              <a:t>маршрут</a:t>
            </a:r>
            <a:r>
              <a:rPr lang="ru-RU" sz="1400" dirty="0">
                <a:solidFill>
                  <a:srgbClr val="002060"/>
                </a:solidFill>
                <a:latin typeface="Century Gothic" panose="020B0502020202020204" pitchFamily="34" charset="0"/>
                <a:cs typeface="Segoe UI Semilight" panose="020B0402040204020203" pitchFamily="34" charset="0"/>
              </a:rPr>
              <a:t>)</a:t>
            </a:r>
          </a:p>
        </p:txBody>
      </p:sp>
      <p:sp>
        <p:nvSpPr>
          <p:cNvPr id="26" name="Text Box 16"/>
          <p:cNvSpPr txBox="1">
            <a:spLocks noChangeArrowheads="1"/>
          </p:cNvSpPr>
          <p:nvPr/>
        </p:nvSpPr>
        <p:spPr bwMode="auto">
          <a:xfrm>
            <a:off x="302222" y="3875889"/>
            <a:ext cx="3009898" cy="72310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76032" tIns="38016" rIns="76032" bIns="38016">
            <a:spAutoFit/>
          </a:bodyPr>
          <a:lstStyle>
            <a:lvl1pPr marL="495300" indent="-495300">
              <a:defRPr>
                <a:solidFill>
                  <a:schemeClr val="tx1"/>
                </a:solidFill>
                <a:latin typeface="Arial" charset="0"/>
              </a:defRPr>
            </a:lvl1pPr>
            <a:lvl2pPr marL="952500" indent="-495300">
              <a:defRPr>
                <a:solidFill>
                  <a:schemeClr val="tx1"/>
                </a:solidFill>
                <a:latin typeface="Arial" charset="0"/>
              </a:defRPr>
            </a:lvl2pPr>
            <a:lvl3pPr marL="1409700" indent="-495300">
              <a:defRPr>
                <a:solidFill>
                  <a:schemeClr val="tx1"/>
                </a:solidFill>
                <a:latin typeface="Arial" charset="0"/>
              </a:defRPr>
            </a:lvl3pPr>
            <a:lvl4pPr marL="1866900" indent="-495300">
              <a:defRPr>
                <a:solidFill>
                  <a:schemeClr val="tx1"/>
                </a:solidFill>
                <a:latin typeface="Arial" charset="0"/>
              </a:defRPr>
            </a:lvl4pPr>
            <a:lvl5pPr marL="2324100" indent="-495300">
              <a:defRPr>
                <a:solidFill>
                  <a:schemeClr val="tx1"/>
                </a:solidFill>
                <a:latin typeface="Arial" charset="0"/>
              </a:defRPr>
            </a:lvl5pPr>
            <a:lvl6pPr marL="27813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385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957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529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>
              <a:buFontTx/>
              <a:buBlip>
                <a:blip r:embed="rId6"/>
              </a:buBlip>
              <a:defRPr/>
            </a:pPr>
            <a:r>
              <a:rPr lang="ru-RU" sz="1400" dirty="0">
                <a:solidFill>
                  <a:srgbClr val="002060"/>
                </a:solidFill>
                <a:latin typeface="Century Gothic" panose="020B0502020202020204" pitchFamily="34" charset="0"/>
                <a:cs typeface="Segoe UI Semilight" panose="020B0402040204020203" pitchFamily="34" charset="0"/>
              </a:rPr>
              <a:t>Оптимизация проезда по:</a:t>
            </a:r>
          </a:p>
          <a:p>
            <a:pPr marL="801688" lvl="1" indent="-266700" defTabSz="896938" eaLnBrk="0" hangingPunct="0">
              <a:buFontTx/>
              <a:buAutoNum type="romanLcPeriod"/>
              <a:defRPr/>
            </a:pPr>
            <a:r>
              <a:rPr lang="ru-RU" sz="1400" dirty="0">
                <a:solidFill>
                  <a:srgbClr val="002060"/>
                </a:solidFill>
                <a:latin typeface="Century Gothic" panose="020B0502020202020204" pitchFamily="34" charset="0"/>
                <a:cs typeface="Segoe UI Semilight" panose="020B0402040204020203" pitchFamily="34" charset="0"/>
              </a:rPr>
              <a:t>расстоянию</a:t>
            </a:r>
          </a:p>
          <a:p>
            <a:pPr marL="801688" lvl="1" indent="-266700" defTabSz="896938" eaLnBrk="0" hangingPunct="0">
              <a:buFontTx/>
              <a:buAutoNum type="romanLcPeriod"/>
              <a:defRPr/>
            </a:pPr>
            <a:r>
              <a:rPr lang="ru-RU" sz="1400" dirty="0">
                <a:solidFill>
                  <a:srgbClr val="002060"/>
                </a:solidFill>
                <a:latin typeface="Century Gothic" panose="020B0502020202020204" pitchFamily="34" charset="0"/>
                <a:cs typeface="Segoe UI Semilight" panose="020B0402040204020203" pitchFamily="34" charset="0"/>
              </a:rPr>
              <a:t>времени</a:t>
            </a:r>
          </a:p>
        </p:txBody>
      </p:sp>
      <p:sp>
        <p:nvSpPr>
          <p:cNvPr id="27" name="Rectangle 17"/>
          <p:cNvSpPr>
            <a:spLocks noChangeArrowheads="1"/>
          </p:cNvSpPr>
          <p:nvPr/>
        </p:nvSpPr>
        <p:spPr bwMode="auto">
          <a:xfrm>
            <a:off x="6697360" y="1944415"/>
            <a:ext cx="2461091" cy="362732"/>
          </a:xfrm>
          <a:prstGeom prst="rect">
            <a:avLst/>
          </a:prstGeom>
          <a:noFill/>
          <a:ln>
            <a:noFill/>
          </a:ln>
          <a:extLst/>
        </p:spPr>
        <p:txBody>
          <a:bodyPr lIns="76032" tIns="38016" rIns="76032" bIns="38016"/>
          <a:lstStyle/>
          <a:p>
            <a:pPr marL="380162" indent="-380162" eaLnBrk="0" hangingPunct="0">
              <a:spcBef>
                <a:spcPct val="20000"/>
              </a:spcBef>
              <a:buClr>
                <a:schemeClr val="bg2"/>
              </a:buClr>
              <a:defRPr/>
            </a:pPr>
            <a:r>
              <a:rPr lang="ru-RU" u="sng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Результаты работы</a:t>
            </a: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:</a:t>
            </a:r>
          </a:p>
        </p:txBody>
      </p:sp>
      <p:sp>
        <p:nvSpPr>
          <p:cNvPr id="28" name="Rectangle 18"/>
          <p:cNvSpPr>
            <a:spLocks noChangeArrowheads="1"/>
          </p:cNvSpPr>
          <p:nvPr/>
        </p:nvSpPr>
        <p:spPr bwMode="auto">
          <a:xfrm rot="19605157" flipH="1">
            <a:off x="1289930" y="3117086"/>
            <a:ext cx="7203447" cy="61344"/>
          </a:xfrm>
          <a:prstGeom prst="rect">
            <a:avLst/>
          </a:prstGeom>
          <a:gradFill rotWithShape="1">
            <a:gsLst>
              <a:gs pos="0">
                <a:srgbClr val="0056AC"/>
              </a:gs>
              <a:gs pos="50000">
                <a:srgbClr val="FFFFFF"/>
              </a:gs>
              <a:gs pos="100000">
                <a:srgbClr val="0056AC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032" tIns="38016" rIns="76032" bIns="38016" anchor="ctr"/>
          <a:lstStyle/>
          <a:p>
            <a:endParaRPr lang="ru-RU">
              <a:solidFill>
                <a:schemeClr val="accent6">
                  <a:lumMod val="75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9" name="Text Box 21"/>
          <p:cNvSpPr txBox="1">
            <a:spLocks noChangeArrowheads="1"/>
          </p:cNvSpPr>
          <p:nvPr/>
        </p:nvSpPr>
        <p:spPr bwMode="auto">
          <a:xfrm>
            <a:off x="302222" y="3541162"/>
            <a:ext cx="3343296" cy="29221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76032" tIns="38016" rIns="76032" bIns="38016">
            <a:spAutoFit/>
          </a:bodyPr>
          <a:lstStyle>
            <a:lvl1pPr marL="495300" indent="-495300">
              <a:defRPr>
                <a:solidFill>
                  <a:schemeClr val="tx1"/>
                </a:solidFill>
                <a:latin typeface="Arial" charset="0"/>
              </a:defRPr>
            </a:lvl1pPr>
            <a:lvl2pPr marL="952500" indent="-495300">
              <a:defRPr>
                <a:solidFill>
                  <a:schemeClr val="tx1"/>
                </a:solidFill>
                <a:latin typeface="Arial" charset="0"/>
              </a:defRPr>
            </a:lvl2pPr>
            <a:lvl3pPr marL="1409700" indent="-495300">
              <a:defRPr>
                <a:solidFill>
                  <a:schemeClr val="tx1"/>
                </a:solidFill>
                <a:latin typeface="Arial" charset="0"/>
              </a:defRPr>
            </a:lvl3pPr>
            <a:lvl4pPr marL="1866900" indent="-495300">
              <a:defRPr>
                <a:solidFill>
                  <a:schemeClr val="tx1"/>
                </a:solidFill>
                <a:latin typeface="Arial" charset="0"/>
              </a:defRPr>
            </a:lvl4pPr>
            <a:lvl5pPr marL="2324100" indent="-495300">
              <a:defRPr>
                <a:solidFill>
                  <a:schemeClr val="tx1"/>
                </a:solidFill>
                <a:latin typeface="Arial" charset="0"/>
              </a:defRPr>
            </a:lvl5pPr>
            <a:lvl6pPr marL="27813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385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957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52900" indent="-4953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>
              <a:buBlip>
                <a:blip r:embed="rId6"/>
              </a:buBlip>
              <a:defRPr/>
            </a:pPr>
            <a:r>
              <a:rPr lang="ru-RU" sz="1400" dirty="0">
                <a:solidFill>
                  <a:srgbClr val="002060"/>
                </a:solidFill>
                <a:latin typeface="Century Gothic" panose="020B0502020202020204" pitchFamily="34" charset="0"/>
              </a:rPr>
              <a:t>Скоростной режим (пробки) </a:t>
            </a:r>
            <a:endParaRPr lang="ru-RU" sz="1400" dirty="0">
              <a:solidFill>
                <a:srgbClr val="002060"/>
              </a:solidFill>
              <a:latin typeface="Century Gothic" panose="020B0502020202020204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9289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75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50"/>
                            </p:stCondLst>
                            <p:childTnLst>
                              <p:par>
                                <p:cTn id="2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50"/>
                            </p:stCondLst>
                            <p:childTnLst>
                              <p:par>
                                <p:cTn id="33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50"/>
                            </p:stCondLst>
                            <p:childTnLst>
                              <p:par>
                                <p:cTn id="37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750"/>
                            </p:stCondLst>
                            <p:childTnLst>
                              <p:par>
                                <p:cTn id="41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250"/>
                            </p:stCondLst>
                            <p:childTnLst>
                              <p:par>
                                <p:cTn id="4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750"/>
                            </p:stCondLst>
                            <p:childTnLst>
                              <p:par>
                                <p:cTn id="4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250"/>
                            </p:stCondLst>
                            <p:childTnLst>
                              <p:par>
                                <p:cTn id="54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750"/>
                            </p:stCondLst>
                            <p:childTnLst>
                              <p:par>
                                <p:cTn id="58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250"/>
                            </p:stCondLst>
                            <p:childTnLst>
                              <p:par>
                                <p:cTn id="62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750"/>
                            </p:stCondLst>
                            <p:childTnLst>
                              <p:par>
                                <p:cTn id="66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250"/>
                            </p:stCondLst>
                            <p:childTnLst>
                              <p:par>
                                <p:cTn id="70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750"/>
                            </p:stCondLst>
                            <p:childTnLst>
                              <p:par>
                                <p:cTn id="74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250"/>
                            </p:stCondLst>
                            <p:childTnLst>
                              <p:par>
                                <p:cTn id="78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8" grpId="0" animBg="1"/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СИТИ-Доставка</a:t>
            </a: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11" name="Группа 310"/>
          <p:cNvGrpSpPr/>
          <p:nvPr/>
        </p:nvGrpSpPr>
        <p:grpSpPr>
          <a:xfrm>
            <a:off x="51785" y="5040759"/>
            <a:ext cx="9957079" cy="720080"/>
            <a:chOff x="51785" y="5040759"/>
            <a:chExt cx="9957079" cy="720080"/>
          </a:xfrm>
        </p:grpSpPr>
        <p:grpSp>
          <p:nvGrpSpPr>
            <p:cNvPr id="312" name="Группа 311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314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315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4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316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pic>
          <p:nvPicPr>
            <p:cNvPr id="313" name="Picture 6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Texturizer/>
                      </a14:imgEffect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12720" y="5040759"/>
              <a:ext cx="1296144" cy="6962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2160239" y="504255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Планирование маршрутов</a:t>
            </a:r>
          </a:p>
        </p:txBody>
      </p:sp>
      <p:sp>
        <p:nvSpPr>
          <p:cNvPr id="30" name="Rectangle 133"/>
          <p:cNvSpPr>
            <a:spLocks noChangeArrowheads="1"/>
          </p:cNvSpPr>
          <p:nvPr/>
        </p:nvSpPr>
        <p:spPr bwMode="auto">
          <a:xfrm>
            <a:off x="2631291" y="948329"/>
            <a:ext cx="7251573" cy="36273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91765"/>
                  <a:invGamma/>
                </a:schemeClr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Данные: заказы-332, авто-40 (</a:t>
            </a:r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Соболь, Газель, ЗИЛ, фура </a:t>
            </a: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)</a:t>
            </a:r>
          </a:p>
        </p:txBody>
      </p:sp>
      <p:pic>
        <p:nvPicPr>
          <p:cNvPr id="31" name="Picture 1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386" y="1462630"/>
            <a:ext cx="7621722" cy="3840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1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283" y="2833721"/>
            <a:ext cx="1491092" cy="122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1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386" y="1462630"/>
            <a:ext cx="7621722" cy="3840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286" y="2369459"/>
            <a:ext cx="4042751" cy="1895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5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386" y="1462630"/>
            <a:ext cx="7621722" cy="3840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386" y="1462630"/>
            <a:ext cx="7621722" cy="3840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2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92" y="2369461"/>
            <a:ext cx="3694480" cy="777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27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386" y="1462630"/>
            <a:ext cx="7621722" cy="3840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28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386" y="1462630"/>
            <a:ext cx="7621722" cy="3840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29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386" y="1462630"/>
            <a:ext cx="7621722" cy="3840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Picture 30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386" y="1462630"/>
            <a:ext cx="7621722" cy="3840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" name="Picture 31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386" y="1462630"/>
            <a:ext cx="7621722" cy="3840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Picture 33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386" y="1462630"/>
            <a:ext cx="7621722" cy="3840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" name="Picture 34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386" y="1462630"/>
            <a:ext cx="7621722" cy="3840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5" name="AutoShape 13"/>
          <p:cNvSpPr>
            <a:spLocks noChangeArrowheads="1"/>
          </p:cNvSpPr>
          <p:nvPr/>
        </p:nvSpPr>
        <p:spPr bwMode="auto">
          <a:xfrm>
            <a:off x="162760" y="1710679"/>
            <a:ext cx="4956937" cy="36933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0000">
                <a:schemeClr val="bg1"/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  <a:round/>
            <a:headEnd/>
            <a:tailEnd/>
          </a:ln>
          <a:effectLst/>
          <a:extLst/>
        </p:spPr>
        <p:txBody>
          <a:bodyPr wrap="square" anchor="ctr">
            <a:spAutoFit/>
          </a:bodyPr>
          <a:lstStyle/>
          <a:p>
            <a:pPr marL="342900" indent="-342900" algn="l">
              <a:buClr>
                <a:srgbClr val="000099"/>
              </a:buClr>
              <a:buFont typeface="+mj-lt"/>
              <a:buAutoNum type="arabicPeriod"/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</a:rPr>
              <a:t>Загрузка данных по заказам  - 1 мин.</a:t>
            </a:r>
          </a:p>
        </p:txBody>
      </p:sp>
      <p:sp>
        <p:nvSpPr>
          <p:cNvPr id="46" name="AutoShape 19"/>
          <p:cNvSpPr>
            <a:spLocks noChangeArrowheads="1"/>
          </p:cNvSpPr>
          <p:nvPr/>
        </p:nvSpPr>
        <p:spPr bwMode="auto">
          <a:xfrm>
            <a:off x="162760" y="2106751"/>
            <a:ext cx="3607412" cy="36933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0000">
                <a:schemeClr val="bg1"/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  <a:round/>
            <a:headEnd/>
            <a:tailEnd/>
          </a:ln>
          <a:effectLst/>
          <a:extLst/>
        </p:spPr>
        <p:txBody>
          <a:bodyPr wrap="square" anchor="ctr">
            <a:spAutoFit/>
          </a:bodyPr>
          <a:lstStyle/>
          <a:p>
            <a:pPr marL="342900" indent="-342900" algn="l">
              <a:buClr>
                <a:srgbClr val="000099"/>
              </a:buClr>
              <a:buFont typeface="+mj-lt"/>
              <a:buAutoNum type="arabicPeriod" startAt="2"/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</a:rPr>
              <a:t>Привязка к карте – 1 мин.</a:t>
            </a:r>
          </a:p>
        </p:txBody>
      </p:sp>
      <p:sp>
        <p:nvSpPr>
          <p:cNvPr id="47" name="AutoShape 21"/>
          <p:cNvSpPr>
            <a:spLocks noChangeArrowheads="1"/>
          </p:cNvSpPr>
          <p:nvPr/>
        </p:nvSpPr>
        <p:spPr bwMode="auto">
          <a:xfrm>
            <a:off x="155763" y="2496655"/>
            <a:ext cx="5318029" cy="36933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0000">
                <a:schemeClr val="bg1"/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  <a:round/>
            <a:headEnd/>
            <a:tailEnd/>
          </a:ln>
          <a:effectLst/>
          <a:extLst/>
        </p:spPr>
        <p:txBody>
          <a:bodyPr wrap="square" anchor="ctr">
            <a:spAutoFit/>
          </a:bodyPr>
          <a:lstStyle/>
          <a:p>
            <a:pPr marL="342900" indent="-342900" algn="l">
              <a:buClr>
                <a:srgbClr val="000099"/>
              </a:buClr>
              <a:buFont typeface="+mj-lt"/>
              <a:buAutoNum type="arabicPeriod" startAt="3"/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</a:rPr>
              <a:t>Автоматическое планирование – 4 мин.</a:t>
            </a:r>
          </a:p>
        </p:txBody>
      </p:sp>
      <p:sp>
        <p:nvSpPr>
          <p:cNvPr id="48" name="AutoShape 26"/>
          <p:cNvSpPr>
            <a:spLocks noChangeArrowheads="1"/>
          </p:cNvSpPr>
          <p:nvPr/>
        </p:nvSpPr>
        <p:spPr bwMode="auto">
          <a:xfrm>
            <a:off x="166260" y="2902036"/>
            <a:ext cx="5588507" cy="36933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0000">
                <a:schemeClr val="bg1"/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  <a:round/>
            <a:headEnd/>
            <a:tailEnd/>
          </a:ln>
          <a:effectLst/>
          <a:extLst/>
        </p:spPr>
        <p:txBody>
          <a:bodyPr wrap="square" anchor="ctr">
            <a:spAutoFit/>
          </a:bodyPr>
          <a:lstStyle/>
          <a:p>
            <a:pPr marL="342900" indent="-342900" algn="l">
              <a:buClr>
                <a:srgbClr val="000099"/>
              </a:buClr>
              <a:buFont typeface="+mj-lt"/>
              <a:buAutoNum type="arabicPeriod" startAt="4"/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</a:rPr>
              <a:t>Редактирование распределения – 30 мин.</a:t>
            </a:r>
          </a:p>
        </p:txBody>
      </p:sp>
      <p:sp>
        <p:nvSpPr>
          <p:cNvPr id="49" name="AutoShape 32"/>
          <p:cNvSpPr>
            <a:spLocks noChangeArrowheads="1"/>
          </p:cNvSpPr>
          <p:nvPr/>
        </p:nvSpPr>
        <p:spPr bwMode="auto">
          <a:xfrm>
            <a:off x="161011" y="3316197"/>
            <a:ext cx="3371010" cy="36933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0000">
                <a:schemeClr val="bg1"/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  <a:round/>
            <a:headEnd/>
            <a:tailEnd/>
          </a:ln>
          <a:effectLst/>
          <a:extLst/>
        </p:spPr>
        <p:txBody>
          <a:bodyPr wrap="square" anchor="ctr">
            <a:spAutoFit/>
          </a:bodyPr>
          <a:lstStyle/>
          <a:p>
            <a:pPr marL="342900" indent="-342900" algn="l">
              <a:buClr>
                <a:srgbClr val="000099"/>
              </a:buClr>
              <a:buFont typeface="+mj-lt"/>
              <a:buAutoNum type="arabicPeriod" startAt="5"/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</a:rPr>
              <a:t>Прокладка маршрута</a:t>
            </a:r>
          </a:p>
        </p:txBody>
      </p:sp>
      <p:sp>
        <p:nvSpPr>
          <p:cNvPr id="50" name="AutoShape 35"/>
          <p:cNvSpPr>
            <a:spLocks noChangeArrowheads="1"/>
          </p:cNvSpPr>
          <p:nvPr/>
        </p:nvSpPr>
        <p:spPr bwMode="auto">
          <a:xfrm>
            <a:off x="162762" y="3748897"/>
            <a:ext cx="2972339" cy="36933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0000">
                <a:schemeClr val="bg1"/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  <a:round/>
            <a:headEnd/>
            <a:tailEnd/>
          </a:ln>
          <a:effectLst/>
          <a:extLst/>
        </p:spPr>
        <p:txBody>
          <a:bodyPr wrap="square" anchor="ctr">
            <a:spAutoFit/>
          </a:bodyPr>
          <a:lstStyle/>
          <a:p>
            <a:pPr marL="342900" indent="-342900" algn="l">
              <a:buClr>
                <a:srgbClr val="000099"/>
              </a:buClr>
              <a:buFont typeface="+mj-lt"/>
              <a:buAutoNum type="arabicPeriod" startAt="6"/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</a:rPr>
              <a:t>Подготовка отчетов</a:t>
            </a:r>
          </a:p>
        </p:txBody>
      </p:sp>
      <p:graphicFrame>
        <p:nvGraphicFramePr>
          <p:cNvPr id="51" name="Объект 5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6435156"/>
              </p:ext>
            </p:extLst>
          </p:nvPr>
        </p:nvGraphicFramePr>
        <p:xfrm>
          <a:off x="3735645" y="3316962"/>
          <a:ext cx="4523120" cy="22278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Точечный рисунок" r:id="rId21" imgW="9586791" imgH="6195597" progId="PBrush">
                  <p:embed/>
                </p:oleObj>
              </mc:Choice>
              <mc:Fallback>
                <p:oleObj name="Точечный рисунок" r:id="rId21" imgW="9586791" imgH="6195597" progId="PBrus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5645" y="3316962"/>
                        <a:ext cx="4523120" cy="2227853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777777"/>
                        </a:solidFill>
                        <a:miter lim="800000"/>
                        <a:headEnd type="none" w="sm" len="sm"/>
                        <a:tailEnd type="none" w="sm" len="sm"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34628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75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5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75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75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75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25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25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25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75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75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75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125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225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375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250"/>
                            </p:stCondLst>
                            <p:childTnLst>
                              <p:par>
                                <p:cTn id="73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6750"/>
                            </p:stCondLst>
                            <p:childTnLst>
                              <p:par>
                                <p:cTn id="77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8250"/>
                            </p:stCondLst>
                            <p:childTnLst>
                              <p:par>
                                <p:cTn id="8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8750"/>
                            </p:stCondLst>
                            <p:childTnLst>
                              <p:par>
                                <p:cTn id="85" presetID="2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1000"/>
                            </p:stCondLst>
                            <p:childTnLst>
                              <p:par>
                                <p:cTn id="9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СИТИ-Доставка</a:t>
            </a: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11" name="Группа 310"/>
          <p:cNvGrpSpPr/>
          <p:nvPr/>
        </p:nvGrpSpPr>
        <p:grpSpPr>
          <a:xfrm>
            <a:off x="51785" y="5040759"/>
            <a:ext cx="9957079" cy="720080"/>
            <a:chOff x="51785" y="5040759"/>
            <a:chExt cx="9957079" cy="720080"/>
          </a:xfrm>
        </p:grpSpPr>
        <p:grpSp>
          <p:nvGrpSpPr>
            <p:cNvPr id="312" name="Группа 311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314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315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3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316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pic>
          <p:nvPicPr>
            <p:cNvPr id="313" name="Picture 6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Texturizer/>
                      </a14:imgEffect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12720" y="5040759"/>
              <a:ext cx="1296144" cy="6962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2160239" y="504255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Режимы планирования</a:t>
            </a:r>
          </a:p>
        </p:txBody>
      </p:sp>
      <p:pic>
        <p:nvPicPr>
          <p:cNvPr id="52" name="Picture 1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6314" y="1141831"/>
            <a:ext cx="6636411" cy="37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" name="Text Box 21"/>
          <p:cNvSpPr txBox="1">
            <a:spLocks noChangeArrowheads="1"/>
          </p:cNvSpPr>
          <p:nvPr/>
        </p:nvSpPr>
        <p:spPr bwMode="auto">
          <a:xfrm>
            <a:off x="309633" y="1990984"/>
            <a:ext cx="8732356" cy="33855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50000">
                <a:schemeClr val="bg1"/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  <a:miter lim="800000"/>
            <a:headEnd/>
            <a:tailEnd/>
          </a:ln>
          <a:effectLst/>
          <a:extLst/>
        </p:spPr>
        <p:txBody>
          <a:bodyPr wrap="square">
            <a:spAutoFit/>
          </a:bodyPr>
          <a:lstStyle>
            <a:defPPr>
              <a:defRPr lang="ru-RU"/>
            </a:defPPr>
            <a:lvl1pPr marL="342900" indent="-342900" eaLnBrk="0" hangingPunct="0">
              <a:buFont typeface="+mj-lt"/>
              <a:buAutoNum type="arabicPeriod"/>
              <a:defRPr sz="1600" b="1" u="sng">
                <a:solidFill>
                  <a:srgbClr val="002060"/>
                </a:solidFill>
                <a:latin typeface="+mj-lt"/>
              </a:defRPr>
            </a:lvl1pPr>
            <a:lvl2pPr marL="742950" indent="-285750" eaLnBrk="0" hangingPunct="0">
              <a:defRPr b="1">
                <a:latin typeface="Century Gothic" pitchFamily="34" charset="0"/>
              </a:defRPr>
            </a:lvl2pPr>
            <a:lvl3pPr marL="1143000" indent="-228600" eaLnBrk="0" hangingPunct="0">
              <a:defRPr b="1">
                <a:latin typeface="Century Gothic" pitchFamily="34" charset="0"/>
              </a:defRPr>
            </a:lvl3pPr>
            <a:lvl4pPr marL="1600200" indent="-228600" eaLnBrk="0" hangingPunct="0">
              <a:defRPr b="1">
                <a:latin typeface="Century Gothic" pitchFamily="34" charset="0"/>
              </a:defRPr>
            </a:lvl4pPr>
            <a:lvl5pPr marL="2057400" indent="-228600" eaLnBrk="0" hangingPunct="0">
              <a:defRPr b="1"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Century Gothic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ru-RU" b="0" u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Зональное планирование, с привязкой автомобилей к заданным зонам</a:t>
            </a:r>
          </a:p>
        </p:txBody>
      </p:sp>
      <p:sp>
        <p:nvSpPr>
          <p:cNvPr id="54" name="Text Box 22"/>
          <p:cNvSpPr txBox="1">
            <a:spLocks noChangeArrowheads="1"/>
          </p:cNvSpPr>
          <p:nvPr/>
        </p:nvSpPr>
        <p:spPr bwMode="auto">
          <a:xfrm>
            <a:off x="309633" y="2311483"/>
            <a:ext cx="6985912" cy="33855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50000">
                <a:schemeClr val="bg1"/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  <a:miter lim="800000"/>
            <a:headEnd/>
            <a:tailEnd/>
          </a:ln>
          <a:effectLst/>
          <a:extLst/>
        </p:spPr>
        <p:txBody>
          <a:bodyPr wrap="square">
            <a:spAutoFit/>
          </a:bodyPr>
          <a:lstStyle>
            <a:defPPr>
              <a:defRPr lang="ru-RU"/>
            </a:defPPr>
            <a:lvl1pPr marL="342900" indent="-342900" eaLnBrk="0" hangingPunct="0">
              <a:buFont typeface="+mj-lt"/>
              <a:buAutoNum type="arabicPeriod"/>
              <a:defRPr sz="1600" b="1" u="sng">
                <a:solidFill>
                  <a:srgbClr val="002060"/>
                </a:solidFill>
                <a:latin typeface="+mj-lt"/>
              </a:defRPr>
            </a:lvl1pPr>
            <a:lvl2pPr marL="742950" indent="-285750" eaLnBrk="0" hangingPunct="0">
              <a:defRPr b="1">
                <a:latin typeface="Century Gothic" pitchFamily="34" charset="0"/>
              </a:defRPr>
            </a:lvl2pPr>
            <a:lvl3pPr marL="1143000" indent="-228600" eaLnBrk="0" hangingPunct="0">
              <a:defRPr b="1">
                <a:latin typeface="Century Gothic" pitchFamily="34" charset="0"/>
              </a:defRPr>
            </a:lvl3pPr>
            <a:lvl4pPr marL="1600200" indent="-228600" eaLnBrk="0" hangingPunct="0">
              <a:defRPr b="1">
                <a:latin typeface="Century Gothic" pitchFamily="34" charset="0"/>
              </a:defRPr>
            </a:lvl4pPr>
            <a:lvl5pPr marL="2057400" indent="-228600" eaLnBrk="0" hangingPunct="0">
              <a:defRPr b="1"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Century Gothic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ru-RU" b="0" u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Планирование по категориям, учитывающее тип заявок</a:t>
            </a:r>
          </a:p>
        </p:txBody>
      </p:sp>
      <p:sp>
        <p:nvSpPr>
          <p:cNvPr id="55" name="Text Box 23"/>
          <p:cNvSpPr txBox="1">
            <a:spLocks noChangeArrowheads="1"/>
          </p:cNvSpPr>
          <p:nvPr/>
        </p:nvSpPr>
        <p:spPr bwMode="auto">
          <a:xfrm>
            <a:off x="309634" y="3019315"/>
            <a:ext cx="6430225" cy="33855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50000">
                <a:schemeClr val="bg1"/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  <a:miter lim="800000"/>
            <a:headEnd/>
            <a:tailEnd/>
          </a:ln>
          <a:effectLst/>
          <a:extLst/>
        </p:spPr>
        <p:txBody>
          <a:bodyPr wrap="square">
            <a:spAutoFit/>
          </a:bodyPr>
          <a:lstStyle>
            <a:defPPr>
              <a:defRPr lang="ru-RU"/>
            </a:defPPr>
            <a:lvl1pPr marL="342900" indent="-342900" eaLnBrk="0" hangingPunct="0">
              <a:buFont typeface="+mj-lt"/>
              <a:buAutoNum type="arabicPeriod"/>
              <a:defRPr sz="1600" b="1" u="sng">
                <a:solidFill>
                  <a:srgbClr val="002060"/>
                </a:solidFill>
                <a:latin typeface="+mj-lt"/>
              </a:defRPr>
            </a:lvl1pPr>
            <a:lvl2pPr marL="742950" indent="-285750" eaLnBrk="0" hangingPunct="0">
              <a:defRPr b="1">
                <a:latin typeface="Century Gothic" pitchFamily="34" charset="0"/>
              </a:defRPr>
            </a:lvl2pPr>
            <a:lvl3pPr marL="1143000" indent="-228600" eaLnBrk="0" hangingPunct="0">
              <a:defRPr b="1">
                <a:latin typeface="Century Gothic" pitchFamily="34" charset="0"/>
              </a:defRPr>
            </a:lvl3pPr>
            <a:lvl4pPr marL="1600200" indent="-228600" eaLnBrk="0" hangingPunct="0">
              <a:defRPr b="1">
                <a:latin typeface="Century Gothic" pitchFamily="34" charset="0"/>
              </a:defRPr>
            </a:lvl4pPr>
            <a:lvl5pPr marL="2057400" indent="-228600" eaLnBrk="0" hangingPunct="0">
              <a:defRPr b="1"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Century Gothic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ru-RU" b="0" u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Задание и использование фиксированных рейсов</a:t>
            </a:r>
          </a:p>
        </p:txBody>
      </p:sp>
      <p:sp>
        <p:nvSpPr>
          <p:cNvPr id="56" name="Text Box 24"/>
          <p:cNvSpPr txBox="1">
            <a:spLocks noChangeArrowheads="1"/>
          </p:cNvSpPr>
          <p:nvPr/>
        </p:nvSpPr>
        <p:spPr bwMode="auto">
          <a:xfrm>
            <a:off x="309634" y="3684705"/>
            <a:ext cx="5953869" cy="33855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50000">
                <a:schemeClr val="bg1"/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  <a:miter lim="800000"/>
            <a:headEnd/>
            <a:tailEnd/>
          </a:ln>
          <a:effectLst/>
          <a:extLst/>
        </p:spPr>
        <p:txBody>
          <a:bodyPr wrap="square">
            <a:spAutoFit/>
          </a:bodyPr>
          <a:lstStyle>
            <a:defPPr>
              <a:defRPr lang="ru-RU"/>
            </a:defPPr>
            <a:lvl1pPr marL="342900" indent="-342900" eaLnBrk="0" hangingPunct="0">
              <a:buFont typeface="+mj-lt"/>
              <a:buAutoNum type="arabicPeriod"/>
              <a:defRPr sz="1600" b="1" u="sng">
                <a:solidFill>
                  <a:srgbClr val="002060"/>
                </a:solidFill>
                <a:latin typeface="+mj-lt"/>
              </a:defRPr>
            </a:lvl1pPr>
            <a:lvl2pPr marL="742950" indent="-285750" eaLnBrk="0" hangingPunct="0">
              <a:defRPr b="1">
                <a:latin typeface="Century Gothic" pitchFamily="34" charset="0"/>
              </a:defRPr>
            </a:lvl2pPr>
            <a:lvl3pPr marL="1143000" indent="-228600" eaLnBrk="0" hangingPunct="0">
              <a:defRPr b="1">
                <a:latin typeface="Century Gothic" pitchFamily="34" charset="0"/>
              </a:defRPr>
            </a:lvl3pPr>
            <a:lvl4pPr marL="1600200" indent="-228600" eaLnBrk="0" hangingPunct="0">
              <a:defRPr b="1">
                <a:latin typeface="Century Gothic" pitchFamily="34" charset="0"/>
              </a:defRPr>
            </a:lvl4pPr>
            <a:lvl5pPr marL="2057400" indent="-228600" eaLnBrk="0" hangingPunct="0">
              <a:defRPr b="1"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Century Gothic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ru-RU" b="0" u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Планирование с «неявным» заданием зон</a:t>
            </a:r>
          </a:p>
        </p:txBody>
      </p:sp>
      <p:sp>
        <p:nvSpPr>
          <p:cNvPr id="57" name="Text Box 25"/>
          <p:cNvSpPr txBox="1">
            <a:spLocks noChangeArrowheads="1"/>
          </p:cNvSpPr>
          <p:nvPr/>
        </p:nvSpPr>
        <p:spPr bwMode="auto">
          <a:xfrm>
            <a:off x="309634" y="2656374"/>
            <a:ext cx="8891123" cy="33855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50000">
                <a:schemeClr val="bg1"/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  <a:miter lim="800000"/>
            <a:headEnd/>
            <a:tailEnd/>
          </a:ln>
          <a:effectLst/>
          <a:extLst/>
        </p:spPr>
        <p:txBody>
          <a:bodyPr wrap="square">
            <a:spAutoFit/>
          </a:bodyPr>
          <a:lstStyle>
            <a:defPPr>
              <a:defRPr lang="ru-RU"/>
            </a:defPPr>
            <a:lvl1pPr marL="342900" indent="-342900" eaLnBrk="0" hangingPunct="0">
              <a:buFont typeface="+mj-lt"/>
              <a:buAutoNum type="arabicPeriod"/>
              <a:defRPr sz="1600" b="1" u="sng">
                <a:solidFill>
                  <a:srgbClr val="002060"/>
                </a:solidFill>
                <a:latin typeface="+mj-lt"/>
              </a:defRPr>
            </a:lvl1pPr>
            <a:lvl2pPr marL="742950" indent="-285750" eaLnBrk="0" hangingPunct="0">
              <a:defRPr b="1">
                <a:latin typeface="Century Gothic" pitchFamily="34" charset="0"/>
              </a:defRPr>
            </a:lvl2pPr>
            <a:lvl3pPr marL="1143000" indent="-228600" eaLnBrk="0" hangingPunct="0">
              <a:defRPr b="1">
                <a:latin typeface="Century Gothic" pitchFamily="34" charset="0"/>
              </a:defRPr>
            </a:lvl3pPr>
            <a:lvl4pPr marL="1600200" indent="-228600" eaLnBrk="0" hangingPunct="0">
              <a:defRPr b="1">
                <a:latin typeface="Century Gothic" pitchFamily="34" charset="0"/>
              </a:defRPr>
            </a:lvl4pPr>
            <a:lvl5pPr marL="2057400" indent="-228600" eaLnBrk="0" hangingPunct="0">
              <a:defRPr b="1"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Century Gothic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ru-RU" b="0" u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Планирование дозагрузки автомобиля в процессе доставки продукции</a:t>
            </a:r>
          </a:p>
        </p:txBody>
      </p:sp>
      <p:sp>
        <p:nvSpPr>
          <p:cNvPr id="58" name="Text Box 26"/>
          <p:cNvSpPr txBox="1">
            <a:spLocks noChangeArrowheads="1"/>
          </p:cNvSpPr>
          <p:nvPr/>
        </p:nvSpPr>
        <p:spPr bwMode="auto">
          <a:xfrm>
            <a:off x="309634" y="1681216"/>
            <a:ext cx="8176669" cy="33855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50000">
                <a:schemeClr val="bg1"/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  <a:miter lim="800000"/>
            <a:headEnd/>
            <a:tailEnd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ru-RU" sz="1600" b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Автоматическое планирование, с учетом времени оптимизации</a:t>
            </a:r>
          </a:p>
        </p:txBody>
      </p:sp>
      <p:sp>
        <p:nvSpPr>
          <p:cNvPr id="59" name="Text Box 27"/>
          <p:cNvSpPr txBox="1">
            <a:spLocks noChangeArrowheads="1"/>
          </p:cNvSpPr>
          <p:nvPr/>
        </p:nvSpPr>
        <p:spPr bwMode="auto">
          <a:xfrm>
            <a:off x="309633" y="3339814"/>
            <a:ext cx="6985912" cy="33855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50000">
                <a:schemeClr val="bg1"/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  <a:miter lim="800000"/>
            <a:headEnd/>
            <a:tailEnd/>
          </a:ln>
          <a:effectLst/>
          <a:extLst/>
        </p:spPr>
        <p:txBody>
          <a:bodyPr wrap="square">
            <a:spAutoFit/>
          </a:bodyPr>
          <a:lstStyle>
            <a:defPPr>
              <a:defRPr lang="ru-RU"/>
            </a:defPPr>
            <a:lvl1pPr marL="342900" indent="-342900" eaLnBrk="0" hangingPunct="0">
              <a:buFont typeface="+mj-lt"/>
              <a:buAutoNum type="arabicPeriod"/>
              <a:defRPr sz="1600" b="1" u="sng">
                <a:solidFill>
                  <a:srgbClr val="002060"/>
                </a:solidFill>
                <a:latin typeface="+mj-lt"/>
              </a:defRPr>
            </a:lvl1pPr>
            <a:lvl2pPr marL="742950" indent="-285750" eaLnBrk="0" hangingPunct="0">
              <a:defRPr b="1">
                <a:latin typeface="Century Gothic" pitchFamily="34" charset="0"/>
              </a:defRPr>
            </a:lvl2pPr>
            <a:lvl3pPr marL="1143000" indent="-228600" eaLnBrk="0" hangingPunct="0">
              <a:defRPr b="1">
                <a:latin typeface="Century Gothic" pitchFamily="34" charset="0"/>
              </a:defRPr>
            </a:lvl3pPr>
            <a:lvl4pPr marL="1600200" indent="-228600" eaLnBrk="0" hangingPunct="0">
              <a:defRPr b="1">
                <a:latin typeface="Century Gothic" pitchFamily="34" charset="0"/>
              </a:defRPr>
            </a:lvl4pPr>
            <a:lvl5pPr marL="2057400" indent="-228600" eaLnBrk="0" hangingPunct="0">
              <a:defRPr b="1"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Century Gothic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ru-RU" b="0" u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Планирование нескольких «ходок»  на одну машину</a:t>
            </a:r>
          </a:p>
        </p:txBody>
      </p:sp>
      <p:sp>
        <p:nvSpPr>
          <p:cNvPr id="60" name="Text Box 28"/>
          <p:cNvSpPr txBox="1">
            <a:spLocks noChangeArrowheads="1"/>
          </p:cNvSpPr>
          <p:nvPr/>
        </p:nvSpPr>
        <p:spPr bwMode="auto">
          <a:xfrm>
            <a:off x="309634" y="4057635"/>
            <a:ext cx="3857457" cy="83099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50000">
                <a:schemeClr val="bg1"/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  <a:miter lim="800000"/>
            <a:headEnd/>
            <a:tailEnd/>
          </a:ln>
          <a:effectLst/>
          <a:extLst/>
        </p:spPr>
        <p:txBody>
          <a:bodyPr wrap="square">
            <a:spAutoFit/>
          </a:bodyPr>
          <a:lstStyle>
            <a:defPPr>
              <a:defRPr lang="ru-RU"/>
            </a:defPPr>
            <a:lvl1pPr marL="342900" indent="-342900" eaLnBrk="0" hangingPunct="0">
              <a:buFont typeface="+mj-lt"/>
              <a:buAutoNum type="arabicPeriod"/>
              <a:defRPr sz="1600" b="1" u="sng">
                <a:solidFill>
                  <a:srgbClr val="002060"/>
                </a:solidFill>
                <a:latin typeface="+mj-lt"/>
              </a:defRPr>
            </a:lvl1pPr>
            <a:lvl2pPr marL="742950" indent="-285750" eaLnBrk="0" hangingPunct="0">
              <a:defRPr b="1">
                <a:latin typeface="Century Gothic" pitchFamily="34" charset="0"/>
              </a:defRPr>
            </a:lvl2pPr>
            <a:lvl3pPr marL="1143000" indent="-228600" eaLnBrk="0" hangingPunct="0">
              <a:defRPr b="1">
                <a:latin typeface="Century Gothic" pitchFamily="34" charset="0"/>
              </a:defRPr>
            </a:lvl3pPr>
            <a:lvl4pPr marL="1600200" indent="-228600" eaLnBrk="0" hangingPunct="0">
              <a:defRPr b="1">
                <a:latin typeface="Century Gothic" pitchFamily="34" charset="0"/>
              </a:defRPr>
            </a:lvl4pPr>
            <a:lvl5pPr marL="2057400" indent="-228600" eaLnBrk="0" hangingPunct="0">
              <a:defRPr b="1"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Century Gothic" pitchFamily="34" charset="0"/>
              </a:defRPr>
            </a:lvl9pPr>
          </a:lstStyle>
          <a:p>
            <a:pPr marL="0" indent="0">
              <a:buNone/>
            </a:pPr>
            <a:r>
              <a:rPr lang="ru-RU" b="0" u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Расчет: </a:t>
            </a:r>
          </a:p>
          <a:p>
            <a:r>
              <a:rPr lang="ru-RU" b="0" u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Стоимости доставки</a:t>
            </a:r>
          </a:p>
          <a:p>
            <a:r>
              <a:rPr lang="ru-RU" b="0" u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Планового расхода топлива</a:t>
            </a:r>
          </a:p>
        </p:txBody>
      </p:sp>
    </p:spTree>
    <p:extLst>
      <p:ext uri="{BB962C8B-B14F-4D97-AF65-F5344CB8AC3E}">
        <p14:creationId xmlns:p14="http://schemas.microsoft.com/office/powerpoint/2010/main" val="1997435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75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50"/>
                            </p:stCondLst>
                            <p:childTnLst>
                              <p:par>
                                <p:cTn id="21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750"/>
                            </p:stCondLst>
                            <p:childTnLst>
                              <p:par>
                                <p:cTn id="2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50"/>
                            </p:stCondLst>
                            <p:childTnLst>
                              <p:par>
                                <p:cTn id="2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750"/>
                            </p:stCondLst>
                            <p:childTnLst>
                              <p:par>
                                <p:cTn id="33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250"/>
                            </p:stCondLst>
                            <p:childTnLst>
                              <p:par>
                                <p:cTn id="37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750"/>
                            </p:stCondLst>
                            <p:childTnLst>
                              <p:par>
                                <p:cTn id="41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 autoUpdateAnimBg="0"/>
      <p:bldP spid="54" grpId="0" animBg="1" autoUpdateAnimBg="0"/>
      <p:bldP spid="55" grpId="0" animBg="1" autoUpdateAnimBg="0"/>
      <p:bldP spid="56" grpId="0" animBg="1" autoUpdateAnimBg="0"/>
      <p:bldP spid="57" grpId="0" animBg="1" autoUpdateAnimBg="0"/>
      <p:bldP spid="58" grpId="0" animBg="1" autoUpdateAnimBg="0"/>
      <p:bldP spid="59" grpId="0" animBg="1" autoUpdateAnimBg="0"/>
      <p:bldP spid="60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СИТИ-Доставка</a:t>
            </a: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2160239" y="504255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Учет статистики по «пробкам»</a:t>
            </a:r>
          </a:p>
        </p:txBody>
      </p:sp>
      <p:grpSp>
        <p:nvGrpSpPr>
          <p:cNvPr id="311" name="Группа 310"/>
          <p:cNvGrpSpPr/>
          <p:nvPr/>
        </p:nvGrpSpPr>
        <p:grpSpPr>
          <a:xfrm>
            <a:off x="51785" y="5040759"/>
            <a:ext cx="9957079" cy="720080"/>
            <a:chOff x="51785" y="5040759"/>
            <a:chExt cx="9957079" cy="720080"/>
          </a:xfrm>
        </p:grpSpPr>
        <p:grpSp>
          <p:nvGrpSpPr>
            <p:cNvPr id="312" name="Группа 311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314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315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3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316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pic>
          <p:nvPicPr>
            <p:cNvPr id="313" name="Picture 6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Texturizer/>
                      </a14:imgEffect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12720" y="5040759"/>
              <a:ext cx="1296144" cy="6962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5" name="Rectangle 5"/>
          <p:cNvSpPr>
            <a:spLocks noChangeArrowheads="1"/>
          </p:cNvSpPr>
          <p:nvPr/>
        </p:nvSpPr>
        <p:spPr bwMode="auto">
          <a:xfrm>
            <a:off x="215777" y="1224335"/>
            <a:ext cx="3960439" cy="3693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marL="0" lvl="1" eaLnBrk="0" hangingPunct="0">
              <a:defRPr/>
            </a:pPr>
            <a:r>
              <a:rPr lang="ru-RU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Функциональные возможности:</a:t>
            </a:r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9792" y="2577981"/>
            <a:ext cx="3987480" cy="260679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42406" y="1209830"/>
            <a:ext cx="3980413" cy="260679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8" name="Rectangle 5"/>
          <p:cNvSpPr>
            <a:spLocks noChangeArrowheads="1"/>
          </p:cNvSpPr>
          <p:nvPr/>
        </p:nvSpPr>
        <p:spPr bwMode="auto">
          <a:xfrm>
            <a:off x="1295896" y="4589547"/>
            <a:ext cx="5184576" cy="5232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eaLnBrk="0" hangingPunct="0">
              <a:buSzPct val="65000"/>
              <a:defRPr/>
            </a:pPr>
            <a:r>
              <a:rPr lang="ru-RU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С учётом статистики «пробок» на вторник 18:30  – 19:00</a:t>
            </a:r>
          </a:p>
          <a:p>
            <a:pPr eaLnBrk="0" hangingPunct="0">
              <a:buSzPct val="65000"/>
              <a:defRPr/>
            </a:pPr>
            <a:r>
              <a:rPr lang="ru-RU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Время – 4 ч. 47 мин., 37 км. </a:t>
            </a:r>
            <a:endParaRPr lang="ru-RU" sz="1400" dirty="0">
              <a:solidFill>
                <a:srgbClr val="000066"/>
              </a:solidFill>
              <a:latin typeface="Century Gothic" panose="020B0502020202020204" pitchFamily="34" charset="0"/>
              <a:cs typeface="Segoe UI Semilight" panose="020B0402040204020203" pitchFamily="34" charset="0"/>
            </a:endParaRPr>
          </a:p>
        </p:txBody>
      </p:sp>
      <p:sp>
        <p:nvSpPr>
          <p:cNvPr id="35" name="Rectangle 5"/>
          <p:cNvSpPr>
            <a:spLocks noChangeArrowheads="1"/>
          </p:cNvSpPr>
          <p:nvPr/>
        </p:nvSpPr>
        <p:spPr bwMode="auto">
          <a:xfrm>
            <a:off x="227159" y="1598608"/>
            <a:ext cx="5029145" cy="5847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marL="285750" indent="-285750">
              <a:buBlip>
                <a:blip r:embed="rId8"/>
              </a:buBlip>
            </a:pPr>
            <a:r>
              <a:rPr lang="ru-RU" sz="16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Подготовка статистики скоростных участков по дням недели с интервалами до 30 мин.</a:t>
            </a:r>
            <a:endParaRPr lang="ru-RU" sz="14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36" name="Rectangle 5"/>
          <p:cNvSpPr>
            <a:spLocks noChangeArrowheads="1"/>
          </p:cNvSpPr>
          <p:nvPr/>
        </p:nvSpPr>
        <p:spPr bwMode="auto">
          <a:xfrm>
            <a:off x="215776" y="2181925"/>
            <a:ext cx="5029145" cy="338554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marL="285750" indent="-285750">
              <a:buBlip>
                <a:blip r:embed="rId8"/>
              </a:buBlip>
            </a:pPr>
            <a:r>
              <a:rPr lang="ru-RU" sz="16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Учёт данных при расчёте маршрутов</a:t>
            </a:r>
            <a:endParaRPr lang="ru-RU" sz="14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30" name="Text Box 12"/>
          <p:cNvSpPr txBox="1">
            <a:spLocks noChangeArrowheads="1"/>
          </p:cNvSpPr>
          <p:nvPr/>
        </p:nvSpPr>
        <p:spPr bwMode="auto">
          <a:xfrm>
            <a:off x="6408464" y="3452397"/>
            <a:ext cx="3672408" cy="29221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/>
        </p:spPr>
        <p:txBody>
          <a:bodyPr wrap="square" lIns="76032" tIns="38016" rIns="76032" bIns="38016">
            <a:spAutoFit/>
          </a:bodyPr>
          <a:lstStyle/>
          <a:p>
            <a:pPr eaLnBrk="0" hangingPunct="0">
              <a:buSzPct val="65000"/>
              <a:defRPr/>
            </a:pPr>
            <a:r>
              <a:rPr lang="ru-RU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Без учёта «пробок»  – 2 ч 53 мин., 35 км.</a:t>
            </a:r>
          </a:p>
        </p:txBody>
      </p:sp>
      <p:sp>
        <p:nvSpPr>
          <p:cNvPr id="37" name="Text Box 12"/>
          <p:cNvSpPr txBox="1">
            <a:spLocks noChangeArrowheads="1"/>
          </p:cNvSpPr>
          <p:nvPr/>
        </p:nvSpPr>
        <p:spPr bwMode="auto">
          <a:xfrm>
            <a:off x="4032200" y="2713153"/>
            <a:ext cx="2088355" cy="1307881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  <p:txBody>
          <a:bodyPr wrap="square" lIns="76032" tIns="38016" rIns="76032" bIns="38016">
            <a:spAutoFit/>
          </a:bodyPr>
          <a:lstStyle/>
          <a:p>
            <a:pPr algn="ctr" eaLnBrk="0" hangingPunct="0">
              <a:buSzPct val="65000"/>
              <a:defRPr/>
            </a:pPr>
            <a:r>
              <a:rPr lang="ru-RU" sz="16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При подготовке маршрута учитывается время разгрузки у клиентов</a:t>
            </a:r>
            <a:endParaRPr lang="ru-RU" sz="1600" dirty="0">
              <a:solidFill>
                <a:srgbClr val="000066"/>
              </a:solidFill>
              <a:latin typeface="Century Gothic" panose="020B0502020202020204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2705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75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1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250"/>
                            </p:stCondLst>
                            <p:childTnLst>
                              <p:par>
                                <p:cTn id="37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8" grpId="0" animBg="1"/>
      <p:bldP spid="35" grpId="0"/>
      <p:bldP spid="36" grpId="0"/>
      <p:bldP spid="30" grpId="0" animBg="1" autoUpdateAnimBg="0"/>
      <p:bldP spid="37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СИТИ-Доставка</a:t>
            </a: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11" name="Группа 310"/>
          <p:cNvGrpSpPr/>
          <p:nvPr/>
        </p:nvGrpSpPr>
        <p:grpSpPr>
          <a:xfrm>
            <a:off x="51785" y="5040759"/>
            <a:ext cx="9957079" cy="720080"/>
            <a:chOff x="51785" y="5040759"/>
            <a:chExt cx="9957079" cy="720080"/>
          </a:xfrm>
        </p:grpSpPr>
        <p:grpSp>
          <p:nvGrpSpPr>
            <p:cNvPr id="312" name="Группа 311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314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315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3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316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pic>
          <p:nvPicPr>
            <p:cNvPr id="313" name="Picture 6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Texturizer/>
                      </a14:imgEffect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12720" y="5040759"/>
              <a:ext cx="1296144" cy="6962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" name="Rectangle 5"/>
          <p:cNvSpPr>
            <a:spLocks noChangeArrowheads="1"/>
          </p:cNvSpPr>
          <p:nvPr/>
        </p:nvSpPr>
        <p:spPr bwMode="auto">
          <a:xfrm>
            <a:off x="215777" y="1224335"/>
            <a:ext cx="3960439" cy="3693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marL="0" lvl="1" eaLnBrk="0" hangingPunct="0">
              <a:defRPr/>
            </a:pPr>
            <a:r>
              <a:rPr lang="ru-RU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Функциональные возможности:</a:t>
            </a:r>
          </a:p>
        </p:txBody>
      </p:sp>
      <p:sp>
        <p:nvSpPr>
          <p:cNvPr id="31" name="Rectangle 5"/>
          <p:cNvSpPr>
            <a:spLocks noChangeArrowheads="1"/>
          </p:cNvSpPr>
          <p:nvPr/>
        </p:nvSpPr>
        <p:spPr bwMode="auto">
          <a:xfrm>
            <a:off x="227159" y="1598608"/>
            <a:ext cx="4478219" cy="156966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Расчёт очереди погрузки каждого авто в зависимости от:</a:t>
            </a:r>
          </a:p>
          <a:p>
            <a:pPr marL="285750" indent="-285750">
              <a:buBlip>
                <a:blip r:embed="rId6"/>
              </a:buBlip>
            </a:pPr>
            <a:r>
              <a:rPr lang="ru-RU" sz="16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количества окон погрузки, </a:t>
            </a:r>
          </a:p>
          <a:p>
            <a:pPr marL="285750" indent="-285750">
              <a:buBlip>
                <a:blip r:embed="rId6"/>
              </a:buBlip>
            </a:pPr>
            <a:r>
              <a:rPr lang="ru-RU" sz="16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времени работы склада, </a:t>
            </a:r>
          </a:p>
          <a:p>
            <a:pPr marL="285750" indent="-285750">
              <a:buBlip>
                <a:blip r:embed="rId6"/>
              </a:buBlip>
            </a:pPr>
            <a:r>
              <a:rPr lang="ru-RU" sz="16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времени приёма точек, </a:t>
            </a:r>
          </a:p>
          <a:p>
            <a:pPr marL="285750" indent="-285750">
              <a:buBlip>
                <a:blip r:embed="rId6"/>
              </a:buBlip>
            </a:pPr>
            <a:r>
              <a:rPr lang="ru-RU" sz="16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продолжительности погрузки</a:t>
            </a:r>
            <a:endParaRPr lang="ru-RU" sz="14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43" name="Скругленная прямоугольная выноска 42"/>
          <p:cNvSpPr/>
          <p:nvPr/>
        </p:nvSpPr>
        <p:spPr>
          <a:xfrm>
            <a:off x="2161798" y="3721985"/>
            <a:ext cx="1528237" cy="424076"/>
          </a:xfrm>
          <a:prstGeom prst="wedgeRoundRectCallout">
            <a:avLst/>
          </a:prstGeom>
          <a:noFill/>
          <a:ln w="3175">
            <a:solidFill>
              <a:srgbClr val="C0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6032" tIns="38016" rIns="76032" bIns="38016" rtlCol="0" anchor="ctr"/>
          <a:lstStyle/>
          <a:p>
            <a:pPr algn="ctr"/>
            <a:r>
              <a:rPr lang="ru-RU" sz="1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Погрузка 08:30 – 9:15 </a:t>
            </a:r>
          </a:p>
          <a:p>
            <a:pPr algn="ctr"/>
            <a:r>
              <a:rPr lang="ru-RU" sz="1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ворота № 1</a:t>
            </a:r>
          </a:p>
        </p:txBody>
      </p:sp>
      <p:sp>
        <p:nvSpPr>
          <p:cNvPr id="44" name="Скругленная прямоугольная выноска 43"/>
          <p:cNvSpPr/>
          <p:nvPr/>
        </p:nvSpPr>
        <p:spPr>
          <a:xfrm>
            <a:off x="5024243" y="4040619"/>
            <a:ext cx="1528237" cy="424076"/>
          </a:xfrm>
          <a:prstGeom prst="wedgeRoundRectCallout">
            <a:avLst/>
          </a:prstGeom>
          <a:noFill/>
          <a:ln w="3175">
            <a:solidFill>
              <a:srgbClr val="C0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6032" tIns="38016" rIns="76032" bIns="38016" rtlCol="0" anchor="ctr"/>
          <a:lstStyle/>
          <a:p>
            <a:pPr algn="ctr"/>
            <a:r>
              <a:rPr lang="ru-RU" sz="1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Погрузка 08:50 – 9:45 </a:t>
            </a:r>
          </a:p>
          <a:p>
            <a:pPr algn="ctr"/>
            <a:r>
              <a:rPr lang="ru-RU" sz="1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ворота № 2</a:t>
            </a:r>
          </a:p>
        </p:txBody>
      </p:sp>
      <p:sp>
        <p:nvSpPr>
          <p:cNvPr id="45" name="Скругленная прямоугольная выноска 44"/>
          <p:cNvSpPr/>
          <p:nvPr/>
        </p:nvSpPr>
        <p:spPr>
          <a:xfrm>
            <a:off x="6896451" y="4040619"/>
            <a:ext cx="1528237" cy="424076"/>
          </a:xfrm>
          <a:prstGeom prst="wedgeRoundRectCallout">
            <a:avLst/>
          </a:prstGeom>
          <a:noFill/>
          <a:ln w="3175">
            <a:solidFill>
              <a:srgbClr val="C0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6032" tIns="38016" rIns="76032" bIns="38016" rtlCol="0" anchor="ctr"/>
          <a:lstStyle/>
          <a:p>
            <a:pPr algn="ctr"/>
            <a:r>
              <a:rPr lang="ru-RU" sz="1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Погрузка 09:00 – 9:50 </a:t>
            </a:r>
          </a:p>
          <a:p>
            <a:pPr algn="ctr"/>
            <a:r>
              <a:rPr lang="ru-RU" sz="1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ворота № 3</a:t>
            </a:r>
          </a:p>
        </p:txBody>
      </p:sp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2160239" y="504255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Управление очередью погрузки</a:t>
            </a:r>
          </a:p>
        </p:txBody>
      </p:sp>
      <p:pic>
        <p:nvPicPr>
          <p:cNvPr id="40" name="Рисунок 39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28789" y="4116140"/>
            <a:ext cx="1136695" cy="959191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99761" y="4398556"/>
            <a:ext cx="1136695" cy="959191"/>
          </a:xfrm>
          <a:prstGeom prst="rect">
            <a:avLst/>
          </a:prstGeom>
        </p:spPr>
      </p:pic>
      <p:pic>
        <p:nvPicPr>
          <p:cNvPr id="42" name="Рисунок 41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71969" y="4392687"/>
            <a:ext cx="1136695" cy="959191"/>
          </a:xfrm>
          <a:prstGeom prst="rect">
            <a:avLst/>
          </a:prstGeom>
        </p:spPr>
      </p:pic>
      <p:cxnSp>
        <p:nvCxnSpPr>
          <p:cNvPr id="46" name="Скругленная соединительная линия 45"/>
          <p:cNvCxnSpPr>
            <a:stCxn id="40" idx="1"/>
            <a:endCxn id="35" idx="3"/>
          </p:cNvCxnSpPr>
          <p:nvPr/>
        </p:nvCxnSpPr>
        <p:spPr>
          <a:xfrm flipV="1">
            <a:off x="3365485" y="3014491"/>
            <a:ext cx="2089930" cy="1581245"/>
          </a:xfrm>
          <a:prstGeom prst="curvedConnector2">
            <a:avLst/>
          </a:prstGeom>
          <a:ln w="28575">
            <a:solidFill>
              <a:srgbClr val="C00000"/>
            </a:solidFill>
            <a:prstDash val="dash"/>
            <a:headEnd type="none" w="med" len="med"/>
            <a:tailEnd type="arrow" w="med" len="med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grpSp>
        <p:nvGrpSpPr>
          <p:cNvPr id="3" name="Группа 2"/>
          <p:cNvGrpSpPr/>
          <p:nvPr/>
        </p:nvGrpSpPr>
        <p:grpSpPr>
          <a:xfrm>
            <a:off x="1496343" y="1328664"/>
            <a:ext cx="8344164" cy="2430932"/>
            <a:chOff x="1496343" y="1328664"/>
            <a:chExt cx="8344164" cy="2430932"/>
          </a:xfrm>
        </p:grpSpPr>
        <p:grpSp>
          <p:nvGrpSpPr>
            <p:cNvPr id="2" name="Группа 1"/>
            <p:cNvGrpSpPr/>
            <p:nvPr/>
          </p:nvGrpSpPr>
          <p:grpSpPr>
            <a:xfrm>
              <a:off x="4890887" y="1328664"/>
              <a:ext cx="4949620" cy="1702166"/>
              <a:chOff x="4890887" y="1328664"/>
              <a:chExt cx="4949620" cy="1702166"/>
            </a:xfrm>
          </p:grpSpPr>
          <p:sp>
            <p:nvSpPr>
              <p:cNvPr id="34" name="Куб 33"/>
              <p:cNvSpPr/>
              <p:nvPr/>
            </p:nvSpPr>
            <p:spPr>
              <a:xfrm>
                <a:off x="4890887" y="1328664"/>
                <a:ext cx="4949620" cy="1586604"/>
              </a:xfrm>
              <a:prstGeom prst="cube">
                <a:avLst>
                  <a:gd name="adj" fmla="val 51927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6032" tIns="38016" rIns="76032" bIns="38016"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5" name="Куб 34"/>
              <p:cNvSpPr/>
              <p:nvPr/>
            </p:nvSpPr>
            <p:spPr>
              <a:xfrm>
                <a:off x="5212041" y="2463878"/>
                <a:ext cx="622233" cy="550613"/>
              </a:xfrm>
              <a:prstGeom prst="cube">
                <a:avLst/>
              </a:prstGeom>
              <a:solidFill>
                <a:srgbClr val="FFC000"/>
              </a:solidFill>
              <a:ln>
                <a:solidFill>
                  <a:srgbClr val="CC9B00"/>
                </a:solidFill>
              </a:ln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lIns="76032" tIns="38016" rIns="76032" bIns="38016" rtlCol="0" anchor="ctr"/>
              <a:lstStyle/>
              <a:p>
                <a:pPr algn="ctr"/>
                <a:r>
                  <a:rPr lang="ru-RU" dirty="0"/>
                  <a:t>1</a:t>
                </a:r>
              </a:p>
            </p:txBody>
          </p:sp>
          <p:sp>
            <p:nvSpPr>
              <p:cNvPr id="36" name="Куб 35"/>
              <p:cNvSpPr/>
              <p:nvPr/>
            </p:nvSpPr>
            <p:spPr>
              <a:xfrm>
                <a:off x="6455392" y="2480217"/>
                <a:ext cx="622233" cy="550613"/>
              </a:xfrm>
              <a:prstGeom prst="cube">
                <a:avLst/>
              </a:prstGeom>
              <a:solidFill>
                <a:srgbClr val="FFC000"/>
              </a:solidFill>
              <a:ln>
                <a:solidFill>
                  <a:srgbClr val="CC9B00"/>
                </a:solidFill>
              </a:ln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lIns="76032" tIns="38016" rIns="76032" bIns="38016" rtlCol="0" anchor="ctr"/>
              <a:lstStyle/>
              <a:p>
                <a:pPr algn="ctr"/>
                <a:r>
                  <a:rPr lang="ru-RU" dirty="0"/>
                  <a:t>2</a:t>
                </a:r>
              </a:p>
            </p:txBody>
          </p:sp>
          <p:sp>
            <p:nvSpPr>
              <p:cNvPr id="37" name="Куб 36"/>
              <p:cNvSpPr/>
              <p:nvPr/>
            </p:nvSpPr>
            <p:spPr>
              <a:xfrm>
                <a:off x="7887197" y="2480216"/>
                <a:ext cx="622233" cy="550613"/>
              </a:xfrm>
              <a:prstGeom prst="cube">
                <a:avLst/>
              </a:prstGeom>
              <a:solidFill>
                <a:srgbClr val="FFC000"/>
              </a:solidFill>
              <a:ln>
                <a:solidFill>
                  <a:srgbClr val="CC9B00"/>
                </a:solidFill>
              </a:ln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lIns="76032" tIns="38016" rIns="76032" bIns="38016" rtlCol="0" anchor="ctr"/>
              <a:lstStyle/>
              <a:p>
                <a:pPr algn="ctr"/>
                <a:r>
                  <a:rPr lang="ru-RU" dirty="0"/>
                  <a:t>3</a:t>
                </a:r>
              </a:p>
            </p:txBody>
          </p:sp>
        </p:grpSp>
        <p:pic>
          <p:nvPicPr>
            <p:cNvPr id="38" name="Рисунок 3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19022" y="2566268"/>
              <a:ext cx="1006947" cy="959191"/>
            </a:xfrm>
            <a:prstGeom prst="rect">
              <a:avLst/>
            </a:prstGeom>
          </p:spPr>
        </p:pic>
        <p:pic>
          <p:nvPicPr>
            <p:cNvPr id="39" name="Рисунок 3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96989" y="2550349"/>
              <a:ext cx="1006947" cy="959191"/>
            </a:xfrm>
            <a:prstGeom prst="rect">
              <a:avLst/>
            </a:prstGeom>
          </p:spPr>
        </p:pic>
        <p:cxnSp>
          <p:nvCxnSpPr>
            <p:cNvPr id="47" name="Скругленная соединительная линия 46"/>
            <p:cNvCxnSpPr>
              <a:stCxn id="35" idx="3"/>
            </p:cNvCxnSpPr>
            <p:nvPr/>
          </p:nvCxnSpPr>
          <p:spPr>
            <a:xfrm rot="5400000">
              <a:off x="3179308" y="1331526"/>
              <a:ext cx="593142" cy="3959071"/>
            </a:xfrm>
            <a:prstGeom prst="curvedConnector2">
              <a:avLst/>
            </a:prstGeom>
            <a:ln>
              <a:prstDash val="sysDash"/>
              <a:headEnd type="none" w="med" len="med"/>
              <a:tailEnd type="arrow" w="med" len="med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pic>
          <p:nvPicPr>
            <p:cNvPr id="48" name="Рисунок 4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98431" y="2800405"/>
              <a:ext cx="1006947" cy="95919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3105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75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5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25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1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0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750"/>
                            </p:stCondLst>
                            <p:childTnLst>
                              <p:par>
                                <p:cTn id="4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1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250"/>
                            </p:stCondLst>
                            <p:childTnLst>
                              <p:par>
                                <p:cTn id="4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/>
      <p:bldP spid="43" grpId="0" animBg="1"/>
      <p:bldP spid="44" grpId="0" animBg="1"/>
      <p:bldP spid="45" grpId="0" animBg="1"/>
      <p:bldP spid="3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СИТИ-Доставка</a:t>
            </a: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11" name="Группа 310"/>
          <p:cNvGrpSpPr/>
          <p:nvPr/>
        </p:nvGrpSpPr>
        <p:grpSpPr>
          <a:xfrm>
            <a:off x="51785" y="5040759"/>
            <a:ext cx="9957079" cy="720080"/>
            <a:chOff x="51785" y="5040759"/>
            <a:chExt cx="9957079" cy="720080"/>
          </a:xfrm>
        </p:grpSpPr>
        <p:grpSp>
          <p:nvGrpSpPr>
            <p:cNvPr id="312" name="Группа 311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314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315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3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316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pic>
          <p:nvPicPr>
            <p:cNvPr id="313" name="Picture 6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Texturizer/>
                      </a14:imgEffect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12720" y="5040759"/>
              <a:ext cx="1296144" cy="6962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" name="Rectangle 5"/>
          <p:cNvSpPr>
            <a:spLocks noChangeArrowheads="1"/>
          </p:cNvSpPr>
          <p:nvPr/>
        </p:nvSpPr>
        <p:spPr bwMode="auto">
          <a:xfrm>
            <a:off x="215777" y="1224335"/>
            <a:ext cx="3960439" cy="3693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marL="0" lvl="1" eaLnBrk="0" hangingPunct="0">
              <a:defRPr/>
            </a:pPr>
            <a:r>
              <a:rPr lang="ru-RU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Используемое оборудование:</a:t>
            </a:r>
          </a:p>
        </p:txBody>
      </p:sp>
      <p:sp>
        <p:nvSpPr>
          <p:cNvPr id="31" name="Rectangle 5"/>
          <p:cNvSpPr>
            <a:spLocks noChangeArrowheads="1"/>
          </p:cNvSpPr>
          <p:nvPr/>
        </p:nvSpPr>
        <p:spPr bwMode="auto">
          <a:xfrm>
            <a:off x="227159" y="1598608"/>
            <a:ext cx="4478219" cy="255454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Для контроля грузоперевозок может быть использовано следующее оборудование:</a:t>
            </a:r>
          </a:p>
          <a:p>
            <a:pPr marL="285750" indent="-285750">
              <a:buBlip>
                <a:blip r:embed="rId6"/>
              </a:buBlip>
            </a:pPr>
            <a:r>
              <a:rPr lang="ru-RU" sz="16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Навигационные блоки </a:t>
            </a:r>
          </a:p>
          <a:p>
            <a:pPr marL="285750" indent="-285750">
              <a:buBlip>
                <a:blip r:embed="rId6"/>
              </a:buBlip>
            </a:pPr>
            <a:r>
              <a:rPr lang="ru-RU" sz="16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Тревожная кнопка</a:t>
            </a:r>
          </a:p>
          <a:p>
            <a:pPr marL="285750" indent="-285750">
              <a:buBlip>
                <a:blip r:embed="rId6"/>
              </a:buBlip>
            </a:pPr>
            <a:r>
              <a:rPr lang="ru-RU" sz="16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Датчики</a:t>
            </a:r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ru-RU" sz="16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топлива</a:t>
            </a:r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ru-RU" sz="16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температуры </a:t>
            </a:r>
          </a:p>
          <a:p>
            <a:pPr marL="285750" indent="-285750">
              <a:buBlip>
                <a:blip r:embed="rId6"/>
              </a:buBlip>
            </a:pPr>
            <a:r>
              <a:rPr lang="ru-RU" sz="16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Датчик открытия/закрытия дверей, </a:t>
            </a:r>
          </a:p>
          <a:p>
            <a:pPr marL="285750" indent="-285750">
              <a:buBlip>
                <a:blip r:embed="rId6"/>
              </a:buBlip>
            </a:pPr>
            <a:r>
              <a:rPr lang="ru-RU" sz="16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И др.</a:t>
            </a:r>
          </a:p>
        </p:txBody>
      </p:sp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2160239" y="504255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Навигационное оборудование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4014014" y="1080319"/>
            <a:ext cx="5850834" cy="3972653"/>
            <a:chOff x="4014014" y="1080319"/>
            <a:chExt cx="5850834" cy="3972653"/>
          </a:xfrm>
        </p:grpSpPr>
        <p:grpSp>
          <p:nvGrpSpPr>
            <p:cNvPr id="64" name="Группа 63"/>
            <p:cNvGrpSpPr/>
            <p:nvPr/>
          </p:nvGrpSpPr>
          <p:grpSpPr>
            <a:xfrm>
              <a:off x="4311587" y="1521420"/>
              <a:ext cx="5300624" cy="3128838"/>
              <a:chOff x="1052736" y="4211960"/>
              <a:chExt cx="1512168" cy="1452860"/>
            </a:xfrm>
          </p:grpSpPr>
          <p:sp>
            <p:nvSpPr>
              <p:cNvPr id="65" name="Овал 64"/>
              <p:cNvSpPr/>
              <p:nvPr/>
            </p:nvSpPr>
            <p:spPr>
              <a:xfrm>
                <a:off x="1052736" y="4211960"/>
                <a:ext cx="1512168" cy="1440160"/>
              </a:xfrm>
              <a:prstGeom prst="ellipse">
                <a:avLst/>
              </a:prstGeom>
              <a:noFill/>
              <a:ln w="3175"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atin typeface="Century Gothic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66" name="Овал 65"/>
              <p:cNvSpPr/>
              <p:nvPr/>
            </p:nvSpPr>
            <p:spPr>
              <a:xfrm>
                <a:off x="1315280" y="4211960"/>
                <a:ext cx="970063" cy="1440160"/>
              </a:xfrm>
              <a:prstGeom prst="ellipse">
                <a:avLst/>
              </a:prstGeom>
              <a:noFill/>
              <a:ln w="3175"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atin typeface="Century Gothic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67" name="Овал 66"/>
              <p:cNvSpPr/>
              <p:nvPr/>
            </p:nvSpPr>
            <p:spPr>
              <a:xfrm>
                <a:off x="1620292" y="4224660"/>
                <a:ext cx="360040" cy="1440160"/>
              </a:xfrm>
              <a:prstGeom prst="ellipse">
                <a:avLst/>
              </a:prstGeom>
              <a:noFill/>
              <a:ln w="3175"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atin typeface="Century Gothic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68" name="Овал 67"/>
              <p:cNvSpPr/>
              <p:nvPr/>
            </p:nvSpPr>
            <p:spPr>
              <a:xfrm>
                <a:off x="1052736" y="4686594"/>
                <a:ext cx="1512168" cy="482879"/>
              </a:xfrm>
              <a:prstGeom prst="ellipse">
                <a:avLst/>
              </a:prstGeom>
              <a:noFill/>
              <a:ln w="3175"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atin typeface="Century Gothic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</p:grpSp>
        <p:pic>
          <p:nvPicPr>
            <p:cNvPr id="69" name="Рисунок 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74470" y="1225207"/>
              <a:ext cx="629456" cy="688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0" name="Рисунок 6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67251" y="3506199"/>
              <a:ext cx="792495" cy="8678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" name="Рисунок 9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99124" y="3998486"/>
              <a:ext cx="636679" cy="696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" name="Рисунок 15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54124" y="1136336"/>
              <a:ext cx="622235" cy="6805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3" name="Рисунок 24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14014" y="2731242"/>
              <a:ext cx="608817" cy="6658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4" name="Рисунок 29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63168" y="1634029"/>
              <a:ext cx="900844" cy="984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5" name="Рисунок 30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3323" y="4175787"/>
              <a:ext cx="796622" cy="871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6" name="Picture 5" descr="Картинка 3 из 34529">
              <a:hlinkClick r:id="rId14"/>
            </p:cNvPr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67254" y="1554983"/>
              <a:ext cx="690664" cy="755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7" name="Picture 6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17004" y="3108927"/>
              <a:ext cx="447844" cy="7177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8" name="Picture 7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1665" y="1080319"/>
              <a:ext cx="462289" cy="8464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9" name="Рисунок 78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063494" y="2125625"/>
              <a:ext cx="1921253" cy="1886673"/>
            </a:xfrm>
            <a:prstGeom prst="rect">
              <a:avLst/>
            </a:prstGeom>
          </p:spPr>
        </p:pic>
        <p:pic>
          <p:nvPicPr>
            <p:cNvPr id="80" name="Рисунок 2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23098" y="4272449"/>
              <a:ext cx="781735" cy="7805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8930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75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/>
      <p:bldP spid="3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СИТИ-Доставка</a:t>
            </a: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11" name="Группа 310"/>
          <p:cNvGrpSpPr/>
          <p:nvPr/>
        </p:nvGrpSpPr>
        <p:grpSpPr>
          <a:xfrm>
            <a:off x="51785" y="5040759"/>
            <a:ext cx="9957079" cy="720080"/>
            <a:chOff x="51785" y="5040759"/>
            <a:chExt cx="9957079" cy="720080"/>
          </a:xfrm>
        </p:grpSpPr>
        <p:grpSp>
          <p:nvGrpSpPr>
            <p:cNvPr id="312" name="Группа 311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314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315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3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316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pic>
          <p:nvPicPr>
            <p:cNvPr id="313" name="Picture 6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Texturizer/>
                      </a14:imgEffect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12720" y="5040759"/>
              <a:ext cx="1296144" cy="6962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2160239" y="504255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ГЛОНАСС/</a:t>
            </a:r>
            <a:r>
              <a:rPr lang="en-US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GPS  </a:t>
            </a: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Мониторинг</a:t>
            </a:r>
          </a:p>
        </p:txBody>
      </p:sp>
      <p:pic>
        <p:nvPicPr>
          <p:cNvPr id="12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2224" y="1126872"/>
            <a:ext cx="7400612" cy="404472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AutoShape 10"/>
          <p:cNvSpPr>
            <a:spLocks/>
          </p:cNvSpPr>
          <p:nvPr/>
        </p:nvSpPr>
        <p:spPr bwMode="auto">
          <a:xfrm>
            <a:off x="998945" y="2444285"/>
            <a:ext cx="2529199" cy="292218"/>
          </a:xfrm>
          <a:prstGeom prst="borderCallout1">
            <a:avLst>
              <a:gd name="adj1" fmla="val 30380"/>
              <a:gd name="adj2" fmla="val 103449"/>
              <a:gd name="adj3" fmla="val -174448"/>
              <a:gd name="adj4" fmla="val 103108"/>
            </a:avLst>
          </a:prstGeom>
          <a:gradFill rotWithShape="1">
            <a:gsLst>
              <a:gs pos="0">
                <a:schemeClr val="bg1">
                  <a:gamma/>
                  <a:shade val="96471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96471"/>
                  <a:invGamma/>
                </a:schemeClr>
              </a:gs>
            </a:gsLst>
            <a:lin ang="0" scaled="1"/>
          </a:gradFill>
          <a:ln w="9525">
            <a:solidFill>
              <a:srgbClr val="C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032" tIns="38016" rIns="76032" bIns="38016">
            <a:spAutoFit/>
          </a:bodyPr>
          <a:lstStyle/>
          <a:p>
            <a:pPr eaLnBrk="0" hangingPunct="0">
              <a:defRPr/>
            </a:pPr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Данные по автомашинам</a:t>
            </a:r>
          </a:p>
        </p:txBody>
      </p:sp>
      <p:sp>
        <p:nvSpPr>
          <p:cNvPr id="14" name="AutoShape 11"/>
          <p:cNvSpPr>
            <a:spLocks/>
          </p:cNvSpPr>
          <p:nvPr/>
        </p:nvSpPr>
        <p:spPr bwMode="auto">
          <a:xfrm>
            <a:off x="1007864" y="3168551"/>
            <a:ext cx="1913646" cy="292218"/>
          </a:xfrm>
          <a:prstGeom prst="borderCallout1">
            <a:avLst>
              <a:gd name="adj1" fmla="val 30380"/>
              <a:gd name="adj2" fmla="val 104116"/>
              <a:gd name="adj3" fmla="val 173417"/>
              <a:gd name="adj4" fmla="val 104116"/>
            </a:avLst>
          </a:prstGeom>
          <a:gradFill rotWithShape="1">
            <a:gsLst>
              <a:gs pos="0">
                <a:schemeClr val="bg1">
                  <a:gamma/>
                  <a:shade val="96471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96471"/>
                  <a:invGamma/>
                </a:schemeClr>
              </a:gs>
            </a:gsLst>
            <a:lin ang="0" scaled="1"/>
          </a:gradFill>
          <a:ln w="9525">
            <a:solidFill>
              <a:srgbClr val="C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032" tIns="38016" rIns="76032" bIns="38016">
            <a:spAutoFit/>
          </a:bodyPr>
          <a:lstStyle/>
          <a:p>
            <a:pPr eaLnBrk="0" hangingPunct="0">
              <a:defRPr/>
            </a:pPr>
            <a:r>
              <a:rPr lang="ru-RU" sz="140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Описание событий</a:t>
            </a:r>
          </a:p>
        </p:txBody>
      </p:sp>
      <p:sp>
        <p:nvSpPr>
          <p:cNvPr id="15" name="AutoShape 12"/>
          <p:cNvSpPr>
            <a:spLocks/>
          </p:cNvSpPr>
          <p:nvPr/>
        </p:nvSpPr>
        <p:spPr bwMode="auto">
          <a:xfrm>
            <a:off x="6572083" y="3960639"/>
            <a:ext cx="1780597" cy="507662"/>
          </a:xfrm>
          <a:prstGeom prst="borderCallout1">
            <a:avLst>
              <a:gd name="adj1" fmla="val 49829"/>
              <a:gd name="adj2" fmla="val -5752"/>
              <a:gd name="adj3" fmla="val 131045"/>
              <a:gd name="adj4" fmla="val -44975"/>
            </a:avLst>
          </a:prstGeom>
          <a:gradFill rotWithShape="1">
            <a:gsLst>
              <a:gs pos="0">
                <a:schemeClr val="bg1">
                  <a:gamma/>
                  <a:shade val="96471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96471"/>
                  <a:invGamma/>
                </a:schemeClr>
              </a:gs>
            </a:gsLst>
            <a:lin ang="0" scaled="1"/>
          </a:gradFill>
          <a:ln w="9525">
            <a:solidFill>
              <a:srgbClr val="C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032" tIns="38016" rIns="76032" bIns="38016">
            <a:spAutoFit/>
          </a:bodyPr>
          <a:lstStyle/>
          <a:p>
            <a:pPr eaLnBrk="0" hangingPunct="0">
              <a:defRPr/>
            </a:pPr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Контролируемые </a:t>
            </a:r>
          </a:p>
          <a:p>
            <a:pPr eaLnBrk="0" hangingPunct="0">
              <a:defRPr/>
            </a:pPr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события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4554086" y="1731208"/>
            <a:ext cx="40649" cy="19356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032" tIns="38016" rIns="76032" bIns="38016" rtlCol="0" anchor="ctr"/>
          <a:lstStyle/>
          <a:p>
            <a:pPr algn="ctr"/>
            <a:endParaRPr lang="ru-RU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510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75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5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СИТИ-Доставка</a:t>
            </a: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11" name="Группа 310"/>
          <p:cNvGrpSpPr/>
          <p:nvPr/>
        </p:nvGrpSpPr>
        <p:grpSpPr>
          <a:xfrm>
            <a:off x="51785" y="5040759"/>
            <a:ext cx="9957079" cy="720080"/>
            <a:chOff x="51785" y="5040759"/>
            <a:chExt cx="9957079" cy="720080"/>
          </a:xfrm>
        </p:grpSpPr>
        <p:grpSp>
          <p:nvGrpSpPr>
            <p:cNvPr id="312" name="Группа 311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314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315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3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316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pic>
          <p:nvPicPr>
            <p:cNvPr id="313" name="Picture 6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Texturizer/>
                      </a14:imgEffect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12720" y="5040759"/>
              <a:ext cx="1296144" cy="6962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2160239" y="504255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Формируемые события</a:t>
            </a:r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510" y="2613805"/>
            <a:ext cx="9763856" cy="53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AutoShape 6"/>
          <p:cNvSpPr>
            <a:spLocks/>
          </p:cNvSpPr>
          <p:nvPr/>
        </p:nvSpPr>
        <p:spPr bwMode="auto">
          <a:xfrm>
            <a:off x="2103630" y="4444950"/>
            <a:ext cx="1927131" cy="307777"/>
          </a:xfrm>
          <a:prstGeom prst="borderCallout2">
            <a:avLst>
              <a:gd name="adj1" fmla="val 36366"/>
              <a:gd name="adj2" fmla="val -3972"/>
              <a:gd name="adj3" fmla="val 36366"/>
              <a:gd name="adj4" fmla="val -12574"/>
              <a:gd name="adj5" fmla="val -461758"/>
              <a:gd name="adj6" fmla="val -23153"/>
            </a:avLst>
          </a:prstGeom>
          <a:gradFill rotWithShape="1">
            <a:gsLst>
              <a:gs pos="0">
                <a:schemeClr val="bg1">
                  <a:gamma/>
                  <a:shade val="96471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96471"/>
                  <a:invGamma/>
                </a:schemeClr>
              </a:gs>
            </a:gsLst>
            <a:lin ang="0" scaled="1"/>
          </a:gradFill>
          <a:ln w="9525">
            <a:solidFill>
              <a:srgbClr val="C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ru-RU" sz="140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Отклонение от маршрута</a:t>
            </a:r>
          </a:p>
        </p:txBody>
      </p:sp>
      <p:sp>
        <p:nvSpPr>
          <p:cNvPr id="14" name="AutoShape 7"/>
          <p:cNvSpPr>
            <a:spLocks/>
          </p:cNvSpPr>
          <p:nvPr/>
        </p:nvSpPr>
        <p:spPr bwMode="auto">
          <a:xfrm>
            <a:off x="2103631" y="945504"/>
            <a:ext cx="1470274" cy="307777"/>
          </a:xfrm>
          <a:prstGeom prst="borderCallout2">
            <a:avLst>
              <a:gd name="adj1" fmla="val 36366"/>
              <a:gd name="adj2" fmla="val -5194"/>
              <a:gd name="adj3" fmla="val 36366"/>
              <a:gd name="adj4" fmla="val -31384"/>
              <a:gd name="adj5" fmla="val 554450"/>
              <a:gd name="adj6" fmla="val -57574"/>
            </a:avLst>
          </a:prstGeom>
          <a:gradFill rotWithShape="1">
            <a:gsLst>
              <a:gs pos="0">
                <a:schemeClr val="bg1">
                  <a:gamma/>
                  <a:shade val="96471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96471"/>
                  <a:invGamma/>
                </a:schemeClr>
              </a:gs>
            </a:gsLst>
            <a:lin ang="0" scaled="1"/>
          </a:gradFill>
          <a:ln w="9525">
            <a:solidFill>
              <a:srgbClr val="C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ru-RU" sz="140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Экстренный вызов</a:t>
            </a:r>
          </a:p>
        </p:txBody>
      </p:sp>
      <p:sp>
        <p:nvSpPr>
          <p:cNvPr id="15" name="AutoShape 9"/>
          <p:cNvSpPr>
            <a:spLocks/>
          </p:cNvSpPr>
          <p:nvPr/>
        </p:nvSpPr>
        <p:spPr bwMode="auto">
          <a:xfrm flipH="1">
            <a:off x="1240828" y="4824735"/>
            <a:ext cx="1196161" cy="307777"/>
          </a:xfrm>
          <a:prstGeom prst="borderCallout2">
            <a:avLst>
              <a:gd name="adj1" fmla="val 37111"/>
              <a:gd name="adj2" fmla="val 106407"/>
              <a:gd name="adj3" fmla="val 37111"/>
              <a:gd name="adj4" fmla="val 119491"/>
              <a:gd name="adj5" fmla="val -575694"/>
              <a:gd name="adj6" fmla="val 136824"/>
            </a:avLst>
          </a:prstGeom>
          <a:gradFill rotWithShape="1">
            <a:gsLst>
              <a:gs pos="0">
                <a:schemeClr val="bg1">
                  <a:gamma/>
                  <a:shade val="96471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96471"/>
                  <a:invGamma/>
                </a:schemeClr>
              </a:gs>
            </a:gsLst>
            <a:lin ang="0" scaled="1"/>
          </a:gradFill>
          <a:ln w="3175">
            <a:solidFill>
              <a:srgbClr val="C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Всего</a:t>
            </a:r>
            <a:r>
              <a:rPr lang="en-US" sz="1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</a:t>
            </a:r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событий</a:t>
            </a:r>
          </a:p>
        </p:txBody>
      </p:sp>
      <p:sp>
        <p:nvSpPr>
          <p:cNvPr id="16" name="AutoShape 10"/>
          <p:cNvSpPr>
            <a:spLocks/>
          </p:cNvSpPr>
          <p:nvPr/>
        </p:nvSpPr>
        <p:spPr bwMode="auto">
          <a:xfrm>
            <a:off x="2896430" y="1308236"/>
            <a:ext cx="3163045" cy="307777"/>
          </a:xfrm>
          <a:prstGeom prst="borderCallout2">
            <a:avLst>
              <a:gd name="adj1" fmla="val 36366"/>
              <a:gd name="adj2" fmla="val -2426"/>
              <a:gd name="adj3" fmla="val 36366"/>
              <a:gd name="adj4" fmla="val -10102"/>
              <a:gd name="adj5" fmla="val 373770"/>
              <a:gd name="adj6" fmla="val -18181"/>
            </a:avLst>
          </a:prstGeom>
          <a:gradFill rotWithShape="1">
            <a:gsLst>
              <a:gs pos="0">
                <a:schemeClr val="bg1">
                  <a:gamma/>
                  <a:shade val="96471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96471"/>
                  <a:invGamma/>
                </a:schemeClr>
              </a:gs>
            </a:gsLst>
            <a:lin ang="0" scaled="1"/>
          </a:gradFill>
          <a:ln w="9525">
            <a:solidFill>
              <a:srgbClr val="C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ru-RU" sz="140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Отключение/подключение бортового блока</a:t>
            </a:r>
          </a:p>
        </p:txBody>
      </p:sp>
      <p:sp>
        <p:nvSpPr>
          <p:cNvPr id="17" name="AutoShape 11"/>
          <p:cNvSpPr>
            <a:spLocks/>
          </p:cNvSpPr>
          <p:nvPr/>
        </p:nvSpPr>
        <p:spPr bwMode="auto">
          <a:xfrm>
            <a:off x="3452964" y="4065165"/>
            <a:ext cx="1919115" cy="307777"/>
          </a:xfrm>
          <a:prstGeom prst="borderCallout2">
            <a:avLst>
              <a:gd name="adj1" fmla="val 36366"/>
              <a:gd name="adj2" fmla="val -3986"/>
              <a:gd name="adj3" fmla="val 36366"/>
              <a:gd name="adj4" fmla="val -9551"/>
              <a:gd name="adj5" fmla="val -262316"/>
              <a:gd name="adj6" fmla="val -16855"/>
            </a:avLst>
          </a:prstGeom>
          <a:gradFill rotWithShape="1">
            <a:gsLst>
              <a:gs pos="0">
                <a:schemeClr val="bg1">
                  <a:gamma/>
                  <a:shade val="96471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96471"/>
                  <a:invGamma/>
                </a:schemeClr>
              </a:gs>
            </a:gsLst>
            <a:lin ang="0" scaled="1"/>
          </a:gradFill>
          <a:ln w="9525">
            <a:solidFill>
              <a:srgbClr val="C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ru-RU" sz="140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Выезд/прибытие на  АТП</a:t>
            </a:r>
          </a:p>
        </p:txBody>
      </p:sp>
      <p:sp>
        <p:nvSpPr>
          <p:cNvPr id="18" name="AutoShape 12"/>
          <p:cNvSpPr>
            <a:spLocks/>
          </p:cNvSpPr>
          <p:nvPr/>
        </p:nvSpPr>
        <p:spPr bwMode="auto">
          <a:xfrm>
            <a:off x="4643039" y="1670968"/>
            <a:ext cx="2153154" cy="307777"/>
          </a:xfrm>
          <a:prstGeom prst="borderCallout2">
            <a:avLst>
              <a:gd name="adj1" fmla="val 36366"/>
              <a:gd name="adj2" fmla="val -3556"/>
              <a:gd name="adj3" fmla="val 36366"/>
              <a:gd name="adj4" fmla="val -17111"/>
              <a:gd name="adj5" fmla="val 270803"/>
              <a:gd name="adj6" fmla="val -32068"/>
            </a:avLst>
          </a:prstGeom>
          <a:gradFill rotWithShape="1">
            <a:gsLst>
              <a:gs pos="0">
                <a:schemeClr val="bg1">
                  <a:gamma/>
                  <a:shade val="96471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96471"/>
                  <a:invGamma/>
                </a:schemeClr>
              </a:gs>
            </a:gsLst>
            <a:lin ang="0" scaled="1"/>
          </a:gradFill>
          <a:ln w="9525">
            <a:solidFill>
              <a:srgbClr val="C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ru-RU" sz="140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Остановка/начало движения</a:t>
            </a:r>
          </a:p>
        </p:txBody>
      </p:sp>
      <p:sp>
        <p:nvSpPr>
          <p:cNvPr id="19" name="AutoShape 13"/>
          <p:cNvSpPr>
            <a:spLocks/>
          </p:cNvSpPr>
          <p:nvPr/>
        </p:nvSpPr>
        <p:spPr bwMode="auto">
          <a:xfrm>
            <a:off x="4824288" y="2033700"/>
            <a:ext cx="3424335" cy="307777"/>
          </a:xfrm>
          <a:prstGeom prst="borderCallout2">
            <a:avLst>
              <a:gd name="adj1" fmla="val 36366"/>
              <a:gd name="adj2" fmla="val 103972"/>
              <a:gd name="adj3" fmla="val 36366"/>
              <a:gd name="adj4" fmla="val 108935"/>
              <a:gd name="adj5" fmla="val 157629"/>
              <a:gd name="adj6" fmla="val 112669"/>
            </a:avLst>
          </a:prstGeom>
          <a:gradFill rotWithShape="1">
            <a:gsLst>
              <a:gs pos="0">
                <a:schemeClr val="bg1">
                  <a:gamma/>
                  <a:shade val="96471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96471"/>
                  <a:invGamma/>
                </a:schemeClr>
              </a:gs>
            </a:gsLst>
            <a:lin ang="0" scaled="1"/>
          </a:gradFill>
          <a:ln w="9525">
            <a:solidFill>
              <a:srgbClr val="C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ru-RU" sz="140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ТС прибыло/убыло на/с автобазу/склад/клиент</a:t>
            </a:r>
          </a:p>
        </p:txBody>
      </p:sp>
      <p:sp>
        <p:nvSpPr>
          <p:cNvPr id="20" name="AutoShape 14"/>
          <p:cNvSpPr>
            <a:spLocks/>
          </p:cNvSpPr>
          <p:nvPr/>
        </p:nvSpPr>
        <p:spPr bwMode="auto">
          <a:xfrm>
            <a:off x="4882803" y="3672607"/>
            <a:ext cx="1898277" cy="307777"/>
          </a:xfrm>
          <a:prstGeom prst="borderCallout2">
            <a:avLst>
              <a:gd name="adj1" fmla="val 36366"/>
              <a:gd name="adj2" fmla="val -4032"/>
              <a:gd name="adj3" fmla="val 36366"/>
              <a:gd name="adj4" fmla="val -9403"/>
              <a:gd name="adj5" fmla="val -192167"/>
              <a:gd name="adj6" fmla="val -15445"/>
            </a:avLst>
          </a:prstGeom>
          <a:gradFill rotWithShape="1">
            <a:gsLst>
              <a:gs pos="0">
                <a:schemeClr val="bg1">
                  <a:gamma/>
                  <a:shade val="96471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96471"/>
                  <a:invGamma/>
                </a:schemeClr>
              </a:gs>
            </a:gsLst>
            <a:lin ang="0" scaled="1"/>
          </a:gradFill>
          <a:ln w="9525">
            <a:solidFill>
              <a:srgbClr val="C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ru-RU" sz="140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Отсутствие сигнала </a:t>
            </a:r>
            <a:r>
              <a:rPr lang="en-US" sz="140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GPS</a:t>
            </a:r>
            <a:endParaRPr lang="ru-RU" sz="140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</a:endParaRPr>
          </a:p>
        </p:txBody>
      </p:sp>
      <p:sp>
        <p:nvSpPr>
          <p:cNvPr id="21" name="AutoShape 15"/>
          <p:cNvSpPr>
            <a:spLocks/>
          </p:cNvSpPr>
          <p:nvPr/>
        </p:nvSpPr>
        <p:spPr bwMode="auto">
          <a:xfrm>
            <a:off x="7215830" y="3652862"/>
            <a:ext cx="1136850" cy="307777"/>
          </a:xfrm>
          <a:prstGeom prst="borderCallout2">
            <a:avLst>
              <a:gd name="adj1" fmla="val 36366"/>
              <a:gd name="adj2" fmla="val -6704"/>
              <a:gd name="adj3" fmla="val 36366"/>
              <a:gd name="adj4" fmla="val -14944"/>
              <a:gd name="adj5" fmla="val -194553"/>
              <a:gd name="adj6" fmla="val -49996"/>
            </a:avLst>
          </a:prstGeom>
          <a:gradFill rotWithShape="1">
            <a:gsLst>
              <a:gs pos="0">
                <a:schemeClr val="bg1">
                  <a:gamma/>
                  <a:shade val="96471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96471"/>
                  <a:invGamma/>
                </a:schemeClr>
              </a:gs>
            </a:gsLst>
            <a:lin ang="0" scaled="1"/>
          </a:gradFill>
          <a:ln w="9525">
            <a:solidFill>
              <a:srgbClr val="C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ru-RU" sz="140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Слив топлива</a:t>
            </a:r>
          </a:p>
        </p:txBody>
      </p:sp>
      <p:sp>
        <p:nvSpPr>
          <p:cNvPr id="22" name="AutoShape 16"/>
          <p:cNvSpPr>
            <a:spLocks/>
          </p:cNvSpPr>
          <p:nvPr/>
        </p:nvSpPr>
        <p:spPr bwMode="auto">
          <a:xfrm>
            <a:off x="7341706" y="3240559"/>
            <a:ext cx="1734770" cy="307777"/>
          </a:xfrm>
          <a:prstGeom prst="borderCallout2">
            <a:avLst>
              <a:gd name="adj1" fmla="val 36366"/>
              <a:gd name="adj2" fmla="val -3972"/>
              <a:gd name="adj3" fmla="val 36366"/>
              <a:gd name="adj4" fmla="val -7361"/>
              <a:gd name="adj5" fmla="val -70183"/>
              <a:gd name="adj6" fmla="val -15859"/>
            </a:avLst>
          </a:prstGeom>
          <a:gradFill rotWithShape="1">
            <a:gsLst>
              <a:gs pos="0">
                <a:schemeClr val="bg1">
                  <a:gamma/>
                  <a:shade val="96471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96471"/>
                  <a:invGamma/>
                </a:schemeClr>
              </a:gs>
            </a:gsLst>
            <a:lin ang="0" scaled="1"/>
          </a:gradFill>
          <a:ln w="9525">
            <a:solidFill>
              <a:srgbClr val="C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ru-RU" sz="140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Превышение скорости</a:t>
            </a:r>
          </a:p>
        </p:txBody>
      </p:sp>
      <p:sp>
        <p:nvSpPr>
          <p:cNvPr id="23" name="AutoShape 17"/>
          <p:cNvSpPr>
            <a:spLocks/>
          </p:cNvSpPr>
          <p:nvPr/>
        </p:nvSpPr>
        <p:spPr bwMode="auto">
          <a:xfrm rot="5400000">
            <a:off x="2308984" y="2152060"/>
            <a:ext cx="61344" cy="792800"/>
          </a:xfrm>
          <a:prstGeom prst="leftBrace">
            <a:avLst>
              <a:gd name="adj1" fmla="val 82065"/>
              <a:gd name="adj2" fmla="val 50000"/>
            </a:avLst>
          </a:prstGeom>
          <a:noFill/>
          <a:ln w="28575">
            <a:solidFill>
              <a:srgbClr val="C0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4" name="AutoShape 18"/>
          <p:cNvSpPr>
            <a:spLocks/>
          </p:cNvSpPr>
          <p:nvPr/>
        </p:nvSpPr>
        <p:spPr bwMode="auto">
          <a:xfrm rot="16200000" flipV="1">
            <a:off x="3104648" y="2816180"/>
            <a:ext cx="61344" cy="792799"/>
          </a:xfrm>
          <a:prstGeom prst="leftBrace">
            <a:avLst>
              <a:gd name="adj1" fmla="val 82065"/>
              <a:gd name="adj2" fmla="val 50000"/>
            </a:avLst>
          </a:prstGeom>
          <a:noFill/>
          <a:ln w="28575">
            <a:solidFill>
              <a:srgbClr val="C0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5" name="AutoShape 19"/>
          <p:cNvSpPr>
            <a:spLocks/>
          </p:cNvSpPr>
          <p:nvPr/>
        </p:nvSpPr>
        <p:spPr bwMode="auto">
          <a:xfrm rot="5400000">
            <a:off x="3899197" y="2116481"/>
            <a:ext cx="61344" cy="792799"/>
          </a:xfrm>
          <a:prstGeom prst="leftBrace">
            <a:avLst>
              <a:gd name="adj1" fmla="val 82065"/>
              <a:gd name="adj2" fmla="val 50000"/>
            </a:avLst>
          </a:prstGeom>
          <a:noFill/>
          <a:ln w="28575">
            <a:solidFill>
              <a:srgbClr val="C0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6" name="AutoShape 20"/>
          <p:cNvSpPr>
            <a:spLocks/>
          </p:cNvSpPr>
          <p:nvPr/>
        </p:nvSpPr>
        <p:spPr bwMode="auto">
          <a:xfrm rot="5400000">
            <a:off x="8661909" y="1516104"/>
            <a:ext cx="60011" cy="2063377"/>
          </a:xfrm>
          <a:prstGeom prst="leftBrace">
            <a:avLst>
              <a:gd name="adj1" fmla="val 218332"/>
              <a:gd name="adj2" fmla="val 50000"/>
            </a:avLst>
          </a:prstGeom>
          <a:noFill/>
          <a:ln w="28575">
            <a:solidFill>
              <a:srgbClr val="C0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7" name="Rectangle 24"/>
          <p:cNvSpPr>
            <a:spLocks noChangeArrowheads="1"/>
          </p:cNvSpPr>
          <p:nvPr/>
        </p:nvSpPr>
        <p:spPr bwMode="auto">
          <a:xfrm>
            <a:off x="1439912" y="2517787"/>
            <a:ext cx="432048" cy="725464"/>
          </a:xfrm>
          <a:prstGeom prst="rect">
            <a:avLst/>
          </a:prstGeom>
          <a:noFill/>
          <a:ln w="28575">
            <a:solidFill>
              <a:srgbClr val="CC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547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75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750"/>
                            </p:stCondLst>
                            <p:childTnLst>
                              <p:par>
                                <p:cTn id="3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250"/>
                            </p:stCondLst>
                            <p:childTnLst>
                              <p:par>
                                <p:cTn id="3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750"/>
                            </p:stCondLst>
                            <p:childTnLst>
                              <p:par>
                                <p:cTn id="4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250"/>
                            </p:stCondLst>
                            <p:childTnLst>
                              <p:par>
                                <p:cTn id="4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750"/>
                            </p:stCondLst>
                            <p:childTnLst>
                              <p:par>
                                <p:cTn id="5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250"/>
                            </p:stCondLst>
                            <p:childTnLst>
                              <p:par>
                                <p:cTn id="5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750"/>
                            </p:stCondLst>
                            <p:childTnLst>
                              <p:par>
                                <p:cTn id="5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250"/>
                            </p:stCondLst>
                            <p:childTnLst>
                              <p:par>
                                <p:cTn id="6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750"/>
                            </p:stCondLst>
                            <p:childTnLst>
                              <p:par>
                                <p:cTn id="6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250"/>
                            </p:stCondLst>
                            <p:childTnLst>
                              <p:par>
                                <p:cTn id="7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СИТИ-Доставка</a:t>
            </a: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11" name="Группа 310"/>
          <p:cNvGrpSpPr/>
          <p:nvPr/>
        </p:nvGrpSpPr>
        <p:grpSpPr>
          <a:xfrm>
            <a:off x="51785" y="5040759"/>
            <a:ext cx="9957079" cy="720080"/>
            <a:chOff x="51785" y="5040759"/>
            <a:chExt cx="9957079" cy="720080"/>
          </a:xfrm>
        </p:grpSpPr>
        <p:grpSp>
          <p:nvGrpSpPr>
            <p:cNvPr id="312" name="Группа 311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314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315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3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316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pic>
          <p:nvPicPr>
            <p:cNvPr id="313" name="Picture 6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Texturizer/>
                      </a14:imgEffect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12720" y="5040759"/>
              <a:ext cx="1296144" cy="6962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1871961" y="504255"/>
            <a:ext cx="8208912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 «Навигатор» - мобильное приложение для водителей </a:t>
            </a:r>
          </a:p>
        </p:txBody>
      </p:sp>
      <p:pic>
        <p:nvPicPr>
          <p:cNvPr id="20" name="Рисунок 19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5898" y="1056677"/>
            <a:ext cx="2096942" cy="333164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1" name="Text Box 12"/>
          <p:cNvSpPr txBox="1">
            <a:spLocks noChangeArrowheads="1"/>
          </p:cNvSpPr>
          <p:nvPr/>
        </p:nvSpPr>
        <p:spPr bwMode="auto">
          <a:xfrm>
            <a:off x="235395" y="2376463"/>
            <a:ext cx="5208659" cy="2754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FFFFFF"/>
                    </a:gs>
                    <a:gs pos="50000">
                      <a:schemeClr val="folHlink"/>
                    </a:gs>
                    <a:gs pos="100000">
                      <a:srgbClr val="FFFFFF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0EA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76032" tIns="38016" rIns="76032" bIns="38016">
            <a:spAutoFit/>
          </a:bodyPr>
          <a:lstStyle/>
          <a:p>
            <a:pPr eaLnBrk="0" hangingPunct="0">
              <a:buSzPct val="65000"/>
              <a:defRPr/>
            </a:pPr>
            <a:r>
              <a:rPr lang="ru-RU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egoe UI Semilight" panose="020B0402040204020203" pitchFamily="34" charset="0"/>
                <a:cs typeface="Segoe UI Semilight" panose="020B0402040204020203" pitchFamily="34" charset="0"/>
              </a:rPr>
              <a:t>Функции:</a:t>
            </a:r>
          </a:p>
          <a:p>
            <a:pPr marL="285750" indent="-285750" eaLnBrk="0" hangingPunct="0">
              <a:buSzPct val="100000"/>
              <a:buBlip>
                <a:blip r:embed="rId7"/>
              </a:buBlip>
              <a:defRPr/>
            </a:pPr>
            <a:r>
              <a:rPr lang="ru-RU" sz="13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Получение маршрутных заданий от сервера СИТИ-Доставка. Для каждой точки указываются индивидуальные задачи (доставка, получение возврата, оформление документов др.)</a:t>
            </a:r>
          </a:p>
          <a:p>
            <a:pPr marL="285750" indent="-285750" eaLnBrk="0" hangingPunct="0">
              <a:buSzPct val="100000"/>
              <a:buBlip>
                <a:blip r:embed="rId7"/>
              </a:buBlip>
              <a:defRPr/>
            </a:pPr>
            <a:r>
              <a:rPr lang="ru-RU" sz="13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Прокладка маршрута с учётом «пробок»</a:t>
            </a:r>
          </a:p>
          <a:p>
            <a:pPr marL="285750" indent="-285750" eaLnBrk="0" hangingPunct="0">
              <a:buSzPct val="100000"/>
              <a:buBlip>
                <a:blip r:embed="rId7"/>
              </a:buBlip>
              <a:defRPr/>
            </a:pPr>
            <a:r>
              <a:rPr lang="ru-RU" sz="13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Ведение по маршруту</a:t>
            </a:r>
          </a:p>
          <a:p>
            <a:pPr marL="285750" indent="-285750" eaLnBrk="0" hangingPunct="0">
              <a:buSzPct val="100000"/>
              <a:buBlip>
                <a:blip r:embed="rId7"/>
              </a:buBlip>
              <a:defRPr/>
            </a:pPr>
            <a:r>
              <a:rPr lang="ru-RU" sz="13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Отметка статуса заказов</a:t>
            </a:r>
          </a:p>
          <a:p>
            <a:pPr marL="285750" indent="-285750" eaLnBrk="0" hangingPunct="0">
              <a:buSzPct val="100000"/>
              <a:buBlip>
                <a:blip r:embed="rId7"/>
              </a:buBlip>
              <a:defRPr/>
            </a:pPr>
            <a:r>
              <a:rPr lang="ru-RU" sz="13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Передача на сервер координат и действий водителя, экспедитора, курьера </a:t>
            </a:r>
          </a:p>
          <a:p>
            <a:pPr marL="285750" indent="-285750" eaLnBrk="0" hangingPunct="0">
              <a:buSzPct val="100000"/>
              <a:buBlip>
                <a:blip r:embed="rId7"/>
              </a:buBlip>
              <a:defRPr/>
            </a:pPr>
            <a:r>
              <a:rPr lang="ru-RU" sz="13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Обмен сообщениями с диспетчерским пунктом. Передача тревоги</a:t>
            </a:r>
          </a:p>
          <a:p>
            <a:pPr marL="285750" indent="-285750" eaLnBrk="0" hangingPunct="0">
              <a:buSzPct val="100000"/>
              <a:buBlip>
                <a:blip r:embed="rId7"/>
              </a:buBlip>
              <a:defRPr/>
            </a:pPr>
            <a:r>
              <a:rPr lang="ru-RU" sz="13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Оперативное изменение маршрутов</a:t>
            </a: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44055" y="1008311"/>
            <a:ext cx="2047627" cy="2960533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24" name="Овал 23"/>
          <p:cNvSpPr/>
          <p:nvPr/>
        </p:nvSpPr>
        <p:spPr>
          <a:xfrm>
            <a:off x="7626980" y="3958725"/>
            <a:ext cx="581684" cy="576064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Штриховая стрелка вправо 24"/>
          <p:cNvSpPr/>
          <p:nvPr/>
        </p:nvSpPr>
        <p:spPr>
          <a:xfrm rot="3077415" flipH="1">
            <a:off x="7084866" y="3551789"/>
            <a:ext cx="813633" cy="802055"/>
          </a:xfrm>
          <a:prstGeom prst="stripedRightArrow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3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 Box 12"/>
          <p:cNvSpPr txBox="1">
            <a:spLocks noChangeArrowheads="1"/>
          </p:cNvSpPr>
          <p:nvPr/>
        </p:nvSpPr>
        <p:spPr bwMode="auto">
          <a:xfrm>
            <a:off x="235396" y="936303"/>
            <a:ext cx="5208658" cy="1354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FFFFFF"/>
                    </a:gs>
                    <a:gs pos="50000">
                      <a:schemeClr val="folHlink"/>
                    </a:gs>
                    <a:gs pos="100000">
                      <a:srgbClr val="FFFFFF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0EA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76032" tIns="38016" rIns="76032" bIns="38016">
            <a:spAutoFit/>
          </a:bodyPr>
          <a:lstStyle/>
          <a:p>
            <a:pPr eaLnBrk="0" hangingPunct="0">
              <a:buSzPct val="65000"/>
              <a:defRPr/>
            </a:pPr>
            <a:r>
              <a:rPr lang="ru-RU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Задачи на сервере СИТИ-Доставка:</a:t>
            </a:r>
          </a:p>
          <a:p>
            <a:pPr marL="285750" indent="-285750" eaLnBrk="0" hangingPunct="0">
              <a:buSzPct val="100000"/>
              <a:buBlip>
                <a:blip r:embed="rId7"/>
              </a:buBlip>
              <a:defRPr/>
            </a:pPr>
            <a:r>
              <a:rPr lang="ru-RU" sz="13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Контроль движения план-факт и действий сотрудника</a:t>
            </a:r>
          </a:p>
          <a:p>
            <a:pPr marL="285750" indent="-285750" eaLnBrk="0" hangingPunct="0">
              <a:buSzPct val="100000"/>
              <a:buBlip>
                <a:blip r:embed="rId7"/>
              </a:buBlip>
              <a:defRPr/>
            </a:pPr>
            <a:r>
              <a:rPr lang="ru-RU" sz="13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Сбор статистики по нарушениям</a:t>
            </a:r>
          </a:p>
          <a:p>
            <a:pPr marL="285750" indent="-285750" eaLnBrk="0" hangingPunct="0">
              <a:buSzPct val="100000"/>
              <a:buBlip>
                <a:blip r:embed="rId7"/>
              </a:buBlip>
              <a:defRPr/>
            </a:pPr>
            <a:r>
              <a:rPr lang="ru-RU" sz="13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Автоматизация передачи заданий</a:t>
            </a:r>
          </a:p>
          <a:p>
            <a:pPr marL="285750" indent="-285750" eaLnBrk="0" hangingPunct="0">
              <a:buSzPct val="100000"/>
              <a:buBlip>
                <a:blip r:embed="rId7"/>
              </a:buBlip>
              <a:defRPr/>
            </a:pPr>
            <a:r>
              <a:rPr lang="ru-RU" sz="13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Альтернатива специальному навигационному оборудованию, не требует установки в авто</a:t>
            </a: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83139" y="4034841"/>
            <a:ext cx="1765356" cy="1354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500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75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5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75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250"/>
                            </p:stCondLst>
                            <p:childTnLst>
                              <p:par>
                                <p:cTn id="3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750"/>
                            </p:stCondLst>
                            <p:childTnLst>
                              <p:par>
                                <p:cTn id="3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utoUpdateAnimBg="0"/>
      <p:bldP spid="24" grpId="0" animBg="1"/>
      <p:bldP spid="25" grpId="0" animBg="1"/>
      <p:bldP spid="26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СИТИ-Доставка</a:t>
            </a: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11" name="Группа 310"/>
          <p:cNvGrpSpPr/>
          <p:nvPr/>
        </p:nvGrpSpPr>
        <p:grpSpPr>
          <a:xfrm>
            <a:off x="51785" y="5040759"/>
            <a:ext cx="9957079" cy="720080"/>
            <a:chOff x="51785" y="5040759"/>
            <a:chExt cx="9957079" cy="720080"/>
          </a:xfrm>
        </p:grpSpPr>
        <p:grpSp>
          <p:nvGrpSpPr>
            <p:cNvPr id="312" name="Группа 311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314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315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3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316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pic>
          <p:nvPicPr>
            <p:cNvPr id="313" name="Picture 6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Texturizer/>
                      </a14:imgEffect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12720" y="5040759"/>
              <a:ext cx="1296144" cy="6962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1871961" y="504255"/>
            <a:ext cx="8208912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СМС / </a:t>
            </a:r>
            <a:r>
              <a:rPr lang="en-US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E-mail  </a:t>
            </a: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информирование</a:t>
            </a:r>
          </a:p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3768" y="1008311"/>
            <a:ext cx="495536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eaLnBrk="0" hangingPunct="0">
              <a:buSzPct val="100000"/>
              <a:buFont typeface="+mj-lt"/>
              <a:buAutoNum type="arabicPeriod"/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Segoe UI Semilight" panose="020B0402040204020203" pitchFamily="34" charset="0"/>
              </a:rPr>
              <a:t>Автоматизированная рассылка заданий для подрядчиков транспортных услуг</a:t>
            </a:r>
          </a:p>
          <a:p>
            <a:pPr marL="342900" indent="-342900" eaLnBrk="0" hangingPunct="0">
              <a:buSzPct val="100000"/>
              <a:buFont typeface="+mj-lt"/>
              <a:buAutoNum type="arabicPeriod"/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Segoe UI Semilight" panose="020B0402040204020203" pitchFamily="34" charset="0"/>
              </a:rPr>
              <a:t>Отправка сообщений клиентам о времени прибытия автомобиля или смене задний</a:t>
            </a:r>
          </a:p>
          <a:p>
            <a:pPr marL="342900" indent="-342900" eaLnBrk="0" hangingPunct="0">
              <a:buSzPct val="100000"/>
              <a:buFont typeface="+mj-lt"/>
              <a:buAutoNum type="arabicPeriod"/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Segoe UI Semilight" panose="020B0402040204020203" pitchFamily="34" charset="0"/>
              </a:rPr>
              <a:t>Отправка важных сообщений диспетчерам и руководителям  для задач контроля</a:t>
            </a:r>
          </a:p>
        </p:txBody>
      </p:sp>
      <p:grpSp>
        <p:nvGrpSpPr>
          <p:cNvPr id="27" name="Группа 26"/>
          <p:cNvGrpSpPr/>
          <p:nvPr/>
        </p:nvGrpSpPr>
        <p:grpSpPr>
          <a:xfrm>
            <a:off x="5328344" y="1006627"/>
            <a:ext cx="4536504" cy="3895235"/>
            <a:chOff x="5328344" y="1006627"/>
            <a:chExt cx="4536504" cy="3895235"/>
          </a:xfrm>
        </p:grpSpPr>
        <p:grpSp>
          <p:nvGrpSpPr>
            <p:cNvPr id="28" name="Группа 27"/>
            <p:cNvGrpSpPr/>
            <p:nvPr/>
          </p:nvGrpSpPr>
          <p:grpSpPr>
            <a:xfrm>
              <a:off x="5328344" y="1006627"/>
              <a:ext cx="2150009" cy="3895235"/>
              <a:chOff x="5248274" y="557801"/>
              <a:chExt cx="2600326" cy="5156826"/>
            </a:xfrm>
          </p:grpSpPr>
          <p:pic>
            <p:nvPicPr>
              <p:cNvPr id="32" name="Рисунок 31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248274" y="557801"/>
                <a:ext cx="2600326" cy="5156826"/>
              </a:xfrm>
              <a:prstGeom prst="rect">
                <a:avLst/>
              </a:prstGeom>
            </p:spPr>
          </p:pic>
          <p:sp>
            <p:nvSpPr>
              <p:cNvPr id="33" name="Прямоугольник 32"/>
              <p:cNvSpPr/>
              <p:nvPr/>
            </p:nvSpPr>
            <p:spPr>
              <a:xfrm>
                <a:off x="5516272" y="1194860"/>
                <a:ext cx="2055110" cy="35687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ru-RU" sz="1200" dirty="0">
                    <a:solidFill>
                      <a:sysClr val="windowText" lastClr="000000"/>
                    </a:solidFill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Задание на 05.06.2014.</a:t>
                </a:r>
              </a:p>
              <a:p>
                <a:pPr algn="just"/>
                <a:r>
                  <a:rPr lang="ru-RU" sz="1200" dirty="0">
                    <a:solidFill>
                      <a:sysClr val="windowText" lastClr="000000"/>
                    </a:solidFill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Всего АЗС – </a:t>
                </a:r>
                <a:r>
                  <a:rPr lang="ru-RU" sz="1200" b="1" dirty="0">
                    <a:solidFill>
                      <a:sysClr val="windowText" lastClr="000000"/>
                    </a:solidFill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3</a:t>
                </a:r>
                <a:r>
                  <a:rPr lang="ru-RU" sz="1200" dirty="0">
                    <a:solidFill>
                      <a:sysClr val="windowText" lastClr="000000"/>
                    </a:solidFill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.</a:t>
                </a:r>
              </a:p>
              <a:p>
                <a:pPr algn="just"/>
                <a:endParaRPr lang="ru-RU" sz="600" dirty="0">
                  <a:solidFill>
                    <a:sysClr val="windowText" lastClr="000000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endParaRPr>
              </a:p>
              <a:p>
                <a:r>
                  <a:rPr lang="ru-RU" sz="1200" dirty="0">
                    <a:solidFill>
                      <a:srgbClr val="0000FF"/>
                    </a:solidFill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08:30</a:t>
                </a:r>
                <a:r>
                  <a:rPr lang="ru-RU" sz="1200" dirty="0">
                    <a:solidFill>
                      <a:sysClr val="windowText" lastClr="000000"/>
                    </a:solidFill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 Прибытие на АЗС 8.</a:t>
                </a:r>
              </a:p>
              <a:p>
                <a:endParaRPr lang="ru-RU" sz="600" dirty="0">
                  <a:solidFill>
                    <a:sysClr val="windowText" lastClr="000000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endParaRPr>
              </a:p>
              <a:p>
                <a:r>
                  <a:rPr lang="ru-RU" sz="1200" dirty="0">
                    <a:solidFill>
                      <a:srgbClr val="0000FF"/>
                    </a:solidFill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09:55</a:t>
                </a:r>
                <a:r>
                  <a:rPr lang="ru-RU" sz="1200" dirty="0">
                    <a:solidFill>
                      <a:sysClr val="windowText" lastClr="000000"/>
                    </a:solidFill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 Прибытие на АЗС 35</a:t>
                </a:r>
              </a:p>
              <a:p>
                <a:endParaRPr lang="ru-RU" sz="600" dirty="0">
                  <a:solidFill>
                    <a:sysClr val="windowText" lastClr="000000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endParaRPr>
              </a:p>
              <a:p>
                <a:r>
                  <a:rPr lang="ru-RU" sz="1200" dirty="0">
                    <a:solidFill>
                      <a:srgbClr val="0000FF"/>
                    </a:solidFill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11:23</a:t>
                </a:r>
                <a:r>
                  <a:rPr lang="ru-RU" sz="1200" dirty="0">
                    <a:solidFill>
                      <a:sysClr val="windowText" lastClr="000000"/>
                    </a:solidFill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 Прибытие на АЗС 17</a:t>
                </a:r>
              </a:p>
              <a:p>
                <a:pPr algn="just"/>
                <a:endParaRPr lang="ru-RU" b="0" dirty="0">
                  <a:solidFill>
                    <a:sysClr val="windowText" lastClr="000000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endParaRPr>
              </a:p>
            </p:txBody>
          </p:sp>
        </p:grpSp>
        <p:grpSp>
          <p:nvGrpSpPr>
            <p:cNvPr id="29" name="Группа 28"/>
            <p:cNvGrpSpPr/>
            <p:nvPr/>
          </p:nvGrpSpPr>
          <p:grpSpPr>
            <a:xfrm>
              <a:off x="7704608" y="1006627"/>
              <a:ext cx="2160240" cy="3895235"/>
              <a:chOff x="8299564" y="1198299"/>
              <a:chExt cx="2600326" cy="5156826"/>
            </a:xfrm>
          </p:grpSpPr>
          <p:pic>
            <p:nvPicPr>
              <p:cNvPr id="30" name="Рисунок 29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8299564" y="1198299"/>
                <a:ext cx="2600326" cy="5156826"/>
              </a:xfrm>
              <a:prstGeom prst="rect">
                <a:avLst/>
              </a:prstGeom>
            </p:spPr>
          </p:pic>
          <p:sp>
            <p:nvSpPr>
              <p:cNvPr id="31" name="Прямоугольник 30"/>
              <p:cNvSpPr/>
              <p:nvPr/>
            </p:nvSpPr>
            <p:spPr>
              <a:xfrm>
                <a:off x="8551572" y="1728260"/>
                <a:ext cx="2055110" cy="35687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ru-RU" sz="1200" dirty="0">
                    <a:solidFill>
                      <a:sysClr val="windowText" lastClr="000000"/>
                    </a:solidFill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По Вашему заказу выехал водитель Иванов И.И, авто р555ох 64. </a:t>
                </a:r>
              </a:p>
              <a:p>
                <a:pPr algn="just"/>
                <a:r>
                  <a:rPr lang="ru-RU" sz="1200" dirty="0">
                    <a:solidFill>
                      <a:sysClr val="windowText" lastClr="000000"/>
                    </a:solidFill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Плановое время прибытия </a:t>
                </a:r>
                <a:r>
                  <a:rPr lang="ru-RU" sz="1200" dirty="0">
                    <a:solidFill>
                      <a:srgbClr val="0000FF"/>
                    </a:solidFill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09:55</a:t>
                </a:r>
                <a:r>
                  <a:rPr lang="ru-RU" sz="1200" dirty="0">
                    <a:solidFill>
                      <a:sysClr val="windowText" lastClr="000000"/>
                    </a:solidFill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.</a:t>
                </a:r>
              </a:p>
              <a:p>
                <a:pPr algn="just"/>
                <a:r>
                  <a:rPr lang="ru-RU" sz="1200" dirty="0">
                    <a:solidFill>
                      <a:sysClr val="windowText" lastClr="000000"/>
                    </a:solidFill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-------------------------</a:t>
                </a:r>
              </a:p>
              <a:p>
                <a:pPr algn="just"/>
                <a:r>
                  <a:rPr lang="ru-RU" sz="1200" dirty="0">
                    <a:solidFill>
                      <a:sysClr val="windowText" lastClr="000000"/>
                    </a:solidFill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Ожидайте прибытия автомобиля по вашему заказу в течение 30 мин. Водитель Иванов И.И., </a:t>
                </a:r>
              </a:p>
              <a:p>
                <a:pPr algn="just"/>
                <a:r>
                  <a:rPr lang="ru-RU" sz="1200" dirty="0">
                    <a:solidFill>
                      <a:sysClr val="windowText" lastClr="000000"/>
                    </a:solidFill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тел. </a:t>
                </a:r>
                <a:r>
                  <a:rPr lang="ru-RU" sz="1200" dirty="0">
                    <a:solidFill>
                      <a:srgbClr val="0000FF"/>
                    </a:solidFill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8-909-123-45-67</a:t>
                </a:r>
                <a:r>
                  <a:rPr lang="ru-RU" sz="1200" dirty="0">
                    <a:solidFill>
                      <a:sysClr val="windowText" lastClr="000000"/>
                    </a:solidFill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.</a:t>
                </a:r>
                <a:endParaRPr lang="ru-RU" b="0" dirty="0">
                  <a:solidFill>
                    <a:sysClr val="windowText" lastClr="000000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8593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75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5"/>
          <p:cNvSpPr>
            <a:spLocks noChangeArrowheads="1"/>
          </p:cNvSpPr>
          <p:nvPr/>
        </p:nvSpPr>
        <p:spPr bwMode="auto">
          <a:xfrm>
            <a:off x="215777" y="1219394"/>
            <a:ext cx="3960439" cy="3693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marL="0" lvl="1" eaLnBrk="0" hangingPunct="0">
              <a:defRPr/>
            </a:pPr>
            <a:r>
              <a:rPr lang="ru-RU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Функциональные возможности:</a:t>
            </a:r>
          </a:p>
        </p:txBody>
      </p:sp>
      <p:sp>
        <p:nvSpPr>
          <p:cNvPr id="19" name="Rectangle 5"/>
          <p:cNvSpPr>
            <a:spLocks noChangeArrowheads="1"/>
          </p:cNvSpPr>
          <p:nvPr/>
        </p:nvSpPr>
        <p:spPr bwMode="auto">
          <a:xfrm>
            <a:off x="227158" y="1593667"/>
            <a:ext cx="4884591" cy="240065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marL="285750" indent="-285750" eaLnBrk="0" hangingPunct="0">
              <a:buSzPct val="100000"/>
              <a:buBlip>
                <a:blip r:embed="rId2"/>
              </a:buBlip>
              <a:defRPr/>
            </a:pPr>
            <a:r>
              <a:rPr lang="ru-RU" sz="15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Ведение тарифов по услугам, комиссий, особых условий</a:t>
            </a:r>
          </a:p>
          <a:p>
            <a:pPr marL="285750" indent="-285750" eaLnBrk="0" hangingPunct="0">
              <a:buSzPct val="100000"/>
              <a:buBlip>
                <a:blip r:embed="rId2"/>
              </a:buBlip>
              <a:defRPr/>
            </a:pPr>
            <a:r>
              <a:rPr lang="ru-RU" sz="15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Объединение данных по фактическим заездам, отказам, доп. заказам, </a:t>
            </a:r>
          </a:p>
          <a:p>
            <a:pPr marL="285750" indent="-285750" eaLnBrk="0" hangingPunct="0">
              <a:buSzPct val="100000"/>
              <a:buBlip>
                <a:blip r:embed="rId2"/>
              </a:buBlip>
              <a:defRPr/>
            </a:pPr>
            <a:r>
              <a:rPr lang="ru-RU" sz="15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Расчёт итоговых данных за период по результатам выполненной работы</a:t>
            </a:r>
          </a:p>
          <a:p>
            <a:pPr marL="285750" indent="-285750" eaLnBrk="0" hangingPunct="0">
              <a:buSzPct val="100000"/>
              <a:buBlip>
                <a:blip r:embed="rId2"/>
              </a:buBlip>
              <a:defRPr/>
            </a:pPr>
            <a:r>
              <a:rPr lang="ru-RU" sz="15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Подготовка отчётов</a:t>
            </a:r>
          </a:p>
          <a:p>
            <a:pPr marL="285750" indent="-285750" eaLnBrk="0" hangingPunct="0">
              <a:buSzPct val="100000"/>
              <a:buBlip>
                <a:blip r:embed="rId2"/>
              </a:buBlip>
              <a:defRPr/>
            </a:pPr>
            <a:r>
              <a:rPr lang="ru-RU" sz="15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Хранение архива</a:t>
            </a:r>
          </a:p>
          <a:p>
            <a:pPr marL="285750" indent="-285750" eaLnBrk="0" hangingPunct="0">
              <a:buSzPct val="100000"/>
              <a:buBlip>
                <a:blip r:embed="rId2"/>
              </a:buBlip>
              <a:defRPr/>
            </a:pPr>
            <a:r>
              <a:rPr lang="ru-RU" sz="15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Сервис для определения тарифа из внешних систем</a:t>
            </a:r>
            <a:endParaRPr lang="ru-RU" sz="1500" dirty="0">
              <a:solidFill>
                <a:srgbClr val="000066"/>
              </a:solidFill>
              <a:latin typeface="Century Gothic" panose="020B0502020202020204" pitchFamily="34" charset="0"/>
              <a:cs typeface="Segoe UI Semilight" panose="020B0402040204020203" pitchFamily="34" charset="0"/>
            </a:endParaRPr>
          </a:p>
        </p:txBody>
      </p:sp>
      <p:sp>
        <p:nvSpPr>
          <p:cNvPr id="5" name="Полилиния 4"/>
          <p:cNvSpPr/>
          <p:nvPr/>
        </p:nvSpPr>
        <p:spPr>
          <a:xfrm>
            <a:off x="5647750" y="4384803"/>
            <a:ext cx="3118458" cy="779614"/>
          </a:xfrm>
          <a:custGeom>
            <a:avLst/>
            <a:gdLst>
              <a:gd name="connsiteX0" fmla="*/ 0 w 3118458"/>
              <a:gd name="connsiteY0" fmla="*/ 0 h 779614"/>
              <a:gd name="connsiteX1" fmla="*/ 3118458 w 3118458"/>
              <a:gd name="connsiteY1" fmla="*/ 0 h 779614"/>
              <a:gd name="connsiteX2" fmla="*/ 3118458 w 3118458"/>
              <a:gd name="connsiteY2" fmla="*/ 779614 h 779614"/>
              <a:gd name="connsiteX3" fmla="*/ 0 w 3118458"/>
              <a:gd name="connsiteY3" fmla="*/ 779614 h 779614"/>
              <a:gd name="connsiteX4" fmla="*/ 0 w 3118458"/>
              <a:gd name="connsiteY4" fmla="*/ 0 h 7796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18458" h="779614">
                <a:moveTo>
                  <a:pt x="0" y="0"/>
                </a:moveTo>
                <a:lnTo>
                  <a:pt x="3118458" y="0"/>
                </a:lnTo>
                <a:lnTo>
                  <a:pt x="3118458" y="779614"/>
                </a:lnTo>
                <a:lnTo>
                  <a:pt x="0" y="77961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13792" tIns="113792" rIns="113792" bIns="113792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600" kern="1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Счёт по оказанным услугам за выбранный период по итогам работы</a:t>
            </a:r>
          </a:p>
        </p:txBody>
      </p:sp>
      <p:grpSp>
        <p:nvGrpSpPr>
          <p:cNvPr id="22" name="Группа 21"/>
          <p:cNvGrpSpPr/>
          <p:nvPr/>
        </p:nvGrpSpPr>
        <p:grpSpPr>
          <a:xfrm>
            <a:off x="4911037" y="1164376"/>
            <a:ext cx="4593774" cy="2923230"/>
            <a:chOff x="4911037" y="1164376"/>
            <a:chExt cx="4593774" cy="2923230"/>
          </a:xfrm>
        </p:grpSpPr>
        <p:sp>
          <p:nvSpPr>
            <p:cNvPr id="3" name="Овал 2"/>
            <p:cNvSpPr/>
            <p:nvPr/>
          </p:nvSpPr>
          <p:spPr>
            <a:xfrm>
              <a:off x="5525610" y="1164376"/>
              <a:ext cx="3352342" cy="1164224"/>
            </a:xfrm>
            <a:prstGeom prst="ellipse">
              <a:avLst/>
            </a:prstGeom>
          </p:spPr>
          <p:style>
            <a:lnRef idx="0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tint val="50000"/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tint val="50000"/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Полилиния 6"/>
            <p:cNvSpPr/>
            <p:nvPr/>
          </p:nvSpPr>
          <p:spPr>
            <a:xfrm>
              <a:off x="6744407" y="2418516"/>
              <a:ext cx="1169421" cy="1169421"/>
            </a:xfrm>
            <a:custGeom>
              <a:avLst/>
              <a:gdLst>
                <a:gd name="connsiteX0" fmla="*/ 0 w 1169421"/>
                <a:gd name="connsiteY0" fmla="*/ 584711 h 1169421"/>
                <a:gd name="connsiteX1" fmla="*/ 584711 w 1169421"/>
                <a:gd name="connsiteY1" fmla="*/ 0 h 1169421"/>
                <a:gd name="connsiteX2" fmla="*/ 1169422 w 1169421"/>
                <a:gd name="connsiteY2" fmla="*/ 584711 h 1169421"/>
                <a:gd name="connsiteX3" fmla="*/ 584711 w 1169421"/>
                <a:gd name="connsiteY3" fmla="*/ 1169422 h 1169421"/>
                <a:gd name="connsiteX4" fmla="*/ 0 w 1169421"/>
                <a:gd name="connsiteY4" fmla="*/ 584711 h 1169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9421" h="1169421">
                  <a:moveTo>
                    <a:pt x="0" y="584711"/>
                  </a:moveTo>
                  <a:cubicBezTo>
                    <a:pt x="0" y="261784"/>
                    <a:pt x="261784" y="0"/>
                    <a:pt x="584711" y="0"/>
                  </a:cubicBezTo>
                  <a:cubicBezTo>
                    <a:pt x="907638" y="0"/>
                    <a:pt x="1169422" y="261784"/>
                    <a:pt x="1169422" y="584711"/>
                  </a:cubicBezTo>
                  <a:cubicBezTo>
                    <a:pt x="1169422" y="907638"/>
                    <a:pt x="907638" y="1169422"/>
                    <a:pt x="584711" y="1169422"/>
                  </a:cubicBezTo>
                  <a:cubicBezTo>
                    <a:pt x="261784" y="1169422"/>
                    <a:pt x="0" y="907638"/>
                    <a:pt x="0" y="584711"/>
                  </a:cubicBezTo>
                  <a:close/>
                </a:path>
              </a:pathLst>
            </a:custGeom>
            <a:solidFill>
              <a:srgbClr val="92D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5228" tIns="185228" rIns="185228" bIns="185228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/>
                <a:t>Тарифы по услугам</a:t>
              </a:r>
            </a:p>
          </p:txBody>
        </p:sp>
        <p:sp>
          <p:nvSpPr>
            <p:cNvPr id="8" name="Полилиния 7"/>
            <p:cNvSpPr/>
            <p:nvPr/>
          </p:nvSpPr>
          <p:spPr>
            <a:xfrm>
              <a:off x="5886104" y="1520059"/>
              <a:ext cx="1169421" cy="1169421"/>
            </a:xfrm>
            <a:custGeom>
              <a:avLst/>
              <a:gdLst>
                <a:gd name="connsiteX0" fmla="*/ 0 w 1169421"/>
                <a:gd name="connsiteY0" fmla="*/ 584711 h 1169421"/>
                <a:gd name="connsiteX1" fmla="*/ 584711 w 1169421"/>
                <a:gd name="connsiteY1" fmla="*/ 0 h 1169421"/>
                <a:gd name="connsiteX2" fmla="*/ 1169422 w 1169421"/>
                <a:gd name="connsiteY2" fmla="*/ 584711 h 1169421"/>
                <a:gd name="connsiteX3" fmla="*/ 584711 w 1169421"/>
                <a:gd name="connsiteY3" fmla="*/ 1169422 h 1169421"/>
                <a:gd name="connsiteX4" fmla="*/ 0 w 1169421"/>
                <a:gd name="connsiteY4" fmla="*/ 584711 h 1169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9421" h="1169421">
                  <a:moveTo>
                    <a:pt x="0" y="584711"/>
                  </a:moveTo>
                  <a:cubicBezTo>
                    <a:pt x="0" y="261784"/>
                    <a:pt x="261784" y="0"/>
                    <a:pt x="584711" y="0"/>
                  </a:cubicBezTo>
                  <a:cubicBezTo>
                    <a:pt x="907638" y="0"/>
                    <a:pt x="1169422" y="261784"/>
                    <a:pt x="1169422" y="584711"/>
                  </a:cubicBezTo>
                  <a:cubicBezTo>
                    <a:pt x="1169422" y="907638"/>
                    <a:pt x="907638" y="1169422"/>
                    <a:pt x="584711" y="1169422"/>
                  </a:cubicBezTo>
                  <a:cubicBezTo>
                    <a:pt x="261784" y="1169422"/>
                    <a:pt x="0" y="907638"/>
                    <a:pt x="0" y="584711"/>
                  </a:cubicBezTo>
                  <a:close/>
                </a:path>
              </a:pathLst>
            </a:custGeom>
            <a:solidFill>
              <a:srgbClr val="7030A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-4966938"/>
                <a:satOff val="19906"/>
                <a:lumOff val="431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5228" tIns="185228" rIns="185228" bIns="185228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/>
                <a:t>Заявки, рейсы, клиенты, склады</a:t>
              </a:r>
            </a:p>
          </p:txBody>
        </p:sp>
        <p:sp>
          <p:nvSpPr>
            <p:cNvPr id="9" name="Полилиния 8"/>
            <p:cNvSpPr/>
            <p:nvPr/>
          </p:nvSpPr>
          <p:spPr>
            <a:xfrm>
              <a:off x="7103030" y="1258450"/>
              <a:ext cx="1169421" cy="1169421"/>
            </a:xfrm>
            <a:custGeom>
              <a:avLst/>
              <a:gdLst>
                <a:gd name="connsiteX0" fmla="*/ 0 w 1169421"/>
                <a:gd name="connsiteY0" fmla="*/ 584711 h 1169421"/>
                <a:gd name="connsiteX1" fmla="*/ 584711 w 1169421"/>
                <a:gd name="connsiteY1" fmla="*/ 0 h 1169421"/>
                <a:gd name="connsiteX2" fmla="*/ 1169422 w 1169421"/>
                <a:gd name="connsiteY2" fmla="*/ 584711 h 1169421"/>
                <a:gd name="connsiteX3" fmla="*/ 584711 w 1169421"/>
                <a:gd name="connsiteY3" fmla="*/ 1169422 h 1169421"/>
                <a:gd name="connsiteX4" fmla="*/ 0 w 1169421"/>
                <a:gd name="connsiteY4" fmla="*/ 584711 h 1169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9421" h="1169421">
                  <a:moveTo>
                    <a:pt x="0" y="584711"/>
                  </a:moveTo>
                  <a:cubicBezTo>
                    <a:pt x="0" y="261784"/>
                    <a:pt x="261784" y="0"/>
                    <a:pt x="584711" y="0"/>
                  </a:cubicBezTo>
                  <a:cubicBezTo>
                    <a:pt x="907638" y="0"/>
                    <a:pt x="1169422" y="261784"/>
                    <a:pt x="1169422" y="584711"/>
                  </a:cubicBezTo>
                  <a:cubicBezTo>
                    <a:pt x="1169422" y="907638"/>
                    <a:pt x="907638" y="1169422"/>
                    <a:pt x="584711" y="1169422"/>
                  </a:cubicBezTo>
                  <a:cubicBezTo>
                    <a:pt x="261784" y="1169422"/>
                    <a:pt x="0" y="907638"/>
                    <a:pt x="0" y="58471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933876"/>
                <a:satOff val="39811"/>
                <a:lumOff val="8628"/>
                <a:alphaOff val="0"/>
              </a:schemeClr>
            </a:fillRef>
            <a:effectRef idx="0">
              <a:schemeClr val="accent5">
                <a:hueOff val="-9933876"/>
                <a:satOff val="39811"/>
                <a:lumOff val="8628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5228" tIns="185228" rIns="185228" bIns="185228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/>
                <a:t>Фактические заезды, отказы, услуги</a:t>
              </a:r>
            </a:p>
          </p:txBody>
        </p:sp>
        <p:sp>
          <p:nvSpPr>
            <p:cNvPr id="11" name="Shape 10"/>
            <p:cNvSpPr/>
            <p:nvPr/>
          </p:nvSpPr>
          <p:spPr>
            <a:xfrm>
              <a:off x="4911037" y="1177046"/>
              <a:ext cx="4593774" cy="2910560"/>
            </a:xfrm>
            <a:prstGeom prst="funnel">
              <a:avLst/>
            </a:prstGeom>
            <a:solidFill>
              <a:schemeClr val="lt1">
                <a:hueOff val="0"/>
                <a:satOff val="0"/>
                <a:lumOff val="0"/>
                <a:alpha val="42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rgbClr r="0" g="0" b="0"/>
            </a:lnRef>
            <a:fillRef idx="1">
              <a:scrgbClr r="0" g="0" b="0"/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СИТИ-Доставка</a:t>
            </a: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11" name="Группа 310"/>
          <p:cNvGrpSpPr/>
          <p:nvPr/>
        </p:nvGrpSpPr>
        <p:grpSpPr>
          <a:xfrm>
            <a:off x="51785" y="5040759"/>
            <a:ext cx="9957079" cy="720080"/>
            <a:chOff x="51785" y="5040759"/>
            <a:chExt cx="9957079" cy="720080"/>
          </a:xfrm>
        </p:grpSpPr>
        <p:grpSp>
          <p:nvGrpSpPr>
            <p:cNvPr id="312" name="Группа 311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314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315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4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316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pic>
          <p:nvPicPr>
            <p:cNvPr id="313" name="Picture 6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Texturizer/>
                      </a14:imgEffect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12720" y="5040759"/>
              <a:ext cx="1296144" cy="6962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1655936" y="504255"/>
            <a:ext cx="8424937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Учет тарифов, расчет комиссий и оплат </a:t>
            </a:r>
          </a:p>
        </p:txBody>
      </p:sp>
      <p:sp>
        <p:nvSpPr>
          <p:cNvPr id="20" name="Rectangle 5"/>
          <p:cNvSpPr>
            <a:spLocks noChangeArrowheads="1"/>
          </p:cNvSpPr>
          <p:nvPr/>
        </p:nvSpPr>
        <p:spPr bwMode="auto">
          <a:xfrm>
            <a:off x="215777" y="4095363"/>
            <a:ext cx="1368152" cy="3693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marL="0" lvl="1" eaLnBrk="0" hangingPunct="0">
              <a:defRPr/>
            </a:pPr>
            <a:r>
              <a:rPr lang="ru-RU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Эффект:</a:t>
            </a:r>
          </a:p>
        </p:txBody>
      </p:sp>
      <p:sp>
        <p:nvSpPr>
          <p:cNvPr id="21" name="Rectangle 5"/>
          <p:cNvSpPr>
            <a:spLocks noChangeArrowheads="1"/>
          </p:cNvSpPr>
          <p:nvPr/>
        </p:nvSpPr>
        <p:spPr bwMode="auto">
          <a:xfrm>
            <a:off x="227158" y="4406920"/>
            <a:ext cx="4884592" cy="78483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marL="285750" indent="-285750" eaLnBrk="0" hangingPunct="0">
              <a:buSzPct val="100000"/>
              <a:buBlip>
                <a:blip r:embed="rId2"/>
              </a:buBlip>
              <a:defRPr/>
            </a:pPr>
            <a:r>
              <a:rPr lang="ru-RU" sz="15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Автоматизированный расчёт оплат по услугам на основании сводной информации</a:t>
            </a:r>
          </a:p>
        </p:txBody>
      </p:sp>
      <p:sp>
        <p:nvSpPr>
          <p:cNvPr id="4" name="Стрелка вниз 3"/>
          <p:cNvSpPr/>
          <p:nvPr/>
        </p:nvSpPr>
        <p:spPr>
          <a:xfrm>
            <a:off x="6840512" y="3816623"/>
            <a:ext cx="649678" cy="638680"/>
          </a:xfrm>
          <a:prstGeom prst="downArrow">
            <a:avLst/>
          </a:prstGeom>
          <a:gradFill flip="none" rotWithShape="0">
            <a:gsLst>
              <a:gs pos="0">
                <a:schemeClr val="accent5">
                  <a:tint val="40000"/>
                  <a:hueOff val="0"/>
                  <a:satOff val="0"/>
                  <a:lumOff val="0"/>
                  <a:shade val="30000"/>
                  <a:satMod val="115000"/>
                </a:schemeClr>
              </a:gs>
              <a:gs pos="50000">
                <a:schemeClr val="accent5">
                  <a:tint val="40000"/>
                  <a:hueOff val="0"/>
                  <a:satOff val="0"/>
                  <a:lumOff val="0"/>
                  <a:shade val="67500"/>
                  <a:satMod val="115000"/>
                </a:schemeClr>
              </a:gs>
              <a:gs pos="100000">
                <a:schemeClr val="accent5">
                  <a:tint val="40000"/>
                  <a:hueOff val="0"/>
                  <a:satOff val="0"/>
                  <a:lumOff val="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C00000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5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93547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75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75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  <p:bldP spid="5" grpId="0"/>
      <p:bldP spid="20" grpId="0" animBg="1"/>
      <p:bldP spid="2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СИТИ-Доставка</a:t>
            </a: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11" name="Группа 310"/>
          <p:cNvGrpSpPr/>
          <p:nvPr/>
        </p:nvGrpSpPr>
        <p:grpSpPr>
          <a:xfrm>
            <a:off x="51785" y="5040759"/>
            <a:ext cx="9957079" cy="720080"/>
            <a:chOff x="51785" y="5040759"/>
            <a:chExt cx="9957079" cy="720080"/>
          </a:xfrm>
        </p:grpSpPr>
        <p:grpSp>
          <p:nvGrpSpPr>
            <p:cNvPr id="312" name="Группа 311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314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315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3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316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pic>
          <p:nvPicPr>
            <p:cNvPr id="313" name="Picture 6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Texturizer/>
                      </a14:imgEffect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12720" y="5040759"/>
              <a:ext cx="1296144" cy="6962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2160239" y="504255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Аналитические отчеты</a:t>
            </a:r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5776" y="1102227"/>
            <a:ext cx="4164510" cy="2498372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5017" y="1944415"/>
            <a:ext cx="5459391" cy="1870489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9832" y="2731127"/>
            <a:ext cx="4104456" cy="236554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28851" y="932588"/>
            <a:ext cx="3525071" cy="1476756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41750" y="1584375"/>
            <a:ext cx="3915693" cy="1235743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60392" y="2666971"/>
            <a:ext cx="3926088" cy="122166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40312" y="3672607"/>
            <a:ext cx="3565829" cy="1564124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</p:spTree>
    <p:extLst>
      <p:ext uri="{BB962C8B-B14F-4D97-AF65-F5344CB8AC3E}">
        <p14:creationId xmlns:p14="http://schemas.microsoft.com/office/powerpoint/2010/main" val="3122842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75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750"/>
                            </p:stCondLst>
                            <p:childTnLst>
                              <p:par>
                                <p:cTn id="2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1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250"/>
                            </p:stCondLst>
                            <p:childTnLst>
                              <p:par>
                                <p:cTn id="2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1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750"/>
                            </p:stCondLst>
                            <p:childTnLst>
                              <p:par>
                                <p:cTn id="3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7299991" y="1394647"/>
            <a:ext cx="2176911" cy="975443"/>
            <a:chOff x="7418953" y="1366321"/>
            <a:chExt cx="2369380" cy="1048453"/>
          </a:xfrm>
        </p:grpSpPr>
        <p:pic>
          <p:nvPicPr>
            <p:cNvPr id="201" name="Рисунок 200" descr="cid:image001.png@01D03EF9.45FCF950"/>
            <p:cNvPicPr/>
            <p:nvPr/>
          </p:nvPicPr>
          <p:blipFill>
            <a:blip r:embed="rId2" r:link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28221" y="1366321"/>
              <a:ext cx="1760112" cy="1048453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00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18953" y="1566765"/>
              <a:ext cx="1383450" cy="545194"/>
            </a:xfrm>
            <a:prstGeom prst="rect">
              <a:avLst/>
            </a:prstGeom>
            <a:noFill/>
            <a:ln>
              <a:noFill/>
            </a:ln>
            <a:effectLst>
              <a:innerShdw blurRad="114300">
                <a:prstClr val="black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87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2160" y="1152327"/>
            <a:ext cx="2950493" cy="1684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1" name="Oval 36"/>
          <p:cNvSpPr>
            <a:spLocks noChangeArrowheads="1"/>
          </p:cNvSpPr>
          <p:nvPr/>
        </p:nvSpPr>
        <p:spPr bwMode="auto">
          <a:xfrm>
            <a:off x="7375450" y="2164756"/>
            <a:ext cx="122238" cy="133351"/>
          </a:xfrm>
          <a:prstGeom prst="ellipse">
            <a:avLst/>
          </a:prstGeom>
          <a:solidFill>
            <a:srgbClr val="F9321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92" name="Oval 37"/>
          <p:cNvSpPr>
            <a:spLocks noChangeArrowheads="1"/>
          </p:cNvSpPr>
          <p:nvPr/>
        </p:nvSpPr>
        <p:spPr bwMode="auto">
          <a:xfrm>
            <a:off x="6967466" y="2164756"/>
            <a:ext cx="122237" cy="133351"/>
          </a:xfrm>
          <a:prstGeom prst="ellipse">
            <a:avLst/>
          </a:prstGeom>
          <a:solidFill>
            <a:srgbClr val="F9321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93" name="Oval 38"/>
          <p:cNvSpPr>
            <a:spLocks noChangeArrowheads="1"/>
          </p:cNvSpPr>
          <p:nvPr/>
        </p:nvSpPr>
        <p:spPr bwMode="auto">
          <a:xfrm>
            <a:off x="6583291" y="2164756"/>
            <a:ext cx="122237" cy="133351"/>
          </a:xfrm>
          <a:prstGeom prst="ellipse">
            <a:avLst/>
          </a:prstGeom>
          <a:solidFill>
            <a:srgbClr val="F9321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94" name="Oval 39"/>
          <p:cNvSpPr>
            <a:spLocks noChangeArrowheads="1"/>
          </p:cNvSpPr>
          <p:nvPr/>
        </p:nvSpPr>
        <p:spPr bwMode="auto">
          <a:xfrm>
            <a:off x="6222925" y="2164756"/>
            <a:ext cx="122238" cy="133351"/>
          </a:xfrm>
          <a:prstGeom prst="ellipse">
            <a:avLst/>
          </a:prstGeom>
          <a:solidFill>
            <a:srgbClr val="F9321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95" name="Oval 40"/>
          <p:cNvSpPr>
            <a:spLocks noChangeArrowheads="1"/>
          </p:cNvSpPr>
          <p:nvPr/>
        </p:nvSpPr>
        <p:spPr bwMode="auto">
          <a:xfrm>
            <a:off x="5832400" y="2164756"/>
            <a:ext cx="122238" cy="133351"/>
          </a:xfrm>
          <a:prstGeom prst="ellipse">
            <a:avLst/>
          </a:prstGeom>
          <a:solidFill>
            <a:srgbClr val="F9321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96" name="AutoShape 41"/>
          <p:cNvSpPr>
            <a:spLocks noChangeArrowheads="1"/>
          </p:cNvSpPr>
          <p:nvPr/>
        </p:nvSpPr>
        <p:spPr bwMode="auto">
          <a:xfrm rot="5400000">
            <a:off x="7877102" y="2155229"/>
            <a:ext cx="133351" cy="165100"/>
          </a:xfrm>
          <a:prstGeom prst="triangle">
            <a:avLst>
              <a:gd name="adj" fmla="val 50000"/>
            </a:avLst>
          </a:prstGeom>
          <a:solidFill>
            <a:srgbClr val="F9321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9" name="Прямоугольник 48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376016" y="-71809"/>
            <a:ext cx="7704856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СИТИ-Доставка</a:t>
            </a: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2160239" y="504255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Мониторинговый центр</a:t>
            </a:r>
          </a:p>
        </p:txBody>
      </p:sp>
      <p:pic>
        <p:nvPicPr>
          <p:cNvPr id="48" name="Picture 8" descr="ERMA_SOFT_LOGO_blue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1" name="Группа 50"/>
          <p:cNvGrpSpPr/>
          <p:nvPr/>
        </p:nvGrpSpPr>
        <p:grpSpPr>
          <a:xfrm>
            <a:off x="51785" y="5152749"/>
            <a:ext cx="9741051" cy="608090"/>
            <a:chOff x="118516" y="5152749"/>
            <a:chExt cx="6223450" cy="608090"/>
          </a:xfrm>
        </p:grpSpPr>
        <p:sp>
          <p:nvSpPr>
            <p:cNvPr id="53" name="Rectangle 6"/>
            <p:cNvSpPr>
              <a:spLocks noChangeArrowheads="1"/>
            </p:cNvSpPr>
            <p:nvPr/>
          </p:nvSpPr>
          <p:spPr bwMode="auto">
            <a:xfrm flipH="1" flipV="1">
              <a:off x="164519" y="5472807"/>
              <a:ext cx="6177447" cy="45719"/>
            </a:xfrm>
            <a:prstGeom prst="rect">
              <a:avLst/>
            </a:prstGeom>
            <a:gradFill rotWithShape="1">
              <a:gsLst>
                <a:gs pos="0">
                  <a:srgbClr val="0056AC">
                    <a:gamma/>
                    <a:tint val="0"/>
                    <a:invGamma/>
                  </a:srgbClr>
                </a:gs>
                <a:gs pos="100000">
                  <a:srgbClr val="0056AC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 dirty="0"/>
            </a:p>
          </p:txBody>
        </p:sp>
        <p:sp>
          <p:nvSpPr>
            <p:cNvPr id="54" name="Rectangle 9"/>
            <p:cNvSpPr>
              <a:spLocks noChangeArrowheads="1"/>
            </p:cNvSpPr>
            <p:nvPr/>
          </p:nvSpPr>
          <p:spPr bwMode="auto">
            <a:xfrm>
              <a:off x="118516" y="5440781"/>
              <a:ext cx="2689057" cy="3200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3E"/>
                      </a:gs>
                      <a:gs pos="50000">
                        <a:srgbClr val="00003E">
                          <a:gamma/>
                          <a:shade val="46275"/>
                          <a:invGamma/>
                        </a:srgbClr>
                      </a:gs>
                      <a:gs pos="100000">
                        <a:srgbClr val="00003E"/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342900" indent="-342900" algn="l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None/>
              </a:pPr>
              <a:r>
                <a:rPr kumimoji="1" lang="en-US" sz="1600" u="sng" dirty="0">
                  <a:solidFill>
                    <a:schemeClr val="tx2">
                      <a:lumMod val="75000"/>
                    </a:schemeClr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  <a:hlinkClick r:id="rId7"/>
                </a:rPr>
                <a:t>www.ermasoft.ru</a:t>
              </a:r>
              <a:endParaRPr kumimoji="1" lang="en-US" sz="16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Times New Roman" pitchFamily="18" charset="0"/>
              </a:endParaRPr>
            </a:p>
          </p:txBody>
        </p:sp>
        <p:sp>
          <p:nvSpPr>
            <p:cNvPr id="55" name="Rectangle 9"/>
            <p:cNvSpPr>
              <a:spLocks noChangeArrowheads="1"/>
            </p:cNvSpPr>
            <p:nvPr/>
          </p:nvSpPr>
          <p:spPr bwMode="auto">
            <a:xfrm>
              <a:off x="119007" y="5152749"/>
              <a:ext cx="2689057" cy="3200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3E"/>
                      </a:gs>
                      <a:gs pos="50000">
                        <a:srgbClr val="00003E">
                          <a:gamma/>
                          <a:shade val="46275"/>
                          <a:invGamma/>
                        </a:srgbClr>
                      </a:gs>
                      <a:gs pos="100000">
                        <a:srgbClr val="00003E"/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342900" indent="-342900" algn="l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None/>
              </a:pPr>
              <a:r>
                <a:rPr kumimoji="1" lang="ru-RU" sz="1600" u="sng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rPr>
                <a:t>эрмасофт.рф</a:t>
              </a:r>
              <a:endParaRPr kumimoji="1" lang="en-US" sz="16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Times New Roman" pitchFamily="18" charset="0"/>
              </a:endParaRPr>
            </a:p>
          </p:txBody>
        </p:sp>
      </p:grpSp>
      <p:pic>
        <p:nvPicPr>
          <p:cNvPr id="29" name="Picture 6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Texturizer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2720" y="5040759"/>
            <a:ext cx="1296144" cy="696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54" t="14272" r="443" b="8858"/>
          <a:stretch>
            <a:fillRect/>
          </a:stretch>
        </p:blipFill>
        <p:spPr bwMode="auto">
          <a:xfrm>
            <a:off x="648865" y="3125080"/>
            <a:ext cx="1588799" cy="1321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isometricTopUp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Rectangle 3"/>
          <p:cNvSpPr>
            <a:spLocks noChangeArrowheads="1"/>
          </p:cNvSpPr>
          <p:nvPr/>
        </p:nvSpPr>
        <p:spPr bwMode="auto">
          <a:xfrm>
            <a:off x="71760" y="3960639"/>
            <a:ext cx="2257584" cy="108337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defRPr/>
            </a:pPr>
            <a:r>
              <a:rPr lang="ru-RU" sz="14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Центральный филиал</a:t>
            </a:r>
          </a:p>
          <a:p>
            <a:pPr marL="285750" indent="-285750">
              <a:spcBef>
                <a:spcPct val="20000"/>
              </a:spcBef>
              <a:buClr>
                <a:schemeClr val="bg2"/>
              </a:buClr>
              <a:buBlip>
                <a:blip r:embed="rId11"/>
              </a:buBlip>
              <a:defRPr/>
            </a:pPr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Москва</a:t>
            </a:r>
          </a:p>
          <a:p>
            <a:pPr marL="285750" indent="-285750">
              <a:spcBef>
                <a:spcPct val="20000"/>
              </a:spcBef>
              <a:buClr>
                <a:schemeClr val="bg2"/>
              </a:buClr>
              <a:buBlip>
                <a:blip r:embed="rId11"/>
              </a:buBlip>
              <a:defRPr/>
            </a:pPr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С. Петербург</a:t>
            </a:r>
          </a:p>
          <a:p>
            <a:pPr marL="285750" indent="-285750">
              <a:spcBef>
                <a:spcPct val="20000"/>
              </a:spcBef>
              <a:buClr>
                <a:schemeClr val="bg2"/>
              </a:buClr>
              <a:buBlip>
                <a:blip r:embed="rId11"/>
              </a:buBlip>
              <a:defRPr/>
            </a:pPr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Ярославль</a:t>
            </a:r>
          </a:p>
        </p:txBody>
      </p:sp>
      <p:grpSp>
        <p:nvGrpSpPr>
          <p:cNvPr id="2" name="Группа 1"/>
          <p:cNvGrpSpPr/>
          <p:nvPr/>
        </p:nvGrpSpPr>
        <p:grpSpPr>
          <a:xfrm>
            <a:off x="1655936" y="2901025"/>
            <a:ext cx="1604942" cy="1212977"/>
            <a:chOff x="2808064" y="1998644"/>
            <a:chExt cx="1691557" cy="1295148"/>
          </a:xfrm>
        </p:grpSpPr>
        <p:grpSp>
          <p:nvGrpSpPr>
            <p:cNvPr id="81" name="Группа 80"/>
            <p:cNvGrpSpPr/>
            <p:nvPr/>
          </p:nvGrpSpPr>
          <p:grpSpPr>
            <a:xfrm>
              <a:off x="3231773" y="1998644"/>
              <a:ext cx="1080022" cy="711672"/>
              <a:chOff x="4564633" y="2348880"/>
              <a:chExt cx="1512168" cy="1090989"/>
            </a:xfrm>
          </p:grpSpPr>
          <p:grpSp>
            <p:nvGrpSpPr>
              <p:cNvPr id="111" name="Группа 110"/>
              <p:cNvGrpSpPr/>
              <p:nvPr/>
            </p:nvGrpSpPr>
            <p:grpSpPr>
              <a:xfrm>
                <a:off x="4564633" y="2348880"/>
                <a:ext cx="1512168" cy="1080120"/>
                <a:chOff x="2555776" y="3501008"/>
                <a:chExt cx="1512168" cy="1080120"/>
              </a:xfrm>
            </p:grpSpPr>
            <p:sp>
              <p:nvSpPr>
                <p:cNvPr id="115" name="Прямоугольник 114"/>
                <p:cNvSpPr/>
                <p:nvPr/>
              </p:nvSpPr>
              <p:spPr>
                <a:xfrm>
                  <a:off x="2555776" y="3501008"/>
                  <a:ext cx="1512168" cy="1080120"/>
                </a:xfrm>
                <a:prstGeom prst="rect">
                  <a:avLst/>
                </a:prstGeom>
                <a:gradFill flip="none" rotWithShape="1">
                  <a:gsLst>
                    <a:gs pos="3000">
                      <a:schemeClr val="bg1"/>
                    </a:gs>
                    <a:gs pos="100000">
                      <a:schemeClr val="accent1">
                        <a:lumMod val="20000"/>
                        <a:lumOff val="80000"/>
                      </a:schemeClr>
                    </a:gs>
                  </a:gsLst>
                  <a:lin ang="10800000" scaled="0"/>
                  <a:tileRect/>
                </a:gra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001">
                  <a:schemeClr val="lt2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16" name="Скругленный прямоугольник 115"/>
                <p:cNvSpPr/>
                <p:nvPr/>
              </p:nvSpPr>
              <p:spPr>
                <a:xfrm>
                  <a:off x="2555776" y="3717031"/>
                  <a:ext cx="1512168" cy="648073"/>
                </a:xfrm>
                <a:prstGeom prst="roundRect">
                  <a:avLst/>
                </a:prstGeom>
                <a:noFill/>
                <a:ln w="12700">
                  <a:prstDash val="lg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pic>
            <p:nvPicPr>
              <p:cNvPr id="112" name="Рисунок 111"/>
              <p:cNvPicPr/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60032" y="2420888"/>
                <a:ext cx="1138744" cy="690028"/>
              </a:xfrm>
              <a:prstGeom prst="rect">
                <a:avLst/>
              </a:prstGeom>
              <a:noFill/>
              <a:ln w="3175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113" name="Picture 2"/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33921" y="2780928"/>
                <a:ext cx="452222" cy="5724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4" name="Picture 36" descr="C:\Users\MSudeykin\AppData\Local\Microsoft\Windows\Temporary Internet Files\Content.IE5\3O009IYM\MC900294959[1].wmf"/>
              <p:cNvPicPr>
                <a:picLocks noChangeAspect="1" noChangeArrowheads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21459" y="2860243"/>
                <a:ext cx="432048" cy="579626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3" name="Группа 82"/>
            <p:cNvGrpSpPr/>
            <p:nvPr/>
          </p:nvGrpSpPr>
          <p:grpSpPr>
            <a:xfrm>
              <a:off x="2808064" y="2299771"/>
              <a:ext cx="1057239" cy="724545"/>
              <a:chOff x="4564633" y="2348880"/>
              <a:chExt cx="1512168" cy="1080120"/>
            </a:xfrm>
          </p:grpSpPr>
          <p:grpSp>
            <p:nvGrpSpPr>
              <p:cNvPr id="97" name="Группа 96"/>
              <p:cNvGrpSpPr/>
              <p:nvPr/>
            </p:nvGrpSpPr>
            <p:grpSpPr>
              <a:xfrm>
                <a:off x="4564633" y="2348880"/>
                <a:ext cx="1512168" cy="1080120"/>
                <a:chOff x="2555776" y="3501008"/>
                <a:chExt cx="1512168" cy="1080120"/>
              </a:xfrm>
            </p:grpSpPr>
            <p:sp>
              <p:nvSpPr>
                <p:cNvPr id="102" name="Прямоугольник 101"/>
                <p:cNvSpPr/>
                <p:nvPr/>
              </p:nvSpPr>
              <p:spPr>
                <a:xfrm>
                  <a:off x="2555776" y="3501008"/>
                  <a:ext cx="1512168" cy="1080120"/>
                </a:xfrm>
                <a:prstGeom prst="rect">
                  <a:avLst/>
                </a:prstGeom>
                <a:gradFill flip="none" rotWithShape="1">
                  <a:gsLst>
                    <a:gs pos="3000">
                      <a:schemeClr val="bg1"/>
                    </a:gs>
                    <a:gs pos="100000">
                      <a:schemeClr val="accent1">
                        <a:lumMod val="20000"/>
                        <a:lumOff val="80000"/>
                      </a:schemeClr>
                    </a:gs>
                  </a:gsLst>
                  <a:lin ang="10800000" scaled="0"/>
                  <a:tileRect/>
                </a:gra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001">
                  <a:schemeClr val="lt2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03" name="Скругленный прямоугольник 102"/>
                <p:cNvSpPr/>
                <p:nvPr/>
              </p:nvSpPr>
              <p:spPr>
                <a:xfrm>
                  <a:off x="2555776" y="3717031"/>
                  <a:ext cx="1512168" cy="648073"/>
                </a:xfrm>
                <a:prstGeom prst="roundRect">
                  <a:avLst/>
                </a:prstGeom>
                <a:noFill/>
                <a:ln w="12700">
                  <a:prstDash val="lg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pic>
            <p:nvPicPr>
              <p:cNvPr id="98" name="Picture 3"/>
              <p:cNvPicPr>
                <a:picLocks noChangeAspect="1" noChangeArrowheads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70044" y="2375416"/>
                <a:ext cx="292100" cy="5715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9" name="Picture 5" descr="untitled2"/>
              <p:cNvPicPr>
                <a:picLocks noChangeAspect="1" noChangeArrowheads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59744" y="2651240"/>
                <a:ext cx="1135564" cy="705752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0" name="Picture 34" descr="C:\Program Files (x86)\Microsoft Office\MEDIA\CAGCAT10\j0292020.wmf"/>
              <p:cNvPicPr>
                <a:picLocks noChangeAspect="1" noChangeArrowheads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96236" y="2391530"/>
                <a:ext cx="546389" cy="518536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1" name="Picture 60" descr="IN00561_"/>
              <p:cNvPicPr>
                <a:picLocks noChangeAspect="1" noChangeArrowheads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46936" y="2996828"/>
                <a:ext cx="289160" cy="360164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FFFFFF"/>
                        </a:gs>
                        <a:gs pos="100000">
                          <a:srgbClr val="D9D9D9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rgbClr val="333333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82" name="Группа 81"/>
            <p:cNvGrpSpPr/>
            <p:nvPr/>
          </p:nvGrpSpPr>
          <p:grpSpPr>
            <a:xfrm>
              <a:off x="3473538" y="2565888"/>
              <a:ext cx="1026083" cy="727904"/>
              <a:chOff x="4564633" y="2348880"/>
              <a:chExt cx="1512168" cy="1080120"/>
            </a:xfrm>
          </p:grpSpPr>
          <p:grpSp>
            <p:nvGrpSpPr>
              <p:cNvPr id="104" name="Группа 103"/>
              <p:cNvGrpSpPr/>
              <p:nvPr/>
            </p:nvGrpSpPr>
            <p:grpSpPr>
              <a:xfrm>
                <a:off x="4564633" y="2348880"/>
                <a:ext cx="1512168" cy="1080120"/>
                <a:chOff x="2555776" y="3501008"/>
                <a:chExt cx="1512168" cy="1080120"/>
              </a:xfrm>
            </p:grpSpPr>
            <p:sp>
              <p:nvSpPr>
                <p:cNvPr id="109" name="Прямоугольник 108"/>
                <p:cNvSpPr/>
                <p:nvPr/>
              </p:nvSpPr>
              <p:spPr>
                <a:xfrm>
                  <a:off x="2555776" y="3501008"/>
                  <a:ext cx="1512168" cy="1080120"/>
                </a:xfrm>
                <a:prstGeom prst="rect">
                  <a:avLst/>
                </a:prstGeom>
                <a:gradFill flip="none" rotWithShape="1">
                  <a:gsLst>
                    <a:gs pos="3000">
                      <a:schemeClr val="bg1"/>
                    </a:gs>
                    <a:gs pos="100000">
                      <a:schemeClr val="accent1">
                        <a:lumMod val="20000"/>
                        <a:lumOff val="80000"/>
                      </a:schemeClr>
                    </a:gs>
                  </a:gsLst>
                  <a:lin ang="10800000" scaled="0"/>
                  <a:tileRect/>
                </a:gra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001">
                  <a:schemeClr val="lt2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10" name="Скругленный прямоугольник 109"/>
                <p:cNvSpPr/>
                <p:nvPr/>
              </p:nvSpPr>
              <p:spPr>
                <a:xfrm>
                  <a:off x="2555776" y="3717031"/>
                  <a:ext cx="1512168" cy="648073"/>
                </a:xfrm>
                <a:prstGeom prst="roundRect">
                  <a:avLst/>
                </a:prstGeom>
                <a:noFill/>
                <a:ln w="12700">
                  <a:prstDash val="lg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pic>
            <p:nvPicPr>
              <p:cNvPr id="105" name="Picture 7"/>
              <p:cNvPicPr>
                <a:picLocks noChangeAspect="1" noChangeArrowheads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70319" y="2379523"/>
                <a:ext cx="1342535" cy="654984"/>
              </a:xfrm>
              <a:prstGeom prst="rect">
                <a:avLst/>
              </a:prstGeom>
              <a:noFill/>
              <a:ln w="317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pic>
            <p:nvPicPr>
              <p:cNvPr id="106" name="Picture 35" descr="C:\Program Files (x86)\Microsoft Office\MEDIA\CAGCAT10\j0301252.wmf"/>
              <p:cNvPicPr>
                <a:picLocks noChangeAspect="1" noChangeArrowheads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4609194" y="2923422"/>
                <a:ext cx="524550" cy="448575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7" name="Picture 2" descr="C:\Users\MSudeykin\AppData\Local\Microsoft\Windows\Temporary Internet Files\Content.IE5\8Z2MTNP7\MC900318254[1].wmf"/>
              <p:cNvPicPr>
                <a:picLocks noChangeAspect="1" noChangeArrowheads="1"/>
              </p:cNvPicPr>
              <p:nvPr/>
            </p:nvPicPr>
            <p:blipFill>
              <a:blip r:embed="rId21" cstate="print">
                <a:lum bright="20000" contrast="4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20717" y="2988178"/>
                <a:ext cx="281032" cy="318890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8" name="Picture 2" descr="C:\Users\MSudeykin\AppData\Local\Microsoft\Windows\Temporary Internet Files\Content.IE5\8Z2MTNP7\MC900318254[1].wmf"/>
              <p:cNvPicPr>
                <a:picLocks noChangeAspect="1" noChangeArrowheads="1"/>
              </p:cNvPicPr>
              <p:nvPr/>
            </p:nvPicPr>
            <p:blipFill>
              <a:blip r:embed="rId21" cstate="print">
                <a:lum bright="20000" contrast="4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58369" y="3068665"/>
                <a:ext cx="281032" cy="318890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80" name="Rectangle 3"/>
          <p:cNvSpPr>
            <a:spLocks noChangeArrowheads="1"/>
          </p:cNvSpPr>
          <p:nvPr/>
        </p:nvSpPr>
        <p:spPr bwMode="auto">
          <a:xfrm>
            <a:off x="6512437" y="999600"/>
            <a:ext cx="1840243" cy="5847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Аналитическая отчетность</a:t>
            </a:r>
          </a:p>
        </p:txBody>
      </p:sp>
      <p:sp>
        <p:nvSpPr>
          <p:cNvPr id="182" name="Rectangle 3"/>
          <p:cNvSpPr>
            <a:spLocks noChangeArrowheads="1"/>
          </p:cNvSpPr>
          <p:nvPr/>
        </p:nvSpPr>
        <p:spPr bwMode="auto">
          <a:xfrm>
            <a:off x="2613122" y="864295"/>
            <a:ext cx="2355182" cy="64633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Центр обработки данных</a:t>
            </a:r>
          </a:p>
        </p:txBody>
      </p:sp>
      <p:sp>
        <p:nvSpPr>
          <p:cNvPr id="183" name="Freeform 28"/>
          <p:cNvSpPr>
            <a:spLocks/>
          </p:cNvSpPr>
          <p:nvPr/>
        </p:nvSpPr>
        <p:spPr bwMode="auto">
          <a:xfrm rot="20077245">
            <a:off x="2788906" y="2539121"/>
            <a:ext cx="1794982" cy="124139"/>
          </a:xfrm>
          <a:custGeom>
            <a:avLst/>
            <a:gdLst>
              <a:gd name="T0" fmla="*/ 0 w 7410"/>
              <a:gd name="T1" fmla="*/ 0 h 900"/>
              <a:gd name="T2" fmla="*/ 2147483647 w 7410"/>
              <a:gd name="T3" fmla="*/ 0 h 900"/>
              <a:gd name="T4" fmla="*/ 2147483647 w 7410"/>
              <a:gd name="T5" fmla="*/ 2147483647 h 900"/>
              <a:gd name="T6" fmla="*/ 2147483647 w 7410"/>
              <a:gd name="T7" fmla="*/ 2147483647 h 900"/>
              <a:gd name="T8" fmla="*/ 2147483647 w 7410"/>
              <a:gd name="T9" fmla="*/ 2147483647 h 900"/>
              <a:gd name="T10" fmla="*/ 2147483647 w 7410"/>
              <a:gd name="T11" fmla="*/ 2147483647 h 900"/>
              <a:gd name="T12" fmla="*/ 0 w 7410"/>
              <a:gd name="T13" fmla="*/ 0 h 9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7410" h="900">
                <a:moveTo>
                  <a:pt x="0" y="0"/>
                </a:moveTo>
                <a:lnTo>
                  <a:pt x="4275" y="0"/>
                </a:lnTo>
                <a:lnTo>
                  <a:pt x="3876" y="540"/>
                </a:lnTo>
                <a:lnTo>
                  <a:pt x="7410" y="900"/>
                </a:lnTo>
                <a:lnTo>
                  <a:pt x="3135" y="900"/>
                </a:lnTo>
                <a:lnTo>
                  <a:pt x="3477" y="360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75" name="Picture 26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67" t="12746" r="739" b="12993"/>
          <a:stretch>
            <a:fillRect/>
          </a:stretch>
        </p:blipFill>
        <p:spPr bwMode="auto">
          <a:xfrm>
            <a:off x="3715935" y="3156499"/>
            <a:ext cx="2018840" cy="1812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isometricTopUp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" name="Rectangle 3"/>
          <p:cNvSpPr>
            <a:spLocks noChangeArrowheads="1"/>
          </p:cNvSpPr>
          <p:nvPr/>
        </p:nvSpPr>
        <p:spPr bwMode="auto">
          <a:xfrm>
            <a:off x="3214495" y="4248671"/>
            <a:ext cx="2121765" cy="108337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defRPr/>
            </a:pPr>
            <a:r>
              <a:rPr lang="ru-RU" sz="14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Уральский филиал</a:t>
            </a:r>
          </a:p>
          <a:p>
            <a:pPr marL="285750" indent="-285750">
              <a:spcBef>
                <a:spcPct val="20000"/>
              </a:spcBef>
              <a:buClr>
                <a:schemeClr val="bg2"/>
              </a:buClr>
              <a:buBlip>
                <a:blip r:embed="rId11"/>
              </a:buBlip>
              <a:defRPr/>
            </a:pPr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Тюмень</a:t>
            </a:r>
          </a:p>
          <a:p>
            <a:pPr marL="285750" indent="-285750">
              <a:spcBef>
                <a:spcPct val="20000"/>
              </a:spcBef>
              <a:buClr>
                <a:schemeClr val="bg2"/>
              </a:buClr>
              <a:buBlip>
                <a:blip r:embed="rId11"/>
              </a:buBlip>
              <a:defRPr/>
            </a:pPr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Екатеринбург</a:t>
            </a:r>
          </a:p>
          <a:p>
            <a:pPr marL="285750" indent="-285750">
              <a:spcBef>
                <a:spcPct val="20000"/>
              </a:spcBef>
              <a:buClr>
                <a:schemeClr val="bg2"/>
              </a:buClr>
              <a:buBlip>
                <a:blip r:embed="rId11"/>
              </a:buBlip>
              <a:defRPr/>
            </a:pPr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Челябинск</a:t>
            </a:r>
          </a:p>
        </p:txBody>
      </p:sp>
      <p:grpSp>
        <p:nvGrpSpPr>
          <p:cNvPr id="117" name="Группа 116"/>
          <p:cNvGrpSpPr/>
          <p:nvPr/>
        </p:nvGrpSpPr>
        <p:grpSpPr>
          <a:xfrm>
            <a:off x="4522978" y="3173056"/>
            <a:ext cx="1669462" cy="1212977"/>
            <a:chOff x="2808064" y="1998644"/>
            <a:chExt cx="1691557" cy="1295148"/>
          </a:xfrm>
        </p:grpSpPr>
        <p:grpSp>
          <p:nvGrpSpPr>
            <p:cNvPr id="118" name="Группа 117"/>
            <p:cNvGrpSpPr/>
            <p:nvPr/>
          </p:nvGrpSpPr>
          <p:grpSpPr>
            <a:xfrm>
              <a:off x="3231773" y="1998644"/>
              <a:ext cx="1080022" cy="711672"/>
              <a:chOff x="4564633" y="2348880"/>
              <a:chExt cx="1512168" cy="1090989"/>
            </a:xfrm>
          </p:grpSpPr>
          <p:grpSp>
            <p:nvGrpSpPr>
              <p:cNvPr id="135" name="Группа 134"/>
              <p:cNvGrpSpPr/>
              <p:nvPr/>
            </p:nvGrpSpPr>
            <p:grpSpPr>
              <a:xfrm>
                <a:off x="4564633" y="2348880"/>
                <a:ext cx="1512168" cy="1080120"/>
                <a:chOff x="2555776" y="3501008"/>
                <a:chExt cx="1512168" cy="1080120"/>
              </a:xfrm>
            </p:grpSpPr>
            <p:sp>
              <p:nvSpPr>
                <p:cNvPr id="139" name="Прямоугольник 138"/>
                <p:cNvSpPr/>
                <p:nvPr/>
              </p:nvSpPr>
              <p:spPr>
                <a:xfrm>
                  <a:off x="2555776" y="3501008"/>
                  <a:ext cx="1512168" cy="1080120"/>
                </a:xfrm>
                <a:prstGeom prst="rect">
                  <a:avLst/>
                </a:prstGeom>
                <a:gradFill flip="none" rotWithShape="1">
                  <a:gsLst>
                    <a:gs pos="3000">
                      <a:schemeClr val="bg1"/>
                    </a:gs>
                    <a:gs pos="100000">
                      <a:schemeClr val="accent1">
                        <a:lumMod val="20000"/>
                        <a:lumOff val="80000"/>
                      </a:schemeClr>
                    </a:gs>
                  </a:gsLst>
                  <a:lin ang="10800000" scaled="0"/>
                  <a:tileRect/>
                </a:gra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001">
                  <a:schemeClr val="lt2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40" name="Скругленный прямоугольник 139"/>
                <p:cNvSpPr/>
                <p:nvPr/>
              </p:nvSpPr>
              <p:spPr>
                <a:xfrm>
                  <a:off x="2555776" y="3717031"/>
                  <a:ext cx="1512168" cy="648073"/>
                </a:xfrm>
                <a:prstGeom prst="roundRect">
                  <a:avLst/>
                </a:prstGeom>
                <a:noFill/>
                <a:ln w="12700">
                  <a:prstDash val="lg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pic>
            <p:nvPicPr>
              <p:cNvPr id="136" name="Рисунок 135"/>
              <p:cNvPicPr/>
              <p:nvPr/>
            </p:nvPicPr>
            <p:blipFill>
              <a:blip r:embed="rId2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60032" y="2420888"/>
                <a:ext cx="1138744" cy="690028"/>
              </a:xfrm>
              <a:prstGeom prst="rect">
                <a:avLst/>
              </a:prstGeom>
              <a:noFill/>
              <a:ln w="3175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137" name="Picture 2"/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33921" y="2780928"/>
                <a:ext cx="452222" cy="5724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8" name="Picture 36" descr="C:\Users\MSudeykin\AppData\Local\Microsoft\Windows\Temporary Internet Files\Content.IE5\3O009IYM\MC900294959[1].wmf"/>
              <p:cNvPicPr>
                <a:picLocks noChangeAspect="1" noChangeArrowheads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21459" y="2860243"/>
                <a:ext cx="432048" cy="579626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9" name="Группа 118"/>
            <p:cNvGrpSpPr/>
            <p:nvPr/>
          </p:nvGrpSpPr>
          <p:grpSpPr>
            <a:xfrm>
              <a:off x="2808064" y="2299771"/>
              <a:ext cx="1057239" cy="724545"/>
              <a:chOff x="4564633" y="2348880"/>
              <a:chExt cx="1512168" cy="1080120"/>
            </a:xfrm>
          </p:grpSpPr>
          <p:grpSp>
            <p:nvGrpSpPr>
              <p:cNvPr id="128" name="Группа 127"/>
              <p:cNvGrpSpPr/>
              <p:nvPr/>
            </p:nvGrpSpPr>
            <p:grpSpPr>
              <a:xfrm>
                <a:off x="4564633" y="2348880"/>
                <a:ext cx="1512168" cy="1080120"/>
                <a:chOff x="2555776" y="3501008"/>
                <a:chExt cx="1512168" cy="1080120"/>
              </a:xfrm>
            </p:grpSpPr>
            <p:sp>
              <p:nvSpPr>
                <p:cNvPr id="133" name="Прямоугольник 132"/>
                <p:cNvSpPr/>
                <p:nvPr/>
              </p:nvSpPr>
              <p:spPr>
                <a:xfrm>
                  <a:off x="2555776" y="3501008"/>
                  <a:ext cx="1512168" cy="1080120"/>
                </a:xfrm>
                <a:prstGeom prst="rect">
                  <a:avLst/>
                </a:prstGeom>
                <a:gradFill flip="none" rotWithShape="1">
                  <a:gsLst>
                    <a:gs pos="3000">
                      <a:schemeClr val="bg1"/>
                    </a:gs>
                    <a:gs pos="100000">
                      <a:schemeClr val="accent1">
                        <a:lumMod val="20000"/>
                        <a:lumOff val="80000"/>
                      </a:schemeClr>
                    </a:gs>
                  </a:gsLst>
                  <a:lin ang="10800000" scaled="0"/>
                  <a:tileRect/>
                </a:gra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001">
                  <a:schemeClr val="lt2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34" name="Скругленный прямоугольник 133"/>
                <p:cNvSpPr/>
                <p:nvPr/>
              </p:nvSpPr>
              <p:spPr>
                <a:xfrm>
                  <a:off x="2555776" y="3717031"/>
                  <a:ext cx="1512168" cy="648073"/>
                </a:xfrm>
                <a:prstGeom prst="roundRect">
                  <a:avLst/>
                </a:prstGeom>
                <a:noFill/>
                <a:ln w="12700">
                  <a:prstDash val="lg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pic>
            <p:nvPicPr>
              <p:cNvPr id="129" name="Picture 3"/>
              <p:cNvPicPr>
                <a:picLocks noChangeAspect="1" noChangeArrowheads="1"/>
              </p:cNvPicPr>
              <p:nvPr/>
            </p:nvPicPr>
            <p:blipFill>
              <a:blip r:embed="rId2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70044" y="2375416"/>
                <a:ext cx="292100" cy="5715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0" name="Picture 5" descr="untitled2"/>
              <p:cNvPicPr>
                <a:picLocks noChangeAspect="1" noChangeArrowheads="1"/>
              </p:cNvPicPr>
              <p:nvPr/>
            </p:nvPicPr>
            <p:blipFill>
              <a:blip r:embed="rId2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59744" y="2651240"/>
                <a:ext cx="1135564" cy="705752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1" name="Picture 34" descr="C:\Program Files (x86)\Microsoft Office\MEDIA\CAGCAT10\j0292020.wmf"/>
              <p:cNvPicPr>
                <a:picLocks noChangeAspect="1" noChangeArrowheads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96236" y="2391530"/>
                <a:ext cx="546389" cy="518536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2" name="Picture 60" descr="IN00561_"/>
              <p:cNvPicPr>
                <a:picLocks noChangeAspect="1" noChangeArrowheads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46936" y="2996828"/>
                <a:ext cx="289160" cy="360164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FFFFFF"/>
                        </a:gs>
                        <a:gs pos="100000">
                          <a:srgbClr val="D9D9D9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rgbClr val="333333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20" name="Группа 119"/>
            <p:cNvGrpSpPr/>
            <p:nvPr/>
          </p:nvGrpSpPr>
          <p:grpSpPr>
            <a:xfrm>
              <a:off x="3473538" y="2565888"/>
              <a:ext cx="1026083" cy="727904"/>
              <a:chOff x="4564633" y="2348880"/>
              <a:chExt cx="1512168" cy="1080120"/>
            </a:xfrm>
          </p:grpSpPr>
          <p:grpSp>
            <p:nvGrpSpPr>
              <p:cNvPr id="121" name="Группа 120"/>
              <p:cNvGrpSpPr/>
              <p:nvPr/>
            </p:nvGrpSpPr>
            <p:grpSpPr>
              <a:xfrm>
                <a:off x="4564633" y="2348880"/>
                <a:ext cx="1512168" cy="1080120"/>
                <a:chOff x="2555776" y="3501008"/>
                <a:chExt cx="1512168" cy="1080120"/>
              </a:xfrm>
            </p:grpSpPr>
            <p:sp>
              <p:nvSpPr>
                <p:cNvPr id="126" name="Прямоугольник 125"/>
                <p:cNvSpPr/>
                <p:nvPr/>
              </p:nvSpPr>
              <p:spPr>
                <a:xfrm>
                  <a:off x="2555776" y="3501008"/>
                  <a:ext cx="1512168" cy="1080120"/>
                </a:xfrm>
                <a:prstGeom prst="rect">
                  <a:avLst/>
                </a:prstGeom>
                <a:gradFill flip="none" rotWithShape="1">
                  <a:gsLst>
                    <a:gs pos="3000">
                      <a:schemeClr val="bg1"/>
                    </a:gs>
                    <a:gs pos="100000">
                      <a:schemeClr val="accent1">
                        <a:lumMod val="20000"/>
                        <a:lumOff val="80000"/>
                      </a:schemeClr>
                    </a:gs>
                  </a:gsLst>
                  <a:lin ang="10800000" scaled="0"/>
                  <a:tileRect/>
                </a:gra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001">
                  <a:schemeClr val="lt2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27" name="Скругленный прямоугольник 126"/>
                <p:cNvSpPr/>
                <p:nvPr/>
              </p:nvSpPr>
              <p:spPr>
                <a:xfrm>
                  <a:off x="2555776" y="3717031"/>
                  <a:ext cx="1512168" cy="648073"/>
                </a:xfrm>
                <a:prstGeom prst="roundRect">
                  <a:avLst/>
                </a:prstGeom>
                <a:noFill/>
                <a:ln w="12700">
                  <a:prstDash val="lg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pic>
            <p:nvPicPr>
              <p:cNvPr id="122" name="Picture 7"/>
              <p:cNvPicPr>
                <a:picLocks noChangeAspect="1" noChangeArrowheads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70319" y="2379523"/>
                <a:ext cx="1342535" cy="654984"/>
              </a:xfrm>
              <a:prstGeom prst="rect">
                <a:avLst/>
              </a:prstGeom>
              <a:noFill/>
              <a:ln w="317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pic>
            <p:nvPicPr>
              <p:cNvPr id="123" name="Picture 35" descr="C:\Program Files (x86)\Microsoft Office\MEDIA\CAGCAT10\j0301252.wmf"/>
              <p:cNvPicPr>
                <a:picLocks noChangeAspect="1" noChangeArrowheads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4609194" y="2923422"/>
                <a:ext cx="524550" cy="448575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4" name="Picture 2" descr="C:\Users\MSudeykin\AppData\Local\Microsoft\Windows\Temporary Internet Files\Content.IE5\8Z2MTNP7\MC900318254[1].wmf"/>
              <p:cNvPicPr>
                <a:picLocks noChangeAspect="1" noChangeArrowheads="1"/>
              </p:cNvPicPr>
              <p:nvPr/>
            </p:nvPicPr>
            <p:blipFill>
              <a:blip r:embed="rId21" cstate="print">
                <a:lum bright="20000" contrast="4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20717" y="2988178"/>
                <a:ext cx="281032" cy="318890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5" name="Picture 2" descr="C:\Users\MSudeykin\AppData\Local\Microsoft\Windows\Temporary Internet Files\Content.IE5\8Z2MTNP7\MC900318254[1].wmf"/>
              <p:cNvPicPr>
                <a:picLocks noChangeAspect="1" noChangeArrowheads="1"/>
              </p:cNvPicPr>
              <p:nvPr/>
            </p:nvPicPr>
            <p:blipFill>
              <a:blip r:embed="rId21" cstate="print">
                <a:lum bright="20000" contrast="4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58369" y="3068665"/>
                <a:ext cx="281032" cy="318890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84" name="Freeform 29"/>
          <p:cNvSpPr>
            <a:spLocks/>
          </p:cNvSpPr>
          <p:nvPr/>
        </p:nvSpPr>
        <p:spPr bwMode="auto">
          <a:xfrm rot="16552272">
            <a:off x="4416483" y="2813763"/>
            <a:ext cx="1131366" cy="145340"/>
          </a:xfrm>
          <a:custGeom>
            <a:avLst/>
            <a:gdLst>
              <a:gd name="T0" fmla="*/ 0 w 7410"/>
              <a:gd name="T1" fmla="*/ 0 h 900"/>
              <a:gd name="T2" fmla="*/ 2147483647 w 7410"/>
              <a:gd name="T3" fmla="*/ 0 h 900"/>
              <a:gd name="T4" fmla="*/ 2147483647 w 7410"/>
              <a:gd name="T5" fmla="*/ 2147483647 h 900"/>
              <a:gd name="T6" fmla="*/ 2147483647 w 7410"/>
              <a:gd name="T7" fmla="*/ 2147483647 h 900"/>
              <a:gd name="T8" fmla="*/ 2147483647 w 7410"/>
              <a:gd name="T9" fmla="*/ 2147483647 h 900"/>
              <a:gd name="T10" fmla="*/ 2147483647 w 7410"/>
              <a:gd name="T11" fmla="*/ 2147483647 h 900"/>
              <a:gd name="T12" fmla="*/ 0 w 7410"/>
              <a:gd name="T13" fmla="*/ 0 h 9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7410" h="900">
                <a:moveTo>
                  <a:pt x="0" y="0"/>
                </a:moveTo>
                <a:lnTo>
                  <a:pt x="4275" y="0"/>
                </a:lnTo>
                <a:lnTo>
                  <a:pt x="3876" y="540"/>
                </a:lnTo>
                <a:lnTo>
                  <a:pt x="7410" y="900"/>
                </a:lnTo>
                <a:lnTo>
                  <a:pt x="3135" y="900"/>
                </a:lnTo>
                <a:lnTo>
                  <a:pt x="3477" y="360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34" name="Picture 17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54" t="14272" r="1033" b="11270"/>
          <a:stretch>
            <a:fillRect/>
          </a:stretch>
        </p:blipFill>
        <p:spPr bwMode="auto">
          <a:xfrm>
            <a:off x="6891559" y="2729647"/>
            <a:ext cx="2060607" cy="1666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isometricTopUp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Rectangle 3"/>
          <p:cNvSpPr>
            <a:spLocks noChangeArrowheads="1"/>
          </p:cNvSpPr>
          <p:nvPr/>
        </p:nvSpPr>
        <p:spPr bwMode="auto">
          <a:xfrm>
            <a:off x="6531519" y="3842869"/>
            <a:ext cx="2088231" cy="134190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defRPr/>
            </a:pPr>
            <a:r>
              <a:rPr lang="ru-RU" sz="14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Сибирский филиал</a:t>
            </a:r>
          </a:p>
          <a:p>
            <a:pPr marL="285750" indent="-285750">
              <a:spcBef>
                <a:spcPct val="20000"/>
              </a:spcBef>
              <a:buClr>
                <a:schemeClr val="bg2"/>
              </a:buClr>
              <a:buBlip>
                <a:blip r:embed="rId11"/>
              </a:buBlip>
              <a:defRPr/>
            </a:pPr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Омск</a:t>
            </a:r>
          </a:p>
          <a:p>
            <a:pPr marL="285750" indent="-285750">
              <a:spcBef>
                <a:spcPct val="20000"/>
              </a:spcBef>
              <a:buClr>
                <a:schemeClr val="bg2"/>
              </a:buClr>
              <a:buBlip>
                <a:blip r:embed="rId11"/>
              </a:buBlip>
              <a:defRPr/>
            </a:pPr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Новосибирск</a:t>
            </a:r>
          </a:p>
          <a:p>
            <a:pPr marL="285750" indent="-285750">
              <a:spcBef>
                <a:spcPct val="20000"/>
              </a:spcBef>
              <a:buClr>
                <a:schemeClr val="bg2"/>
              </a:buClr>
              <a:buBlip>
                <a:blip r:embed="rId11"/>
              </a:buBlip>
              <a:defRPr/>
            </a:pPr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Кемерово</a:t>
            </a:r>
          </a:p>
          <a:p>
            <a:pPr marL="285750" indent="-285750">
              <a:spcBef>
                <a:spcPct val="20000"/>
              </a:spcBef>
              <a:buClr>
                <a:schemeClr val="bg2"/>
              </a:buClr>
              <a:buBlip>
                <a:blip r:embed="rId11"/>
              </a:buBlip>
              <a:defRPr/>
            </a:pPr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Красноярск</a:t>
            </a:r>
          </a:p>
        </p:txBody>
      </p:sp>
      <p:grpSp>
        <p:nvGrpSpPr>
          <p:cNvPr id="141" name="Группа 140"/>
          <p:cNvGrpSpPr/>
          <p:nvPr/>
        </p:nvGrpSpPr>
        <p:grpSpPr>
          <a:xfrm>
            <a:off x="7755778" y="2767055"/>
            <a:ext cx="1605014" cy="1212460"/>
            <a:chOff x="2808064" y="1998644"/>
            <a:chExt cx="1691557" cy="1295148"/>
          </a:xfrm>
        </p:grpSpPr>
        <p:grpSp>
          <p:nvGrpSpPr>
            <p:cNvPr id="142" name="Группа 141"/>
            <p:cNvGrpSpPr/>
            <p:nvPr/>
          </p:nvGrpSpPr>
          <p:grpSpPr>
            <a:xfrm>
              <a:off x="3231773" y="1998644"/>
              <a:ext cx="1080022" cy="711672"/>
              <a:chOff x="4564633" y="2348880"/>
              <a:chExt cx="1512168" cy="1090989"/>
            </a:xfrm>
          </p:grpSpPr>
          <p:grpSp>
            <p:nvGrpSpPr>
              <p:cNvPr id="159" name="Группа 158"/>
              <p:cNvGrpSpPr/>
              <p:nvPr/>
            </p:nvGrpSpPr>
            <p:grpSpPr>
              <a:xfrm>
                <a:off x="4564633" y="2348880"/>
                <a:ext cx="1512168" cy="1080120"/>
                <a:chOff x="2555776" y="3501008"/>
                <a:chExt cx="1512168" cy="1080120"/>
              </a:xfrm>
            </p:grpSpPr>
            <p:sp>
              <p:nvSpPr>
                <p:cNvPr id="163" name="Прямоугольник 162"/>
                <p:cNvSpPr/>
                <p:nvPr/>
              </p:nvSpPr>
              <p:spPr>
                <a:xfrm>
                  <a:off x="2555776" y="3501008"/>
                  <a:ext cx="1512168" cy="1080120"/>
                </a:xfrm>
                <a:prstGeom prst="rect">
                  <a:avLst/>
                </a:prstGeom>
                <a:gradFill flip="none" rotWithShape="1">
                  <a:gsLst>
                    <a:gs pos="3000">
                      <a:schemeClr val="bg1"/>
                    </a:gs>
                    <a:gs pos="100000">
                      <a:schemeClr val="accent1">
                        <a:lumMod val="20000"/>
                        <a:lumOff val="80000"/>
                      </a:schemeClr>
                    </a:gs>
                  </a:gsLst>
                  <a:lin ang="10800000" scaled="0"/>
                  <a:tileRect/>
                </a:gra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001">
                  <a:schemeClr val="lt2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64" name="Скругленный прямоугольник 163"/>
                <p:cNvSpPr/>
                <p:nvPr/>
              </p:nvSpPr>
              <p:spPr>
                <a:xfrm>
                  <a:off x="2555776" y="3717031"/>
                  <a:ext cx="1512168" cy="648073"/>
                </a:xfrm>
                <a:prstGeom prst="roundRect">
                  <a:avLst/>
                </a:prstGeom>
                <a:noFill/>
                <a:ln w="12700">
                  <a:prstDash val="lg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pic>
            <p:nvPicPr>
              <p:cNvPr id="160" name="Рисунок 159"/>
              <p:cNvPicPr/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60032" y="2420888"/>
                <a:ext cx="1138744" cy="690028"/>
              </a:xfrm>
              <a:prstGeom prst="rect">
                <a:avLst/>
              </a:prstGeom>
              <a:noFill/>
              <a:ln w="3175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161" name="Picture 2"/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33921" y="2780928"/>
                <a:ext cx="452222" cy="5724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2" name="Picture 36" descr="C:\Users\MSudeykin\AppData\Local\Microsoft\Windows\Temporary Internet Files\Content.IE5\3O009IYM\MC900294959[1].wmf"/>
              <p:cNvPicPr>
                <a:picLocks noChangeAspect="1" noChangeArrowheads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21459" y="2860243"/>
                <a:ext cx="432048" cy="579626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43" name="Группа 142"/>
            <p:cNvGrpSpPr/>
            <p:nvPr/>
          </p:nvGrpSpPr>
          <p:grpSpPr>
            <a:xfrm>
              <a:off x="2808064" y="2299771"/>
              <a:ext cx="1057239" cy="724545"/>
              <a:chOff x="4564633" y="2348880"/>
              <a:chExt cx="1512168" cy="1080120"/>
            </a:xfrm>
          </p:grpSpPr>
          <p:grpSp>
            <p:nvGrpSpPr>
              <p:cNvPr id="152" name="Группа 151"/>
              <p:cNvGrpSpPr/>
              <p:nvPr/>
            </p:nvGrpSpPr>
            <p:grpSpPr>
              <a:xfrm>
                <a:off x="4564633" y="2348880"/>
                <a:ext cx="1512168" cy="1080120"/>
                <a:chOff x="2555776" y="3501008"/>
                <a:chExt cx="1512168" cy="1080120"/>
              </a:xfrm>
            </p:grpSpPr>
            <p:sp>
              <p:nvSpPr>
                <p:cNvPr id="157" name="Прямоугольник 156"/>
                <p:cNvSpPr/>
                <p:nvPr/>
              </p:nvSpPr>
              <p:spPr>
                <a:xfrm>
                  <a:off x="2555776" y="3501008"/>
                  <a:ext cx="1512168" cy="1080120"/>
                </a:xfrm>
                <a:prstGeom prst="rect">
                  <a:avLst/>
                </a:prstGeom>
                <a:gradFill flip="none" rotWithShape="1">
                  <a:gsLst>
                    <a:gs pos="3000">
                      <a:schemeClr val="bg1"/>
                    </a:gs>
                    <a:gs pos="100000">
                      <a:schemeClr val="accent1">
                        <a:lumMod val="20000"/>
                        <a:lumOff val="80000"/>
                      </a:schemeClr>
                    </a:gs>
                  </a:gsLst>
                  <a:lin ang="10800000" scaled="0"/>
                  <a:tileRect/>
                </a:gra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001">
                  <a:schemeClr val="lt2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58" name="Скругленный прямоугольник 157"/>
                <p:cNvSpPr/>
                <p:nvPr/>
              </p:nvSpPr>
              <p:spPr>
                <a:xfrm>
                  <a:off x="2555776" y="3717031"/>
                  <a:ext cx="1512168" cy="648073"/>
                </a:xfrm>
                <a:prstGeom prst="roundRect">
                  <a:avLst/>
                </a:prstGeom>
                <a:noFill/>
                <a:ln w="12700">
                  <a:prstDash val="lg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pic>
            <p:nvPicPr>
              <p:cNvPr id="153" name="Picture 3"/>
              <p:cNvPicPr>
                <a:picLocks noChangeAspect="1" noChangeArrowheads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70044" y="2375416"/>
                <a:ext cx="292100" cy="5715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4" name="Picture 5" descr="untitled2"/>
              <p:cNvPicPr>
                <a:picLocks noChangeAspect="1" noChangeArrowheads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59744" y="2651240"/>
                <a:ext cx="1135564" cy="705752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5" name="Picture 34" descr="C:\Program Files (x86)\Microsoft Office\MEDIA\CAGCAT10\j0292020.wmf"/>
              <p:cNvPicPr>
                <a:picLocks noChangeAspect="1" noChangeArrowheads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96236" y="2391530"/>
                <a:ext cx="546389" cy="518536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6" name="Picture 60" descr="IN00561_"/>
              <p:cNvPicPr>
                <a:picLocks noChangeAspect="1" noChangeArrowheads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46936" y="2996828"/>
                <a:ext cx="289160" cy="360164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FFFFFF"/>
                        </a:gs>
                        <a:gs pos="100000">
                          <a:srgbClr val="D9D9D9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rgbClr val="333333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44" name="Группа 143"/>
            <p:cNvGrpSpPr/>
            <p:nvPr/>
          </p:nvGrpSpPr>
          <p:grpSpPr>
            <a:xfrm>
              <a:off x="3473538" y="2565888"/>
              <a:ext cx="1026083" cy="727904"/>
              <a:chOff x="4564633" y="2348880"/>
              <a:chExt cx="1512168" cy="1080120"/>
            </a:xfrm>
          </p:grpSpPr>
          <p:grpSp>
            <p:nvGrpSpPr>
              <p:cNvPr id="145" name="Группа 144"/>
              <p:cNvGrpSpPr/>
              <p:nvPr/>
            </p:nvGrpSpPr>
            <p:grpSpPr>
              <a:xfrm>
                <a:off x="4564633" y="2348880"/>
                <a:ext cx="1512168" cy="1080120"/>
                <a:chOff x="2555776" y="3501008"/>
                <a:chExt cx="1512168" cy="1080120"/>
              </a:xfrm>
            </p:grpSpPr>
            <p:sp>
              <p:nvSpPr>
                <p:cNvPr id="150" name="Прямоугольник 149"/>
                <p:cNvSpPr/>
                <p:nvPr/>
              </p:nvSpPr>
              <p:spPr>
                <a:xfrm>
                  <a:off x="2555776" y="3501008"/>
                  <a:ext cx="1512168" cy="1080120"/>
                </a:xfrm>
                <a:prstGeom prst="rect">
                  <a:avLst/>
                </a:prstGeom>
                <a:gradFill flip="none" rotWithShape="1">
                  <a:gsLst>
                    <a:gs pos="3000">
                      <a:schemeClr val="bg1"/>
                    </a:gs>
                    <a:gs pos="100000">
                      <a:schemeClr val="accent1">
                        <a:lumMod val="20000"/>
                        <a:lumOff val="80000"/>
                      </a:schemeClr>
                    </a:gs>
                  </a:gsLst>
                  <a:lin ang="10800000" scaled="0"/>
                  <a:tileRect/>
                </a:gra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001">
                  <a:schemeClr val="lt2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51" name="Скругленный прямоугольник 150"/>
                <p:cNvSpPr/>
                <p:nvPr/>
              </p:nvSpPr>
              <p:spPr>
                <a:xfrm>
                  <a:off x="2555776" y="3717031"/>
                  <a:ext cx="1512168" cy="648073"/>
                </a:xfrm>
                <a:prstGeom prst="roundRect">
                  <a:avLst/>
                </a:prstGeom>
                <a:noFill/>
                <a:ln w="12700">
                  <a:prstDash val="lg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pic>
            <p:nvPicPr>
              <p:cNvPr id="146" name="Picture 7"/>
              <p:cNvPicPr>
                <a:picLocks noChangeAspect="1" noChangeArrowheads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70319" y="2379523"/>
                <a:ext cx="1342535" cy="654984"/>
              </a:xfrm>
              <a:prstGeom prst="rect">
                <a:avLst/>
              </a:prstGeom>
              <a:noFill/>
              <a:ln w="317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pic>
            <p:nvPicPr>
              <p:cNvPr id="147" name="Picture 35" descr="C:\Program Files (x86)\Microsoft Office\MEDIA\CAGCAT10\j0301252.wmf"/>
              <p:cNvPicPr>
                <a:picLocks noChangeAspect="1" noChangeArrowheads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4609194" y="2923422"/>
                <a:ext cx="524550" cy="448575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8" name="Picture 2" descr="C:\Users\MSudeykin\AppData\Local\Microsoft\Windows\Temporary Internet Files\Content.IE5\8Z2MTNP7\MC900318254[1].wmf"/>
              <p:cNvPicPr>
                <a:picLocks noChangeAspect="1" noChangeArrowheads="1"/>
              </p:cNvPicPr>
              <p:nvPr/>
            </p:nvPicPr>
            <p:blipFill>
              <a:blip r:embed="rId21" cstate="print">
                <a:lum bright="20000" contrast="4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20717" y="2988178"/>
                <a:ext cx="281032" cy="318890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9" name="Picture 2" descr="C:\Users\MSudeykin\AppData\Local\Microsoft\Windows\Temporary Internet Files\Content.IE5\8Z2MTNP7\MC900318254[1].wmf"/>
              <p:cNvPicPr>
                <a:picLocks noChangeAspect="1" noChangeArrowheads="1"/>
              </p:cNvPicPr>
              <p:nvPr/>
            </p:nvPicPr>
            <p:blipFill>
              <a:blip r:embed="rId21" cstate="print">
                <a:lum bright="20000" contrast="4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58369" y="3068665"/>
                <a:ext cx="281032" cy="318890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85" name="Freeform 31"/>
          <p:cNvSpPr>
            <a:spLocks/>
          </p:cNvSpPr>
          <p:nvPr/>
        </p:nvSpPr>
        <p:spPr bwMode="auto">
          <a:xfrm rot="12216142">
            <a:off x="6002581" y="2753448"/>
            <a:ext cx="1584773" cy="102112"/>
          </a:xfrm>
          <a:custGeom>
            <a:avLst/>
            <a:gdLst>
              <a:gd name="T0" fmla="*/ 0 w 7410"/>
              <a:gd name="T1" fmla="*/ 0 h 900"/>
              <a:gd name="T2" fmla="*/ 2147483647 w 7410"/>
              <a:gd name="T3" fmla="*/ 0 h 900"/>
              <a:gd name="T4" fmla="*/ 2147483647 w 7410"/>
              <a:gd name="T5" fmla="*/ 2147483647 h 900"/>
              <a:gd name="T6" fmla="*/ 2147483647 w 7410"/>
              <a:gd name="T7" fmla="*/ 2147483647 h 900"/>
              <a:gd name="T8" fmla="*/ 2147483647 w 7410"/>
              <a:gd name="T9" fmla="*/ 2147483647 h 900"/>
              <a:gd name="T10" fmla="*/ 2147483647 w 7410"/>
              <a:gd name="T11" fmla="*/ 2147483647 h 900"/>
              <a:gd name="T12" fmla="*/ 0 w 7410"/>
              <a:gd name="T13" fmla="*/ 0 h 9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7410" h="900">
                <a:moveTo>
                  <a:pt x="0" y="0"/>
                </a:moveTo>
                <a:lnTo>
                  <a:pt x="4275" y="0"/>
                </a:lnTo>
                <a:lnTo>
                  <a:pt x="3876" y="540"/>
                </a:lnTo>
                <a:lnTo>
                  <a:pt x="7410" y="900"/>
                </a:lnTo>
                <a:lnTo>
                  <a:pt x="3135" y="900"/>
                </a:lnTo>
                <a:lnTo>
                  <a:pt x="3477" y="360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8" name="Группа 7"/>
          <p:cNvGrpSpPr/>
          <p:nvPr/>
        </p:nvGrpSpPr>
        <p:grpSpPr>
          <a:xfrm>
            <a:off x="4432046" y="1031653"/>
            <a:ext cx="2120434" cy="1310111"/>
            <a:chOff x="4432046" y="1031653"/>
            <a:chExt cx="2120434" cy="1310111"/>
          </a:xfrm>
        </p:grpSpPr>
        <p:pic>
          <p:nvPicPr>
            <p:cNvPr id="202" name="Picture 5"/>
            <p:cNvPicPr>
              <a:picLocks noChangeAspect="1" noChangeArrowheads="1"/>
            </p:cNvPicPr>
            <p:nvPr/>
          </p:nvPicPr>
          <p:blipFill>
            <a:blip r:embed="rId27" cstate="print">
              <a:clrChange>
                <a:clrFrom>
                  <a:srgbClr val="FAFAFA"/>
                </a:clrFrom>
                <a:clrTo>
                  <a:srgbClr val="FAFAFA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82166" y="1031653"/>
              <a:ext cx="778226" cy="6949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3" name="Группа 2"/>
            <p:cNvGrpSpPr/>
            <p:nvPr/>
          </p:nvGrpSpPr>
          <p:grpSpPr>
            <a:xfrm>
              <a:off x="4432046" y="1368351"/>
              <a:ext cx="2120434" cy="973413"/>
              <a:chOff x="4749964" y="1403050"/>
              <a:chExt cx="2120434" cy="973413"/>
            </a:xfrm>
          </p:grpSpPr>
          <p:grpSp>
            <p:nvGrpSpPr>
              <p:cNvPr id="165" name="Группа 164"/>
              <p:cNvGrpSpPr/>
              <p:nvPr/>
            </p:nvGrpSpPr>
            <p:grpSpPr>
              <a:xfrm>
                <a:off x="4749964" y="1641778"/>
                <a:ext cx="1298460" cy="734685"/>
                <a:chOff x="2664048" y="2448471"/>
                <a:chExt cx="5281165" cy="2704278"/>
              </a:xfrm>
            </p:grpSpPr>
            <p:grpSp>
              <p:nvGrpSpPr>
                <p:cNvPr id="166" name="Группа 165"/>
                <p:cNvGrpSpPr/>
                <p:nvPr/>
              </p:nvGrpSpPr>
              <p:grpSpPr>
                <a:xfrm>
                  <a:off x="2664048" y="2448471"/>
                  <a:ext cx="5281165" cy="2704278"/>
                  <a:chOff x="1871960" y="936303"/>
                  <a:chExt cx="8089477" cy="4176464"/>
                </a:xfrm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grpSpPr>
              <p:pic>
                <p:nvPicPr>
                  <p:cNvPr id="175" name="Picture 2"/>
                  <p:cNvPicPr>
                    <a:picLocks noChangeAspect="1" noChangeArrowheads="1"/>
                  </p:cNvPicPr>
                  <p:nvPr/>
                </p:nvPicPr>
                <p:blipFill>
                  <a:blip r:embed="rId28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t="3236" b="943"/>
                  <a:stretch>
                    <a:fillRect/>
                  </a:stretch>
                </p:blipFill>
                <p:spPr bwMode="auto">
                  <a:xfrm>
                    <a:off x="1871960" y="936303"/>
                    <a:ext cx="8089477" cy="417646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</p:pic>
              <p:pic>
                <p:nvPicPr>
                  <p:cNvPr id="176" name="Picture 2"/>
                  <p:cNvPicPr>
                    <a:picLocks noChangeAspect="1" noChangeArrowheads="1"/>
                  </p:cNvPicPr>
                  <p:nvPr/>
                </p:nvPicPr>
                <p:blipFill rotWithShape="1">
                  <a:blip r:embed="rId29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5887" t="21600" b="9947"/>
                  <a:stretch/>
                </p:blipFill>
                <p:spPr bwMode="auto">
                  <a:xfrm>
                    <a:off x="4050952" y="1368350"/>
                    <a:ext cx="5859873" cy="2399797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</p:pic>
              <p:pic>
                <p:nvPicPr>
                  <p:cNvPr id="177" name="Picture 3"/>
                  <p:cNvPicPr>
                    <a:picLocks noChangeAspect="1" noChangeArrowheads="1"/>
                  </p:cNvPicPr>
                  <p:nvPr/>
                </p:nvPicPr>
                <p:blipFill>
                  <a:blip r:embed="rId30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4032200" y="3744615"/>
                    <a:ext cx="4680520" cy="1224136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</p:pic>
              <p:pic>
                <p:nvPicPr>
                  <p:cNvPr id="178" name="Picture 4"/>
                  <p:cNvPicPr>
                    <a:picLocks noChangeAspect="1" noChangeArrowheads="1"/>
                  </p:cNvPicPr>
                  <p:nvPr/>
                </p:nvPicPr>
                <p:blipFill>
                  <a:blip r:embed="rId31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8712720" y="3744615"/>
                    <a:ext cx="1198104" cy="123074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</p:pic>
            </p:grpSp>
            <p:pic>
              <p:nvPicPr>
                <p:cNvPr id="167" name="Picture 2"/>
                <p:cNvPicPr>
                  <a:picLocks noChangeAspect="1" noChangeArrowheads="1"/>
                </p:cNvPicPr>
                <p:nvPr/>
              </p:nvPicPr>
              <p:blipFill rotWithShape="1">
                <a:blip r:embed="rId3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18324" b="42993"/>
                <a:stretch/>
              </p:blipFill>
              <p:spPr bwMode="auto">
                <a:xfrm>
                  <a:off x="4074347" y="2728224"/>
                  <a:ext cx="3810000" cy="144801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68" name="Рисунок 47"/>
                <p:cNvPicPr>
                  <a:picLocks noChangeAspect="1" noChangeArrowheads="1"/>
                </p:cNvPicPr>
                <p:nvPr/>
              </p:nvPicPr>
              <p:blipFill>
                <a:blip r:embed="rId33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18887" y="2870080"/>
                  <a:ext cx="371484" cy="591696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69" name="Рисунок 48"/>
                <p:cNvPicPr>
                  <a:picLocks noChangeAspect="1" noChangeArrowheads="1"/>
                </p:cNvPicPr>
                <p:nvPr/>
              </p:nvPicPr>
              <p:blipFill>
                <a:blip r:embed="rId34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443931" y="3708545"/>
                  <a:ext cx="360743" cy="46769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70" name="Рисунок 169"/>
                <p:cNvPicPr>
                  <a:picLocks noChangeAspect="1" noChangeArrowheads="1"/>
                </p:cNvPicPr>
                <p:nvPr/>
              </p:nvPicPr>
              <p:blipFill>
                <a:blip r:embed="rId35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248224" y="3364162"/>
                  <a:ext cx="367008" cy="50382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71" name="Рисунок 45"/>
                <p:cNvPicPr>
                  <a:picLocks noChangeAspect="1" noChangeArrowheads="1"/>
                </p:cNvPicPr>
                <p:nvPr/>
              </p:nvPicPr>
              <p:blipFill>
                <a:blip r:embed="rId36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601477" y="2738008"/>
                  <a:ext cx="406395" cy="63856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72" name="Рисунок 46"/>
                <p:cNvPicPr>
                  <a:picLocks noChangeAspect="1" noChangeArrowheads="1"/>
                </p:cNvPicPr>
                <p:nvPr/>
              </p:nvPicPr>
              <p:blipFill>
                <a:blip r:embed="rId37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688384" y="3044596"/>
                  <a:ext cx="418032" cy="663949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73" name="Рисунок 50"/>
                <p:cNvPicPr>
                  <a:picLocks noChangeAspect="1" noChangeArrowheads="1"/>
                </p:cNvPicPr>
                <p:nvPr/>
              </p:nvPicPr>
              <p:blipFill>
                <a:blip r:embed="rId38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40512" y="2744843"/>
                  <a:ext cx="355372" cy="631728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74" name="Рисунок 173"/>
                <p:cNvPicPr>
                  <a:picLocks noChangeAspect="1" noChangeArrowheads="1"/>
                </p:cNvPicPr>
                <p:nvPr/>
              </p:nvPicPr>
              <p:blipFill>
                <a:blip r:embed="rId39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741137" y="3250511"/>
                  <a:ext cx="377750" cy="620988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pic>
            <p:nvPicPr>
              <p:cNvPr id="179" name="Рисунок 178"/>
              <p:cNvPicPr>
                <a:picLocks noChangeAspect="1"/>
              </p:cNvPicPr>
              <p:nvPr/>
            </p:nvPicPr>
            <p:blipFill>
              <a:blip r:embed="rId4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794232" y="1540621"/>
                <a:ext cx="531999" cy="540508"/>
              </a:xfrm>
              <a:prstGeom prst="rect">
                <a:avLst/>
              </a:prstGeom>
            </p:spPr>
          </p:pic>
          <p:pic>
            <p:nvPicPr>
              <p:cNvPr id="181" name="Picture 4"/>
              <p:cNvPicPr>
                <a:picLocks noChangeAspect="1" noChangeArrowheads="1"/>
              </p:cNvPicPr>
              <p:nvPr/>
            </p:nvPicPr>
            <p:blipFill>
              <a:blip r:embed="rId41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78744" y="1403050"/>
                <a:ext cx="991654" cy="66110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32699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250"/>
                            </p:stCondLst>
                            <p:childTnLst>
                              <p:par>
                                <p:cTn id="2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1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750"/>
                            </p:stCondLst>
                            <p:childTnLst>
                              <p:par>
                                <p:cTn id="27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750"/>
                            </p:stCondLst>
                            <p:childTnLst>
                              <p:par>
                                <p:cTn id="3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1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250"/>
                            </p:stCondLst>
                            <p:childTnLst>
                              <p:par>
                                <p:cTn id="38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250"/>
                            </p:stCondLst>
                            <p:childTnLst>
                              <p:par>
                                <p:cTn id="4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750"/>
                            </p:stCondLst>
                            <p:childTnLst>
                              <p:par>
                                <p:cTn id="46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1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750"/>
                            </p:stCondLst>
                            <p:childTnLst>
                              <p:par>
                                <p:cTn id="5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125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175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2250"/>
                            </p:stCondLst>
                            <p:childTnLst>
                              <p:par>
                                <p:cTn id="6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2750"/>
                            </p:stCondLst>
                            <p:childTnLst>
                              <p:par>
                                <p:cTn id="6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4250"/>
                            </p:stCondLst>
                            <p:childTnLst>
                              <p:par>
                                <p:cTn id="7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4750"/>
                            </p:stCondLst>
                            <p:childTnLst>
                              <p:par>
                                <p:cTn id="9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1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83" grpId="0" animBg="1"/>
      <p:bldP spid="184" grpId="0" animBg="1"/>
      <p:bldP spid="18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Прямоугольник 48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376016" y="-71809"/>
            <a:ext cx="7704856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СИТИ-Доставка</a:t>
            </a: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2160239" y="504255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Аналитическая отчетность</a:t>
            </a:r>
          </a:p>
        </p:txBody>
      </p:sp>
      <p:pic>
        <p:nvPicPr>
          <p:cNvPr id="48" name="Picture 8" descr="ERMA_SOFT_LOGO_blu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1" name="Группа 50"/>
          <p:cNvGrpSpPr/>
          <p:nvPr/>
        </p:nvGrpSpPr>
        <p:grpSpPr>
          <a:xfrm>
            <a:off x="51785" y="5152749"/>
            <a:ext cx="9741051" cy="608090"/>
            <a:chOff x="118516" y="5152749"/>
            <a:chExt cx="6223450" cy="608090"/>
          </a:xfrm>
        </p:grpSpPr>
        <p:sp>
          <p:nvSpPr>
            <p:cNvPr id="53" name="Rectangle 6"/>
            <p:cNvSpPr>
              <a:spLocks noChangeArrowheads="1"/>
            </p:cNvSpPr>
            <p:nvPr/>
          </p:nvSpPr>
          <p:spPr bwMode="auto">
            <a:xfrm flipH="1" flipV="1">
              <a:off x="164519" y="5472807"/>
              <a:ext cx="6177447" cy="45719"/>
            </a:xfrm>
            <a:prstGeom prst="rect">
              <a:avLst/>
            </a:prstGeom>
            <a:gradFill rotWithShape="1">
              <a:gsLst>
                <a:gs pos="0">
                  <a:srgbClr val="0056AC">
                    <a:gamma/>
                    <a:tint val="0"/>
                    <a:invGamma/>
                  </a:srgbClr>
                </a:gs>
                <a:gs pos="100000">
                  <a:srgbClr val="0056AC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 dirty="0"/>
            </a:p>
          </p:txBody>
        </p:sp>
        <p:sp>
          <p:nvSpPr>
            <p:cNvPr id="54" name="Rectangle 9"/>
            <p:cNvSpPr>
              <a:spLocks noChangeArrowheads="1"/>
            </p:cNvSpPr>
            <p:nvPr/>
          </p:nvSpPr>
          <p:spPr bwMode="auto">
            <a:xfrm>
              <a:off x="118516" y="5440781"/>
              <a:ext cx="2689057" cy="3200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3E"/>
                      </a:gs>
                      <a:gs pos="50000">
                        <a:srgbClr val="00003E">
                          <a:gamma/>
                          <a:shade val="46275"/>
                          <a:invGamma/>
                        </a:srgbClr>
                      </a:gs>
                      <a:gs pos="100000">
                        <a:srgbClr val="00003E"/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342900" indent="-342900" algn="l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None/>
              </a:pPr>
              <a:r>
                <a:rPr kumimoji="1" lang="en-US" sz="1600" u="sng" dirty="0">
                  <a:solidFill>
                    <a:schemeClr val="tx2">
                      <a:lumMod val="75000"/>
                    </a:schemeClr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  <a:hlinkClick r:id="rId3"/>
                </a:rPr>
                <a:t>www.ermasoft.ru</a:t>
              </a:r>
              <a:endParaRPr kumimoji="1" lang="en-US" sz="16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Times New Roman" pitchFamily="18" charset="0"/>
              </a:endParaRPr>
            </a:p>
          </p:txBody>
        </p:sp>
        <p:sp>
          <p:nvSpPr>
            <p:cNvPr id="55" name="Rectangle 9"/>
            <p:cNvSpPr>
              <a:spLocks noChangeArrowheads="1"/>
            </p:cNvSpPr>
            <p:nvPr/>
          </p:nvSpPr>
          <p:spPr bwMode="auto">
            <a:xfrm>
              <a:off x="119007" y="5152749"/>
              <a:ext cx="2689057" cy="3200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3E"/>
                      </a:gs>
                      <a:gs pos="50000">
                        <a:srgbClr val="00003E">
                          <a:gamma/>
                          <a:shade val="46275"/>
                          <a:invGamma/>
                        </a:srgbClr>
                      </a:gs>
                      <a:gs pos="100000">
                        <a:srgbClr val="00003E"/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342900" indent="-342900" algn="l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None/>
              </a:pPr>
              <a:r>
                <a:rPr kumimoji="1" lang="ru-RU" sz="1600" u="sng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rPr>
                <a:t>эрмасофт.рф</a:t>
              </a:r>
              <a:endParaRPr kumimoji="1" lang="en-US" sz="16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Times New Roman" pitchFamily="18" charset="0"/>
              </a:endParaRPr>
            </a:p>
          </p:txBody>
        </p:sp>
      </p:grpSp>
      <p:pic>
        <p:nvPicPr>
          <p:cNvPr id="29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2720" y="5040759"/>
            <a:ext cx="1296144" cy="696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143768" y="1008311"/>
            <a:ext cx="369179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eaLnBrk="0" hangingPunct="0">
              <a:buSzPct val="100000"/>
              <a:buFont typeface="+mj-lt"/>
              <a:buAutoNum type="arabicPeriod"/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</a:rPr>
              <a:t>Сбор и отображение данных о произошедших событиях мониторинга ТС и оказанных ТУ</a:t>
            </a:r>
          </a:p>
          <a:p>
            <a:pPr marL="342900" indent="-342900" eaLnBrk="0" hangingPunct="0">
              <a:buSzPct val="100000"/>
              <a:buFont typeface="+mj-lt"/>
              <a:buAutoNum type="arabicPeriod"/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</a:rPr>
              <a:t>Формирование и отображение сводных отчетов по ключевым показателям мониторинга ТС как на карте, так и в виде графиков и таблиц</a:t>
            </a:r>
          </a:p>
        </p:txBody>
      </p:sp>
      <p:grpSp>
        <p:nvGrpSpPr>
          <p:cNvPr id="22" name="Группа 21"/>
          <p:cNvGrpSpPr/>
          <p:nvPr/>
        </p:nvGrpSpPr>
        <p:grpSpPr>
          <a:xfrm>
            <a:off x="3835565" y="1013054"/>
            <a:ext cx="6070269" cy="4279979"/>
            <a:chOff x="2448024" y="944837"/>
            <a:chExt cx="6070269" cy="4279979"/>
          </a:xfrm>
        </p:grpSpPr>
        <p:pic>
          <p:nvPicPr>
            <p:cNvPr id="23" name="Рисунок 22"/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4314432" y="944837"/>
              <a:ext cx="4203861" cy="2298622"/>
            </a:xfrm>
            <a:prstGeom prst="rect">
              <a:avLst/>
            </a:prstGeom>
            <a:ln w="3175">
              <a:solidFill>
                <a:schemeClr val="accent3">
                  <a:lumMod val="75000"/>
                </a:schemeClr>
              </a:solidFill>
            </a:ln>
          </p:spPr>
        </p:pic>
        <p:grpSp>
          <p:nvGrpSpPr>
            <p:cNvPr id="24" name="Группа 23"/>
            <p:cNvGrpSpPr/>
            <p:nvPr/>
          </p:nvGrpSpPr>
          <p:grpSpPr>
            <a:xfrm>
              <a:off x="4631704" y="2391320"/>
              <a:ext cx="3478178" cy="1866598"/>
              <a:chOff x="467544" y="2924944"/>
              <a:chExt cx="7128792" cy="3672408"/>
            </a:xfrm>
          </p:grpSpPr>
          <p:pic>
            <p:nvPicPr>
              <p:cNvPr id="30" name="Рисунок 29"/>
              <p:cNvPicPr/>
              <p:nvPr/>
            </p:nvPicPr>
            <p:blipFill rotWithShape="1">
              <a:blip r:embed="rId7"/>
              <a:srcRect b="3503"/>
              <a:stretch/>
            </p:blipFill>
            <p:spPr bwMode="auto">
              <a:xfrm>
                <a:off x="3095836" y="3611409"/>
                <a:ext cx="4281805" cy="2326005"/>
              </a:xfrm>
              <a:prstGeom prst="rect">
                <a:avLst/>
              </a:prstGeom>
              <a:ln w="3175">
                <a:solidFill>
                  <a:schemeClr val="tx1"/>
                </a:solidFill>
              </a:ln>
              <a:extLst>
                <a:ext uri="{53640926-AAD7-44D8-BBD7-CCE9431645EC}">
                  <a14:shadowObscured xmlns:a14="http://schemas.microsoft.com/office/drawing/2010/main"/>
                </a:ext>
              </a:extLst>
            </p:spPr>
          </p:pic>
          <p:pic>
            <p:nvPicPr>
              <p:cNvPr id="31" name="Рисунок 30" descr="cid:image001.png@01D03BE2.D03F4740"/>
              <p:cNvPicPr/>
              <p:nvPr/>
            </p:nvPicPr>
            <p:blipFill>
              <a:blip r:embed="rId8" r:link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7544" y="2924944"/>
                <a:ext cx="7128792" cy="3672408"/>
              </a:xfrm>
              <a:prstGeom prst="rect">
                <a:avLst/>
              </a:prstGeom>
              <a:noFill/>
              <a:ln w="3175">
                <a:solidFill>
                  <a:schemeClr val="tx1"/>
                </a:solidFill>
              </a:ln>
            </p:spPr>
          </p:pic>
          <p:pic>
            <p:nvPicPr>
              <p:cNvPr id="32" name="Рисунок 31"/>
              <p:cNvPicPr/>
              <p:nvPr/>
            </p:nvPicPr>
            <p:blipFill rotWithShape="1">
              <a:blip r:embed="rId10"/>
              <a:srcRect l="1528" t="11525" r="52674" b="15359"/>
              <a:stretch/>
            </p:blipFill>
            <p:spPr>
              <a:xfrm>
                <a:off x="5256076" y="3537012"/>
                <a:ext cx="2340260" cy="2952328"/>
              </a:xfrm>
              <a:prstGeom prst="rect">
                <a:avLst/>
              </a:prstGeom>
              <a:ln>
                <a:solidFill>
                  <a:srgbClr val="0070C0"/>
                </a:solidFill>
              </a:ln>
              <a:effectLst/>
            </p:spPr>
          </p:pic>
        </p:grpSp>
        <p:pic>
          <p:nvPicPr>
            <p:cNvPr id="25" name="Рисунок 24"/>
            <p:cNvPicPr/>
            <p:nvPr/>
          </p:nvPicPr>
          <p:blipFill rotWithShape="1">
            <a:blip r:embed="rId7"/>
            <a:srcRect b="3503"/>
            <a:stretch/>
          </p:blipFill>
          <p:spPr bwMode="auto">
            <a:xfrm>
              <a:off x="3040115" y="3389004"/>
              <a:ext cx="3475934" cy="1835812"/>
            </a:xfrm>
            <a:prstGeom prst="rect">
              <a:avLst/>
            </a:prstGeom>
            <a:ln w="3175">
              <a:solidFill>
                <a:schemeClr val="tx1"/>
              </a:solidFill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grpSp>
          <p:nvGrpSpPr>
            <p:cNvPr id="26" name="Группа 25"/>
            <p:cNvGrpSpPr/>
            <p:nvPr/>
          </p:nvGrpSpPr>
          <p:grpSpPr>
            <a:xfrm>
              <a:off x="2448024" y="1966231"/>
              <a:ext cx="3084993" cy="1996172"/>
              <a:chOff x="-540568" y="2308052"/>
              <a:chExt cx="5940425" cy="3169920"/>
            </a:xfrm>
          </p:grpSpPr>
          <p:pic>
            <p:nvPicPr>
              <p:cNvPr id="27" name="Рисунок 26"/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-540568" y="2308052"/>
                <a:ext cx="5940425" cy="3169920"/>
              </a:xfrm>
              <a:prstGeom prst="rect">
                <a:avLst/>
              </a:prstGeom>
              <a:ln w="3175">
                <a:solidFill>
                  <a:schemeClr val="tx1"/>
                </a:solidFill>
              </a:ln>
            </p:spPr>
          </p:pic>
          <p:pic>
            <p:nvPicPr>
              <p:cNvPr id="28" name="Picture 2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59632" y="2744925"/>
                <a:ext cx="3758781" cy="24842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81368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Rectangle 3"/>
          <p:cNvSpPr>
            <a:spLocks noChangeArrowheads="1"/>
          </p:cNvSpPr>
          <p:nvPr/>
        </p:nvSpPr>
        <p:spPr bwMode="auto">
          <a:xfrm>
            <a:off x="685665" y="3024535"/>
            <a:ext cx="5591848" cy="113877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Москва,</a:t>
            </a:r>
          </a:p>
          <a:p>
            <a:pPr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Нижняя </a:t>
            </a:r>
            <a:r>
              <a:rPr lang="ru-RU" sz="2000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Сыромятническая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 ул., д.11</a:t>
            </a:r>
          </a:p>
          <a:p>
            <a:pPr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Тел.: +7 (495) 642-94-87</a:t>
            </a: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719832" y="1872407"/>
            <a:ext cx="7560840" cy="1075379"/>
          </a:xfrm>
        </p:spPr>
        <p:txBody>
          <a:bodyPr>
            <a:noAutofit/>
          </a:bodyPr>
          <a:lstStyle/>
          <a:p>
            <a:pPr algn="l">
              <a:defRPr/>
            </a:pP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91840" y="2975828"/>
            <a:ext cx="7848376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 dirty="0"/>
          </a:p>
        </p:txBody>
      </p:sp>
      <p:grpSp>
        <p:nvGrpSpPr>
          <p:cNvPr id="37" name="Группа 36"/>
          <p:cNvGrpSpPr/>
          <p:nvPr/>
        </p:nvGrpSpPr>
        <p:grpSpPr>
          <a:xfrm flipH="1">
            <a:off x="7272560" y="5112767"/>
            <a:ext cx="2689548" cy="608090"/>
            <a:chOff x="118516" y="5152749"/>
            <a:chExt cx="2689548" cy="608090"/>
          </a:xfrm>
        </p:grpSpPr>
        <p:sp>
          <p:nvSpPr>
            <p:cNvPr id="38" name="Rectangle 6"/>
            <p:cNvSpPr>
              <a:spLocks noChangeArrowheads="1"/>
            </p:cNvSpPr>
            <p:nvPr/>
          </p:nvSpPr>
          <p:spPr bwMode="auto">
            <a:xfrm flipH="1">
              <a:off x="197765" y="5488431"/>
              <a:ext cx="2369023" cy="45719"/>
            </a:xfrm>
            <a:prstGeom prst="rect">
              <a:avLst/>
            </a:prstGeom>
            <a:gradFill rotWithShape="1">
              <a:gsLst>
                <a:gs pos="0">
                  <a:srgbClr val="0056AC">
                    <a:gamma/>
                    <a:tint val="0"/>
                    <a:invGamma/>
                  </a:srgbClr>
                </a:gs>
                <a:gs pos="100000">
                  <a:srgbClr val="0056AC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/>
              <a:endParaRPr lang="ru-RU" sz="1600" dirty="0"/>
            </a:p>
          </p:txBody>
        </p:sp>
        <p:sp>
          <p:nvSpPr>
            <p:cNvPr id="39" name="Rectangle 9"/>
            <p:cNvSpPr>
              <a:spLocks noChangeArrowheads="1"/>
            </p:cNvSpPr>
            <p:nvPr/>
          </p:nvSpPr>
          <p:spPr bwMode="auto">
            <a:xfrm>
              <a:off x="118516" y="5440781"/>
              <a:ext cx="2689057" cy="3200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3E"/>
                      </a:gs>
                      <a:gs pos="50000">
                        <a:srgbClr val="00003E">
                          <a:gamma/>
                          <a:shade val="46275"/>
                          <a:invGamma/>
                        </a:srgbClr>
                      </a:gs>
                      <a:gs pos="100000">
                        <a:srgbClr val="00003E"/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342900" indent="-342900" algn="r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None/>
              </a:pPr>
              <a:r>
                <a:rPr kumimoji="1" lang="en-US" sz="1600" u="sng" dirty="0">
                  <a:solidFill>
                    <a:schemeClr val="tx2">
                      <a:lumMod val="75000"/>
                    </a:schemeClr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  <a:hlinkClick r:id="rId2"/>
                </a:rPr>
                <a:t>www.ermasoft.ru</a:t>
              </a:r>
              <a:endParaRPr kumimoji="1" lang="en-US" sz="16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Times New Roman" pitchFamily="18" charset="0"/>
              </a:endParaRPr>
            </a:p>
          </p:txBody>
        </p:sp>
        <p:sp>
          <p:nvSpPr>
            <p:cNvPr id="40" name="Rectangle 9"/>
            <p:cNvSpPr>
              <a:spLocks noChangeArrowheads="1"/>
            </p:cNvSpPr>
            <p:nvPr/>
          </p:nvSpPr>
          <p:spPr bwMode="auto">
            <a:xfrm>
              <a:off x="119007" y="5152749"/>
              <a:ext cx="2689057" cy="3200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3E"/>
                      </a:gs>
                      <a:gs pos="50000">
                        <a:srgbClr val="00003E">
                          <a:gamma/>
                          <a:shade val="46275"/>
                          <a:invGamma/>
                        </a:srgbClr>
                      </a:gs>
                      <a:gs pos="100000">
                        <a:srgbClr val="00003E"/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342900" indent="-342900" algn="r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None/>
              </a:pPr>
              <a:r>
                <a:rPr kumimoji="1" lang="ru-RU" sz="1600" u="sng" dirty="0" err="1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rPr>
                <a:t>эрмасофт.рф</a:t>
              </a:r>
              <a:endParaRPr kumimoji="1" lang="en-US" sz="16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Times New Roman" pitchFamily="18" charset="0"/>
              </a:endParaRPr>
            </a:p>
          </p:txBody>
        </p:sp>
      </p:grpSp>
      <p:pic>
        <p:nvPicPr>
          <p:cNvPr id="254" name="Picture 8" descr="ERMA_SOFT_LOGO_blu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4656" y="96069"/>
            <a:ext cx="2362200" cy="98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9" name="Группа 28"/>
          <p:cNvGrpSpPr/>
          <p:nvPr/>
        </p:nvGrpSpPr>
        <p:grpSpPr>
          <a:xfrm>
            <a:off x="5760428" y="2663467"/>
            <a:ext cx="4176428" cy="2736304"/>
            <a:chOff x="5693866" y="2519451"/>
            <a:chExt cx="4176428" cy="2736304"/>
          </a:xfrm>
        </p:grpSpPr>
        <p:grpSp>
          <p:nvGrpSpPr>
            <p:cNvPr id="32" name="Группа 31"/>
            <p:cNvGrpSpPr/>
            <p:nvPr/>
          </p:nvGrpSpPr>
          <p:grpSpPr>
            <a:xfrm>
              <a:off x="6485954" y="2519451"/>
              <a:ext cx="1512168" cy="1090989"/>
              <a:chOff x="4564633" y="2348880"/>
              <a:chExt cx="1512168" cy="1090989"/>
            </a:xfrm>
          </p:grpSpPr>
          <p:grpSp>
            <p:nvGrpSpPr>
              <p:cNvPr id="66" name="Группа 65"/>
              <p:cNvGrpSpPr/>
              <p:nvPr/>
            </p:nvGrpSpPr>
            <p:grpSpPr>
              <a:xfrm>
                <a:off x="4564633" y="2348880"/>
                <a:ext cx="1512168" cy="1080120"/>
                <a:chOff x="2555776" y="3501008"/>
                <a:chExt cx="1512168" cy="1080120"/>
              </a:xfrm>
            </p:grpSpPr>
            <p:sp>
              <p:nvSpPr>
                <p:cNvPr id="70" name="Прямоугольник 69"/>
                <p:cNvSpPr/>
                <p:nvPr/>
              </p:nvSpPr>
              <p:spPr>
                <a:xfrm>
                  <a:off x="2555776" y="3501008"/>
                  <a:ext cx="1512168" cy="1080120"/>
                </a:xfrm>
                <a:prstGeom prst="rect">
                  <a:avLst/>
                </a:prstGeom>
                <a:gradFill flip="none" rotWithShape="1">
                  <a:gsLst>
                    <a:gs pos="3000">
                      <a:schemeClr val="bg1"/>
                    </a:gs>
                    <a:gs pos="100000">
                      <a:schemeClr val="accent1">
                        <a:lumMod val="20000"/>
                        <a:lumOff val="80000"/>
                      </a:schemeClr>
                    </a:gs>
                  </a:gsLst>
                  <a:lin ang="10800000" scaled="0"/>
                  <a:tileRect/>
                </a:gra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001">
                  <a:schemeClr val="lt2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71" name="Скругленный прямоугольник 70"/>
                <p:cNvSpPr/>
                <p:nvPr/>
              </p:nvSpPr>
              <p:spPr>
                <a:xfrm>
                  <a:off x="2555776" y="3717031"/>
                  <a:ext cx="1512168" cy="648073"/>
                </a:xfrm>
                <a:prstGeom prst="roundRect">
                  <a:avLst/>
                </a:prstGeom>
                <a:noFill/>
                <a:ln w="12700">
                  <a:prstDash val="lg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pic>
            <p:nvPicPr>
              <p:cNvPr id="67" name="Рисунок 66"/>
              <p:cNvPicPr/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60032" y="2420888"/>
                <a:ext cx="1138744" cy="690028"/>
              </a:xfrm>
              <a:prstGeom prst="rect">
                <a:avLst/>
              </a:prstGeom>
              <a:noFill/>
              <a:ln w="3175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68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33921" y="2780928"/>
                <a:ext cx="452222" cy="5724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9" name="Picture 36" descr="C:\Users\MSudeykin\AppData\Local\Microsoft\Windows\Temporary Internet Files\Content.IE5\3O009IYM\MC900294959[1].wmf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21459" y="2860243"/>
                <a:ext cx="432048" cy="579626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33" name="Группа 32"/>
            <p:cNvGrpSpPr/>
            <p:nvPr/>
          </p:nvGrpSpPr>
          <p:grpSpPr>
            <a:xfrm>
              <a:off x="6557962" y="4175635"/>
              <a:ext cx="1512168" cy="1080120"/>
              <a:chOff x="4564633" y="2348880"/>
              <a:chExt cx="1512168" cy="1080120"/>
            </a:xfrm>
          </p:grpSpPr>
          <p:grpSp>
            <p:nvGrpSpPr>
              <p:cNvPr id="59" name="Группа 58"/>
              <p:cNvGrpSpPr/>
              <p:nvPr/>
            </p:nvGrpSpPr>
            <p:grpSpPr>
              <a:xfrm>
                <a:off x="4564633" y="2348880"/>
                <a:ext cx="1512168" cy="1080120"/>
                <a:chOff x="2555776" y="3501008"/>
                <a:chExt cx="1512168" cy="1080120"/>
              </a:xfrm>
            </p:grpSpPr>
            <p:sp>
              <p:nvSpPr>
                <p:cNvPr id="64" name="Прямоугольник 63"/>
                <p:cNvSpPr/>
                <p:nvPr/>
              </p:nvSpPr>
              <p:spPr>
                <a:xfrm>
                  <a:off x="2555776" y="3501008"/>
                  <a:ext cx="1512168" cy="1080120"/>
                </a:xfrm>
                <a:prstGeom prst="rect">
                  <a:avLst/>
                </a:prstGeom>
                <a:gradFill flip="none" rotWithShape="1">
                  <a:gsLst>
                    <a:gs pos="3000">
                      <a:schemeClr val="bg1"/>
                    </a:gs>
                    <a:gs pos="100000">
                      <a:schemeClr val="accent1">
                        <a:lumMod val="20000"/>
                        <a:lumOff val="80000"/>
                      </a:schemeClr>
                    </a:gs>
                  </a:gsLst>
                  <a:lin ang="10800000" scaled="0"/>
                  <a:tileRect/>
                </a:gra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001">
                  <a:schemeClr val="lt2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65" name="Скругленный прямоугольник 64"/>
                <p:cNvSpPr/>
                <p:nvPr/>
              </p:nvSpPr>
              <p:spPr>
                <a:xfrm>
                  <a:off x="2555776" y="3717031"/>
                  <a:ext cx="1512168" cy="648073"/>
                </a:xfrm>
                <a:prstGeom prst="roundRect">
                  <a:avLst/>
                </a:prstGeom>
                <a:noFill/>
                <a:ln w="12700">
                  <a:prstDash val="lg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pic>
            <p:nvPicPr>
              <p:cNvPr id="60" name="Picture 7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70319" y="2379523"/>
                <a:ext cx="1342535" cy="654984"/>
              </a:xfrm>
              <a:prstGeom prst="rect">
                <a:avLst/>
              </a:prstGeom>
              <a:noFill/>
              <a:ln w="317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pic>
            <p:nvPicPr>
              <p:cNvPr id="61" name="Picture 35" descr="C:\Program Files (x86)\Microsoft Office\MEDIA\CAGCAT10\j0301252.wmf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4609194" y="2923422"/>
                <a:ext cx="524550" cy="448575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2" name="Picture 2" descr="C:\Users\MSudeykin\AppData\Local\Microsoft\Windows\Temporary Internet Files\Content.IE5\8Z2MTNP7\MC900318254[1].wmf"/>
              <p:cNvPicPr>
                <a:picLocks noChangeAspect="1" noChangeArrowheads="1"/>
              </p:cNvPicPr>
              <p:nvPr/>
            </p:nvPicPr>
            <p:blipFill>
              <a:blip r:embed="rId9" cstate="print">
                <a:lum bright="20000" contrast="4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20717" y="2988178"/>
                <a:ext cx="281032" cy="318890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3" name="Picture 2" descr="C:\Users\MSudeykin\AppData\Local\Microsoft\Windows\Temporary Internet Files\Content.IE5\8Z2MTNP7\MC900318254[1].wmf"/>
              <p:cNvPicPr>
                <a:picLocks noChangeAspect="1" noChangeArrowheads="1"/>
              </p:cNvPicPr>
              <p:nvPr/>
            </p:nvPicPr>
            <p:blipFill>
              <a:blip r:embed="rId9" cstate="print">
                <a:lum bright="20000" contrast="4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58369" y="3068665"/>
                <a:ext cx="281032" cy="318890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34" name="Группа 33"/>
            <p:cNvGrpSpPr/>
            <p:nvPr/>
          </p:nvGrpSpPr>
          <p:grpSpPr>
            <a:xfrm>
              <a:off x="5693866" y="3311539"/>
              <a:ext cx="1512168" cy="1080120"/>
              <a:chOff x="4564633" y="2348880"/>
              <a:chExt cx="1512168" cy="1080120"/>
            </a:xfrm>
          </p:grpSpPr>
          <p:grpSp>
            <p:nvGrpSpPr>
              <p:cNvPr id="52" name="Группа 51"/>
              <p:cNvGrpSpPr/>
              <p:nvPr/>
            </p:nvGrpSpPr>
            <p:grpSpPr>
              <a:xfrm>
                <a:off x="4564633" y="2348880"/>
                <a:ext cx="1512168" cy="1080120"/>
                <a:chOff x="2555776" y="3501008"/>
                <a:chExt cx="1512168" cy="1080120"/>
              </a:xfrm>
            </p:grpSpPr>
            <p:sp>
              <p:nvSpPr>
                <p:cNvPr id="57" name="Прямоугольник 56"/>
                <p:cNvSpPr/>
                <p:nvPr/>
              </p:nvSpPr>
              <p:spPr>
                <a:xfrm>
                  <a:off x="2555776" y="3501008"/>
                  <a:ext cx="1512168" cy="1080120"/>
                </a:xfrm>
                <a:prstGeom prst="rect">
                  <a:avLst/>
                </a:prstGeom>
                <a:gradFill flip="none" rotWithShape="1">
                  <a:gsLst>
                    <a:gs pos="3000">
                      <a:schemeClr val="bg1"/>
                    </a:gs>
                    <a:gs pos="100000">
                      <a:schemeClr val="accent1">
                        <a:lumMod val="20000"/>
                        <a:lumOff val="80000"/>
                      </a:schemeClr>
                    </a:gs>
                  </a:gsLst>
                  <a:lin ang="10800000" scaled="0"/>
                  <a:tileRect/>
                </a:gra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001">
                  <a:schemeClr val="lt2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58" name="Скругленный прямоугольник 57"/>
                <p:cNvSpPr/>
                <p:nvPr/>
              </p:nvSpPr>
              <p:spPr>
                <a:xfrm>
                  <a:off x="2555776" y="3717031"/>
                  <a:ext cx="1512168" cy="648073"/>
                </a:xfrm>
                <a:prstGeom prst="roundRect">
                  <a:avLst/>
                </a:prstGeom>
                <a:noFill/>
                <a:ln w="12700">
                  <a:prstDash val="lg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pic>
            <p:nvPicPr>
              <p:cNvPr id="53" name="Picture 3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70044" y="2375416"/>
                <a:ext cx="292100" cy="5715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4" name="Picture 5" descr="untitled2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59744" y="2651240"/>
                <a:ext cx="1135564" cy="705752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5" name="Picture 34" descr="C:\Program Files (x86)\Microsoft Office\MEDIA\CAGCAT10\j0292020.wmf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96236" y="2391530"/>
                <a:ext cx="546389" cy="518536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6" name="Picture 60" descr="IN00561_"/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46936" y="2996828"/>
                <a:ext cx="289160" cy="360164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FFFFFF"/>
                        </a:gs>
                        <a:gs pos="100000">
                          <a:srgbClr val="D9D9D9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rgbClr val="333333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5" name="Группа 34"/>
            <p:cNvGrpSpPr/>
            <p:nvPr/>
          </p:nvGrpSpPr>
          <p:grpSpPr>
            <a:xfrm>
              <a:off x="7566074" y="3653716"/>
              <a:ext cx="1512132" cy="1097983"/>
              <a:chOff x="0" y="835848"/>
              <a:chExt cx="1512168" cy="1098318"/>
            </a:xfrm>
          </p:grpSpPr>
          <p:sp>
            <p:nvSpPr>
              <p:cNvPr id="46" name="Прямоугольник 45"/>
              <p:cNvSpPr/>
              <p:nvPr/>
            </p:nvSpPr>
            <p:spPr>
              <a:xfrm>
                <a:off x="0" y="835848"/>
                <a:ext cx="1512168" cy="1080120"/>
              </a:xfrm>
              <a:prstGeom prst="rect">
                <a:avLst/>
              </a:prstGeom>
              <a:gradFill flip="none" rotWithShape="1">
                <a:gsLst>
                  <a:gs pos="3000">
                    <a:schemeClr val="bg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  <a:tileRect/>
              </a:gradFill>
              <a:ln w="3175"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1">
                <a:schemeClr val="lt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00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</a:p>
            </p:txBody>
          </p:sp>
          <p:sp>
            <p:nvSpPr>
              <p:cNvPr id="47" name="Скругленный прямоугольник 46"/>
              <p:cNvSpPr/>
              <p:nvPr/>
            </p:nvSpPr>
            <p:spPr>
              <a:xfrm>
                <a:off x="0" y="1059071"/>
                <a:ext cx="1512168" cy="648073"/>
              </a:xfrm>
              <a:prstGeom prst="roundRect">
                <a:avLst/>
              </a:prstGeom>
              <a:noFill/>
              <a:ln w="12700"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00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</a:p>
            </p:txBody>
          </p:sp>
          <p:pic>
            <p:nvPicPr>
              <p:cNvPr id="48" name="Рисунок 47"/>
              <p:cNvPicPr/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4779"/>
              <a:stretch>
                <a:fillRect/>
              </a:stretch>
            </p:blipFill>
            <p:spPr bwMode="auto">
              <a:xfrm>
                <a:off x="78339" y="924616"/>
                <a:ext cx="1102104" cy="659920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49" name="Picture 34" descr="C:\Program Files (x86)\Microsoft Office\MEDIA\CAGCAT10\j0292020.wmf"/>
              <p:cNvPicPr>
                <a:picLocks noChangeAspect="1"/>
              </p:cNvPicPr>
              <p:nvPr/>
            </p:nvPicPr>
            <p:blipFill>
              <a:blip r:embed="rId12" cstate="print">
                <a:lum contrast="2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375" y="1347104"/>
                <a:ext cx="517475" cy="587062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</p:pic>
          <p:pic>
            <p:nvPicPr>
              <p:cNvPr id="50" name="Рисунок 49"/>
              <p:cNvPicPr/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22045" y="1159102"/>
                <a:ext cx="516793" cy="376562"/>
              </a:xfrm>
              <a:prstGeom prst="rect">
                <a:avLst/>
              </a:prstGeom>
              <a:noFill/>
              <a:ln w="3175">
                <a:solidFill>
                  <a:srgbClr val="C0000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51" name="Рисунок 50"/>
              <p:cNvPicPr/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6822" y="1336538"/>
                <a:ext cx="392673" cy="514622"/>
              </a:xfrm>
              <a:prstGeom prst="rect">
                <a:avLst/>
              </a:prstGeom>
              <a:noFill/>
              <a:ln w="3175">
                <a:solidFill>
                  <a:srgbClr val="C0000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grpSp>
          <p:nvGrpSpPr>
            <p:cNvPr id="36" name="Группа 35"/>
            <p:cNvGrpSpPr/>
            <p:nvPr/>
          </p:nvGrpSpPr>
          <p:grpSpPr>
            <a:xfrm>
              <a:off x="8358162" y="2807483"/>
              <a:ext cx="1512132" cy="1079791"/>
              <a:chOff x="1254592" y="0"/>
              <a:chExt cx="1512168" cy="1080120"/>
            </a:xfrm>
          </p:grpSpPr>
          <p:sp>
            <p:nvSpPr>
              <p:cNvPr id="41" name="Прямоугольник 40"/>
              <p:cNvSpPr/>
              <p:nvPr/>
            </p:nvSpPr>
            <p:spPr>
              <a:xfrm>
                <a:off x="1254592" y="0"/>
                <a:ext cx="1512168" cy="1080120"/>
              </a:xfrm>
              <a:prstGeom prst="rect">
                <a:avLst/>
              </a:prstGeom>
              <a:gradFill flip="none" rotWithShape="1">
                <a:gsLst>
                  <a:gs pos="3000">
                    <a:schemeClr val="bg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  <a:tileRect/>
              </a:gradFill>
              <a:ln w="3175"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1">
                <a:schemeClr val="lt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00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</a:p>
            </p:txBody>
          </p:sp>
          <p:sp>
            <p:nvSpPr>
              <p:cNvPr id="42" name="Скругленный прямоугольник 41"/>
              <p:cNvSpPr/>
              <p:nvPr/>
            </p:nvSpPr>
            <p:spPr>
              <a:xfrm>
                <a:off x="1254592" y="216023"/>
                <a:ext cx="1512168" cy="648073"/>
              </a:xfrm>
              <a:prstGeom prst="roundRect">
                <a:avLst/>
              </a:prstGeom>
              <a:noFill/>
              <a:ln w="12700"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00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</a:p>
            </p:txBody>
          </p:sp>
          <p:pic>
            <p:nvPicPr>
              <p:cNvPr id="43" name="Рисунок 42"/>
              <p:cNvPicPr/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4593"/>
              <a:stretch>
                <a:fillRect/>
              </a:stretch>
            </p:blipFill>
            <p:spPr bwMode="auto">
              <a:xfrm>
                <a:off x="1546712" y="56731"/>
                <a:ext cx="1155408" cy="663349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44" name="Рисунок 43"/>
              <p:cNvPicPr/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3395"/>
              <a:stretch>
                <a:fillRect/>
              </a:stretch>
            </p:blipFill>
            <p:spPr bwMode="auto">
              <a:xfrm>
                <a:off x="1333903" y="504057"/>
                <a:ext cx="767072" cy="487210"/>
              </a:xfrm>
              <a:prstGeom prst="rect">
                <a:avLst/>
              </a:prstGeom>
              <a:noFill/>
              <a:ln w="3175">
                <a:solidFill>
                  <a:srgbClr val="C00000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45" name="Picture 36" descr="C:\Users\MSudeykin\AppData\Local\Microsoft\Windows\Temporary Internet Files\Content.IE5\3O009IYM\MC900294959[1].wmf"/>
              <p:cNvPicPr>
                <a:picLocks noChangeAspect="1"/>
              </p:cNvPicPr>
              <p:nvPr/>
            </p:nvPicPr>
            <p:blipFill>
              <a:blip r:embed="rId6" cstate="print">
                <a:lum contrast="2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16934" y="504056"/>
                <a:ext cx="385185" cy="566579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50800" dist="38100" dir="2700000" algn="tl" rotWithShape="0">
                  <a:srgbClr val="000000">
                    <a:alpha val="39999"/>
                  </a:srgbClr>
                </a:outerShdw>
              </a:effectLst>
              <a:extLst/>
            </p:spPr>
          </p:pic>
        </p:grpSp>
      </p:grpSp>
    </p:spTree>
    <p:extLst>
      <p:ext uri="{BB962C8B-B14F-4D97-AF65-F5344CB8AC3E}">
        <p14:creationId xmlns:p14="http://schemas.microsoft.com/office/powerpoint/2010/main" val="1038488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10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11203</TotalTime>
  <Words>1190</Words>
  <Application>Microsoft Office PowerPoint</Application>
  <PresentationFormat>Произвольный</PresentationFormat>
  <Paragraphs>395</Paragraphs>
  <Slides>22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3" baseType="lpstr">
      <vt:lpstr>Arial</vt:lpstr>
      <vt:lpstr>Arial Narrow</vt:lpstr>
      <vt:lpstr>Calibri</vt:lpstr>
      <vt:lpstr>Century Gothic</vt:lpstr>
      <vt:lpstr>Segoe UI Semilight</vt:lpstr>
      <vt:lpstr>Symbol</vt:lpstr>
      <vt:lpstr>Tahoma</vt:lpstr>
      <vt:lpstr>Times New Roman</vt:lpstr>
      <vt:lpstr>Wingdings</vt:lpstr>
      <vt:lpstr>Тема Office</vt:lpstr>
      <vt:lpstr>Точечный рисунок</vt:lpstr>
      <vt:lpstr>СИТИ-Доставка</vt:lpstr>
      <vt:lpstr>СИТИ-Доставка</vt:lpstr>
      <vt:lpstr>СИТИ-Доставка</vt:lpstr>
      <vt:lpstr>СИТИ-Доставка</vt:lpstr>
      <vt:lpstr>СИТИ-Доставка</vt:lpstr>
      <vt:lpstr>СИТИ-Доставка</vt:lpstr>
      <vt:lpstr>СИТИ-Доставка</vt:lpstr>
      <vt:lpstr>СИТИ-Доставка</vt:lpstr>
      <vt:lpstr>СИТИ-Доставка</vt:lpstr>
      <vt:lpstr>СИТИ-Доставка</vt:lpstr>
      <vt:lpstr>СИТИ-Доставка</vt:lpstr>
      <vt:lpstr>СИТИ-Доставка</vt:lpstr>
      <vt:lpstr>СИТИ-Доставка</vt:lpstr>
      <vt:lpstr>СИТИ-Доставка</vt:lpstr>
      <vt:lpstr>СИТИ-Доставка</vt:lpstr>
      <vt:lpstr>СИТИ-Доставка</vt:lpstr>
      <vt:lpstr>СИТИ-Доставка</vt:lpstr>
      <vt:lpstr>СИТИ-Доставка</vt:lpstr>
      <vt:lpstr>СИТИ-Доставка</vt:lpstr>
      <vt:lpstr>СИТИ-Доставка</vt:lpstr>
      <vt:lpstr>СИТИ-Доставка</vt:lpstr>
      <vt:lpstr>Спасибо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И. Судейкин</dc:creator>
  <cp:lastModifiedBy>Михаил И. Судейкин</cp:lastModifiedBy>
  <cp:revision>1297</cp:revision>
  <cp:lastPrinted>2013-01-17T16:10:34Z</cp:lastPrinted>
  <dcterms:created xsi:type="dcterms:W3CDTF">2011-05-04T07:20:40Z</dcterms:created>
  <dcterms:modified xsi:type="dcterms:W3CDTF">2016-04-08T10:02:24Z</dcterms:modified>
</cp:coreProperties>
</file>