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866" r:id="rId2"/>
    <p:sldId id="840" r:id="rId3"/>
    <p:sldId id="950" r:id="rId4"/>
    <p:sldId id="977" r:id="rId5"/>
    <p:sldId id="995" r:id="rId6"/>
    <p:sldId id="969" r:id="rId7"/>
    <p:sldId id="994" r:id="rId8"/>
    <p:sldId id="953" r:id="rId9"/>
    <p:sldId id="808" r:id="rId10"/>
    <p:sldId id="992" r:id="rId11"/>
  </p:sldIdLst>
  <p:sldSz cx="10080625" cy="5761038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4">
          <p15:clr>
            <a:srgbClr val="A4A3A4"/>
          </p15:clr>
        </p15:guide>
        <p15:guide id="2" pos="32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6B9EDB"/>
    <a:srgbClr val="FAD986"/>
    <a:srgbClr val="00CC00"/>
    <a:srgbClr val="006600"/>
    <a:srgbClr val="008080"/>
    <a:srgbClr val="339933"/>
    <a:srgbClr val="FBC88F"/>
    <a:srgbClr val="FAD990"/>
    <a:srgbClr val="F9F79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975" autoAdjust="0"/>
    <p:restoredTop sz="99046" autoAdjust="0"/>
  </p:normalViewPr>
  <p:slideViewPr>
    <p:cSldViewPr showGuides="1">
      <p:cViewPr varScale="1">
        <p:scale>
          <a:sx n="79" d="100"/>
          <a:sy n="79" d="100"/>
        </p:scale>
        <p:origin x="182" y="72"/>
      </p:cViewPr>
      <p:guideLst>
        <p:guide orient="horz" pos="1814"/>
        <p:guide pos="32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69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32CAE-DCFC-4288-932A-51FCF5EFC596}" type="datetimeFigureOut">
              <a:rPr lang="ru-RU" smtClean="0"/>
              <a:t>08.04.2016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41288" y="744538"/>
            <a:ext cx="6515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DAA03D-9441-4370-8387-FC028FC8E7B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5993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050" y="1789658"/>
            <a:ext cx="8568531" cy="123488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094" y="3264588"/>
            <a:ext cx="7056438" cy="147226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56ED4-A1F5-4E89-9A62-C07A8F27A520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180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ADC37-7344-4382-B947-DB4E41242EB4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44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303" y="3702001"/>
            <a:ext cx="8568531" cy="114420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96303" y="2441776"/>
            <a:ext cx="8568531" cy="12602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648267-0A11-4927-B379-7CD9455D2530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136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031" y="1344244"/>
            <a:ext cx="445227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24318" y="1344244"/>
            <a:ext cx="4452276" cy="380201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9F767-7470-40A9-9105-B963B0B6302A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4484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1" y="1289566"/>
            <a:ext cx="4454027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4031" y="1826997"/>
            <a:ext cx="4454027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120818" y="1289566"/>
            <a:ext cx="4455776" cy="53743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120818" y="1826997"/>
            <a:ext cx="4455776" cy="33192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1B4249-7FE6-436B-8BCA-3F6F42154537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770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DAE5-9248-4ED7-97D3-EA8E927FCAC6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243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BA3EC-CD31-4103-9037-4E7892A6A006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055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2" y="229375"/>
            <a:ext cx="3316456" cy="9761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1248" y="229376"/>
            <a:ext cx="5635349" cy="491688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4032" y="1205552"/>
            <a:ext cx="3316456" cy="394071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176E4-E7E4-4490-A038-A7022FD8D72A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4112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876" y="4032727"/>
            <a:ext cx="6048375" cy="4760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75876" y="514761"/>
            <a:ext cx="6048375" cy="34566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5876" y="4508813"/>
            <a:ext cx="6048375" cy="67612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CA842A-2BCE-46F8-B784-B9FC51C33793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71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C6CFCC-2EC6-48B2-859F-A4FAA24F4337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415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08456" y="230709"/>
            <a:ext cx="2268141" cy="491555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4034" y="230709"/>
            <a:ext cx="6636411" cy="491555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079FC-C7FA-4643-BB9B-D7A60CD707B4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079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655113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034" y="230710"/>
            <a:ext cx="9072563" cy="9601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04034" y="1344244"/>
            <a:ext cx="9072563" cy="38020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04031" y="5339629"/>
            <a:ext cx="235214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18C8D-3446-4D9E-AC15-CF40D7052735}" type="datetime1">
              <a:rPr lang="ru-RU" smtClean="0"/>
              <a:t>08.04.2016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444214" y="5339629"/>
            <a:ext cx="3192198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224448" y="5339629"/>
            <a:ext cx="2352146" cy="3067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BB8182-00F5-48B5-9E9A-0BA64EE2913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12522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wmf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21" Type="http://schemas.openxmlformats.org/officeDocument/2006/relationships/image" Target="../media/image19.jpeg"/><Relationship Id="rId7" Type="http://schemas.openxmlformats.org/officeDocument/2006/relationships/image" Target="../media/image5.png"/><Relationship Id="rId12" Type="http://schemas.openxmlformats.org/officeDocument/2006/relationships/image" Target="../media/image10.wmf"/><Relationship Id="rId17" Type="http://schemas.openxmlformats.org/officeDocument/2006/relationships/image" Target="../media/image15.wmf"/><Relationship Id="rId2" Type="http://schemas.openxmlformats.org/officeDocument/2006/relationships/hyperlink" Target="http://www.ermasoft.ru/" TargetMode="External"/><Relationship Id="rId16" Type="http://schemas.openxmlformats.org/officeDocument/2006/relationships/image" Target="../media/image14.wmf"/><Relationship Id="rId20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wmf"/><Relationship Id="rId15" Type="http://schemas.openxmlformats.org/officeDocument/2006/relationships/image" Target="../media/image13.jpeg"/><Relationship Id="rId10" Type="http://schemas.openxmlformats.org/officeDocument/2006/relationships/image" Target="../media/image8.wmf"/><Relationship Id="rId19" Type="http://schemas.openxmlformats.org/officeDocument/2006/relationships/image" Target="../media/image17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.png"/><Relationship Id="rId18" Type="http://schemas.openxmlformats.org/officeDocument/2006/relationships/image" Target="../media/image31.png"/><Relationship Id="rId3" Type="http://schemas.openxmlformats.org/officeDocument/2006/relationships/image" Target="../media/image22.png"/><Relationship Id="rId21" Type="http://schemas.openxmlformats.org/officeDocument/2006/relationships/image" Target="../media/image32.png"/><Relationship Id="rId7" Type="http://schemas.openxmlformats.org/officeDocument/2006/relationships/image" Target="../media/image26.jpeg"/><Relationship Id="rId12" Type="http://schemas.openxmlformats.org/officeDocument/2006/relationships/image" Target="../media/image30.png"/><Relationship Id="rId17" Type="http://schemas.openxmlformats.org/officeDocument/2006/relationships/hyperlink" Target="http://www.ermasoft.ru/" TargetMode="External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2.bin"/><Relationship Id="rId20" Type="http://schemas.openxmlformats.org/officeDocument/2006/relationships/oleObject" Target="../embeddings/oleObject3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.png"/><Relationship Id="rId11" Type="http://schemas.openxmlformats.org/officeDocument/2006/relationships/image" Target="../media/image29.jpeg"/><Relationship Id="rId5" Type="http://schemas.openxmlformats.org/officeDocument/2006/relationships/image" Target="../media/image24.png"/><Relationship Id="rId15" Type="http://schemas.openxmlformats.org/officeDocument/2006/relationships/image" Target="../media/image21.wmf"/><Relationship Id="rId10" Type="http://schemas.openxmlformats.org/officeDocument/2006/relationships/image" Target="../media/image28.png"/><Relationship Id="rId19" Type="http://schemas.microsoft.com/office/2007/relationships/hdphoto" Target="../media/hdphoto2.wdp"/><Relationship Id="rId4" Type="http://schemas.openxmlformats.org/officeDocument/2006/relationships/image" Target="../media/image23.png"/><Relationship Id="rId9" Type="http://schemas.microsoft.com/office/2007/relationships/hdphoto" Target="../media/hdphoto1.wdp"/><Relationship Id="rId14" Type="http://schemas.openxmlformats.org/officeDocument/2006/relationships/oleObject" Target="../embeddings/oleObject1.bin"/><Relationship Id="rId22" Type="http://schemas.openxmlformats.org/officeDocument/2006/relationships/image" Target="../media/image3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4.png"/><Relationship Id="rId18" Type="http://schemas.openxmlformats.org/officeDocument/2006/relationships/image" Target="../media/image31.png"/><Relationship Id="rId3" Type="http://schemas.openxmlformats.org/officeDocument/2006/relationships/image" Target="../media/image1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17" Type="http://schemas.openxmlformats.org/officeDocument/2006/relationships/hyperlink" Target="http://www.ermasoft.ru/" TargetMode="External"/><Relationship Id="rId2" Type="http://schemas.openxmlformats.org/officeDocument/2006/relationships/image" Target="../media/image34.gif"/><Relationship Id="rId16" Type="http://schemas.openxmlformats.org/officeDocument/2006/relationships/image" Target="../media/image4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png"/><Relationship Id="rId15" Type="http://schemas.openxmlformats.org/officeDocument/2006/relationships/image" Target="../media/image46.png"/><Relationship Id="rId10" Type="http://schemas.openxmlformats.org/officeDocument/2006/relationships/image" Target="../media/image41.png"/><Relationship Id="rId19" Type="http://schemas.microsoft.com/office/2007/relationships/hdphoto" Target="../media/hdphoto2.wdp"/><Relationship Id="rId4" Type="http://schemas.openxmlformats.org/officeDocument/2006/relationships/image" Target="../media/image35.png"/><Relationship Id="rId9" Type="http://schemas.openxmlformats.org/officeDocument/2006/relationships/image" Target="../media/image40.png"/><Relationship Id="rId14" Type="http://schemas.openxmlformats.org/officeDocument/2006/relationships/image" Target="../media/image4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31.png"/><Relationship Id="rId7" Type="http://schemas.openxmlformats.org/officeDocument/2006/relationships/image" Target="../media/image44.png"/><Relationship Id="rId2" Type="http://schemas.openxmlformats.org/officeDocument/2006/relationships/hyperlink" Target="http://www.ermasoft.ru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.png"/><Relationship Id="rId5" Type="http://schemas.openxmlformats.org/officeDocument/2006/relationships/image" Target="../media/image48.png"/><Relationship Id="rId4" Type="http://schemas.microsoft.com/office/2007/relationships/hdphoto" Target="../media/hdphoto2.wdp"/><Relationship Id="rId9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6.png"/><Relationship Id="rId3" Type="http://schemas.openxmlformats.org/officeDocument/2006/relationships/image" Target="../media/image52.jpeg"/><Relationship Id="rId7" Type="http://schemas.openxmlformats.org/officeDocument/2006/relationships/image" Target="../media/image53.png"/><Relationship Id="rId12" Type="http://schemas.microsoft.com/office/2007/relationships/hdphoto" Target="../media/hdphoto2.wdp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11" Type="http://schemas.openxmlformats.org/officeDocument/2006/relationships/image" Target="../media/image31.png"/><Relationship Id="rId5" Type="http://schemas.openxmlformats.org/officeDocument/2006/relationships/image" Target="../media/image1.png"/><Relationship Id="rId10" Type="http://schemas.openxmlformats.org/officeDocument/2006/relationships/hyperlink" Target="http://www.ermasoft.ru/" TargetMode="External"/><Relationship Id="rId4" Type="http://schemas.openxmlformats.org/officeDocument/2006/relationships/image" Target="cid:image004.png@01D03BE8.98DF5910" TargetMode="External"/><Relationship Id="rId9" Type="http://schemas.openxmlformats.org/officeDocument/2006/relationships/image" Target="../media/image5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rmasoft.ru/" TargetMode="External"/><Relationship Id="rId3" Type="http://schemas.openxmlformats.org/officeDocument/2006/relationships/image" Target="../media/image1.png"/><Relationship Id="rId7" Type="http://schemas.openxmlformats.org/officeDocument/2006/relationships/image" Target="../media/image61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10" Type="http://schemas.microsoft.com/office/2007/relationships/hdphoto" Target="../media/hdphoto2.wdp"/><Relationship Id="rId4" Type="http://schemas.openxmlformats.org/officeDocument/2006/relationships/image" Target="../media/image58.png"/><Relationship Id="rId9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hyperlink" Target="http://www.ermasoft.ru/" TargetMode="External"/><Relationship Id="rId3" Type="http://schemas.openxmlformats.org/officeDocument/2006/relationships/image" Target="../media/image34.gif"/><Relationship Id="rId7" Type="http://schemas.openxmlformats.org/officeDocument/2006/relationships/image" Target="../media/image64.png"/><Relationship Id="rId12" Type="http://schemas.openxmlformats.org/officeDocument/2006/relationships/image" Target="../media/image6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7.png"/><Relationship Id="rId5" Type="http://schemas.openxmlformats.org/officeDocument/2006/relationships/image" Target="cid:image001.png@01D03B28.5927B710" TargetMode="External"/><Relationship Id="rId15" Type="http://schemas.microsoft.com/office/2007/relationships/hdphoto" Target="../media/hdphoto2.wdp"/><Relationship Id="rId10" Type="http://schemas.openxmlformats.org/officeDocument/2006/relationships/image" Target="cid:image003.png@01D03BE5.08A2C920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6.png"/><Relationship Id="rId1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34.gif"/><Relationship Id="rId7" Type="http://schemas.microsoft.com/office/2007/relationships/hdphoto" Target="../media/hdphoto2.wdp"/><Relationship Id="rId12" Type="http://schemas.microsoft.com/office/2007/relationships/hdphoto" Target="../media/hdphoto4.wdp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image" Target="../media/image72.png"/><Relationship Id="rId5" Type="http://schemas.openxmlformats.org/officeDocument/2006/relationships/hyperlink" Target="http://www.ermasoft.ru/" TargetMode="External"/><Relationship Id="rId10" Type="http://schemas.openxmlformats.org/officeDocument/2006/relationships/image" Target="../media/image71.png"/><Relationship Id="rId4" Type="http://schemas.openxmlformats.org/officeDocument/2006/relationships/image" Target="../media/image1.png"/><Relationship Id="rId9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rmasoft.ru/" TargetMode="External"/><Relationship Id="rId5" Type="http://schemas.openxmlformats.org/officeDocument/2006/relationships/image" Target="../media/image30.png"/><Relationship Id="rId4" Type="http://schemas.openxmlformats.org/officeDocument/2006/relationships/image" Target="../media/image7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wmf"/><Relationship Id="rId18" Type="http://schemas.openxmlformats.org/officeDocument/2006/relationships/image" Target="../media/image78.png"/><Relationship Id="rId3" Type="http://schemas.openxmlformats.org/officeDocument/2006/relationships/image" Target="../media/image1.png"/><Relationship Id="rId21" Type="http://schemas.openxmlformats.org/officeDocument/2006/relationships/image" Target="../media/image81.png"/><Relationship Id="rId7" Type="http://schemas.openxmlformats.org/officeDocument/2006/relationships/image" Target="../media/image5.png"/><Relationship Id="rId12" Type="http://schemas.openxmlformats.org/officeDocument/2006/relationships/image" Target="../media/image10.wmf"/><Relationship Id="rId17" Type="http://schemas.openxmlformats.org/officeDocument/2006/relationships/image" Target="../media/image15.wmf"/><Relationship Id="rId2" Type="http://schemas.openxmlformats.org/officeDocument/2006/relationships/hyperlink" Target="http://www.ermasoft.ru/" TargetMode="External"/><Relationship Id="rId16" Type="http://schemas.openxmlformats.org/officeDocument/2006/relationships/image" Target="../media/image14.wmf"/><Relationship Id="rId20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png"/><Relationship Id="rId11" Type="http://schemas.openxmlformats.org/officeDocument/2006/relationships/image" Target="../media/image9.png"/><Relationship Id="rId5" Type="http://schemas.openxmlformats.org/officeDocument/2006/relationships/image" Target="../media/image3.wmf"/><Relationship Id="rId15" Type="http://schemas.openxmlformats.org/officeDocument/2006/relationships/image" Target="../media/image77.png"/><Relationship Id="rId10" Type="http://schemas.openxmlformats.org/officeDocument/2006/relationships/image" Target="../media/image8.wmf"/><Relationship Id="rId19" Type="http://schemas.openxmlformats.org/officeDocument/2006/relationships/image" Target="../media/image7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76.png"/><Relationship Id="rId22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607" y="1633082"/>
            <a:ext cx="9197193" cy="1751493"/>
          </a:xfrm>
          <a:ln>
            <a:noFill/>
          </a:ln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Автоматизация информационно-справочных и аналитических задач с использованием геоинформационных технологий</a:t>
            </a:r>
            <a:b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endParaRPr lang="ru-RU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41782" y="2975828"/>
            <a:ext cx="7848376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/>
          </a:p>
        </p:txBody>
      </p:sp>
      <p:grpSp>
        <p:nvGrpSpPr>
          <p:cNvPr id="37" name="Группа 36"/>
          <p:cNvGrpSpPr/>
          <p:nvPr/>
        </p:nvGrpSpPr>
        <p:grpSpPr>
          <a:xfrm flipH="1">
            <a:off x="7272560" y="5112767"/>
            <a:ext cx="2689548" cy="608090"/>
            <a:chOff x="118516" y="5152749"/>
            <a:chExt cx="2689548" cy="60809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 flipH="1">
              <a:off x="197765" y="5488431"/>
              <a:ext cx="2369023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/>
              <a:endParaRPr lang="ru-RU" sz="1600" dirty="0"/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2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54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56" y="96069"/>
            <a:ext cx="2362200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4752280" y="2869369"/>
            <a:ext cx="5124253" cy="2747453"/>
            <a:chOff x="4314750" y="2519451"/>
            <a:chExt cx="5555544" cy="3025364"/>
          </a:xfrm>
        </p:grpSpPr>
        <p:grpSp>
          <p:nvGrpSpPr>
            <p:cNvPr id="33" name="Группа 32"/>
            <p:cNvGrpSpPr/>
            <p:nvPr/>
          </p:nvGrpSpPr>
          <p:grpSpPr>
            <a:xfrm>
              <a:off x="5117802" y="4464695"/>
              <a:ext cx="1512168" cy="1080120"/>
              <a:chOff x="4564633" y="2348880"/>
              <a:chExt cx="1512168" cy="1080120"/>
            </a:xfrm>
          </p:grpSpPr>
          <p:sp>
            <p:nvSpPr>
              <p:cNvPr id="35" name="Прямоугольник 34"/>
              <p:cNvSpPr/>
              <p:nvPr/>
            </p:nvSpPr>
            <p:spPr>
              <a:xfrm>
                <a:off x="4564633" y="234888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36" name="Скругленный прямоугольник 35"/>
              <p:cNvSpPr/>
              <p:nvPr/>
            </p:nvSpPr>
            <p:spPr>
              <a:xfrm>
                <a:off x="4564633" y="256490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42" name="Picture 47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53341" y="2420888"/>
                <a:ext cx="998779" cy="624434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35921" dir="2700000" algn="ctr" rotWithShape="0">
                  <a:srgbClr val="578963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E1B7B7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333333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pic>
            <p:nvPicPr>
              <p:cNvPr id="43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2708920"/>
                <a:ext cx="927934" cy="6770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103" descr="C:\Users\MSudeykin\AppData\Local\Microsoft\Windows\Temporary Internet Files\Content.IE5\G8NI52G7\MC900433949[1]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31348" y="2793113"/>
                <a:ext cx="592824" cy="59282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4" name="Рисунок 33" descr="Сети"/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4750" y="3655447"/>
              <a:ext cx="1517650" cy="109728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59" name="Группа 58"/>
            <p:cNvGrpSpPr/>
            <p:nvPr/>
          </p:nvGrpSpPr>
          <p:grpSpPr>
            <a:xfrm>
              <a:off x="6485954" y="2519451"/>
              <a:ext cx="1512168" cy="1090989"/>
              <a:chOff x="4564633" y="2348880"/>
              <a:chExt cx="1512168" cy="1090989"/>
            </a:xfrm>
          </p:grpSpPr>
          <p:grpSp>
            <p:nvGrpSpPr>
              <p:cNvPr id="76" name="Группа 75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80" name="Прямоугольник 79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81" name="Скругленный прямоугольник 80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77" name="Рисунок 76"/>
              <p:cNvPicPr/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78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79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0" name="Группа 59"/>
            <p:cNvGrpSpPr/>
            <p:nvPr/>
          </p:nvGrpSpPr>
          <p:grpSpPr>
            <a:xfrm>
              <a:off x="6557962" y="4175635"/>
              <a:ext cx="1512168" cy="1080120"/>
              <a:chOff x="4564633" y="2348880"/>
              <a:chExt cx="1512168" cy="1080120"/>
            </a:xfrm>
          </p:grpSpPr>
          <p:grpSp>
            <p:nvGrpSpPr>
              <p:cNvPr id="69" name="Группа 68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74" name="Прямоугольник 73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5" name="Скругленный прямоугольник 74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70" name="Picture 7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71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2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13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3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13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1" name="Группа 60"/>
            <p:cNvGrpSpPr/>
            <p:nvPr/>
          </p:nvGrpSpPr>
          <p:grpSpPr>
            <a:xfrm>
              <a:off x="5693866" y="3311539"/>
              <a:ext cx="1512168" cy="1080120"/>
              <a:chOff x="4564633" y="2348880"/>
              <a:chExt cx="1512168" cy="1080120"/>
            </a:xfrm>
          </p:grpSpPr>
          <p:grpSp>
            <p:nvGrpSpPr>
              <p:cNvPr id="62" name="Группа 61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67" name="Прямоугольник 66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8" name="Скругленный прямоугольник 67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63" name="Picture 3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5" descr="untitled2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5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6" name="Picture 60" descr="IN00561_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3" name="Группа 82"/>
            <p:cNvGrpSpPr/>
            <p:nvPr/>
          </p:nvGrpSpPr>
          <p:grpSpPr>
            <a:xfrm>
              <a:off x="7566074" y="3653716"/>
              <a:ext cx="1512132" cy="1097983"/>
              <a:chOff x="0" y="835848"/>
              <a:chExt cx="1512168" cy="1098318"/>
            </a:xfrm>
          </p:grpSpPr>
          <p:sp>
            <p:nvSpPr>
              <p:cNvPr id="90" name="Прямоугольник 89"/>
              <p:cNvSpPr/>
              <p:nvPr/>
            </p:nvSpPr>
            <p:spPr>
              <a:xfrm>
                <a:off x="0" y="83584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91" name="Скругленный прямоугольник 90"/>
              <p:cNvSpPr/>
              <p:nvPr/>
            </p:nvSpPr>
            <p:spPr>
              <a:xfrm>
                <a:off x="0" y="105907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92" name="Рисунок 91"/>
              <p:cNvPicPr/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779"/>
              <a:stretch>
                <a:fillRect/>
              </a:stretch>
            </p:blipFill>
            <p:spPr bwMode="auto">
              <a:xfrm>
                <a:off x="78339" y="924616"/>
                <a:ext cx="1102104" cy="65992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93" name="Picture 34" descr="C:\Program Files (x86)\Microsoft Office\MEDIA\CAGCAT10\j0292020.wmf"/>
              <p:cNvPicPr>
                <a:picLocks noChangeAspect="1"/>
              </p:cNvPicPr>
              <p:nvPr/>
            </p:nvPicPr>
            <p:blipFill>
              <a:blip r:embed="rId16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75" y="1347104"/>
                <a:ext cx="517475" cy="58706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pic>
            <p:nvPicPr>
              <p:cNvPr id="94" name="Рисунок 93"/>
              <p:cNvPicPr/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2045" y="1159102"/>
                <a:ext cx="516793" cy="37656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95" name="Рисунок 94"/>
              <p:cNvPicPr/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822" y="1336538"/>
                <a:ext cx="392673" cy="51462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84" name="Группа 83"/>
            <p:cNvGrpSpPr/>
            <p:nvPr/>
          </p:nvGrpSpPr>
          <p:grpSpPr>
            <a:xfrm>
              <a:off x="8358162" y="2807483"/>
              <a:ext cx="1512132" cy="1079791"/>
              <a:chOff x="1254592" y="0"/>
              <a:chExt cx="1512168" cy="1080120"/>
            </a:xfrm>
          </p:grpSpPr>
          <p:sp>
            <p:nvSpPr>
              <p:cNvPr id="85" name="Прямоугольник 84"/>
              <p:cNvSpPr/>
              <p:nvPr/>
            </p:nvSpPr>
            <p:spPr>
              <a:xfrm>
                <a:off x="1254592" y="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86" name="Скругленный прямоугольник 85"/>
              <p:cNvSpPr/>
              <p:nvPr/>
            </p:nvSpPr>
            <p:spPr>
              <a:xfrm>
                <a:off x="1254592" y="21602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87" name="Рисунок 86"/>
              <p:cNvPicPr/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593"/>
              <a:stretch>
                <a:fillRect/>
              </a:stretch>
            </p:blipFill>
            <p:spPr bwMode="auto">
              <a:xfrm>
                <a:off x="1546712" y="56731"/>
                <a:ext cx="1155408" cy="66334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8" name="Рисунок 87"/>
              <p:cNvPicPr/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395"/>
              <a:stretch>
                <a:fillRect/>
              </a:stretch>
            </p:blipFill>
            <p:spPr bwMode="auto">
              <a:xfrm>
                <a:off x="1333903" y="504057"/>
                <a:ext cx="767072" cy="487210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89" name="Picture 36" descr="C:\Users\MSudeykin\AppData\Local\Microsoft\Windows\Temporary Internet Files\Content.IE5\3O009IYM\MC900294959[1].wmf"/>
              <p:cNvPicPr>
                <a:picLocks noChangeAspect="1"/>
              </p:cNvPicPr>
              <p:nvPr/>
            </p:nvPicPr>
            <p:blipFill>
              <a:blip r:embed="rId10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16934" y="504056"/>
                <a:ext cx="385185" cy="56657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srgbClr val="000000">
                    <a:alpha val="39999"/>
                  </a:srgbClr>
                </a:outerShdw>
              </a:effectLst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131960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26"/>
          <p:cNvSpPr>
            <a:spLocks noChangeArrowheads="1"/>
          </p:cNvSpPr>
          <p:nvPr/>
        </p:nvSpPr>
        <p:spPr bwMode="auto">
          <a:xfrm>
            <a:off x="4608264" y="1224335"/>
            <a:ext cx="1566805" cy="1933218"/>
          </a:xfrm>
          <a:prstGeom prst="roundRect">
            <a:avLst/>
          </a:prstGeom>
          <a:noFill/>
          <a:ln w="12700">
            <a:solidFill>
              <a:srgbClr val="FF0000"/>
            </a:solidFill>
          </a:ln>
          <a:effectLst>
            <a:innerShdw blurRad="114300">
              <a:prstClr val="black"/>
            </a:innerShdw>
          </a:effectLst>
          <a:extLst/>
        </p:spPr>
        <p:txBody>
          <a:bodyPr wrap="none" anchor="t" anchorCtr="0">
            <a:no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Интернет </a:t>
            </a:r>
            <a:b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</a:b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сеть</a:t>
            </a:r>
          </a:p>
        </p:txBody>
      </p:sp>
      <p:sp>
        <p:nvSpPr>
          <p:cNvPr id="59" name="Rectangle 52"/>
          <p:cNvSpPr>
            <a:spLocks noChangeArrowheads="1"/>
          </p:cNvSpPr>
          <p:nvPr/>
        </p:nvSpPr>
        <p:spPr bwMode="auto">
          <a:xfrm>
            <a:off x="3922377" y="1928992"/>
            <a:ext cx="1333959" cy="709770"/>
          </a:xfrm>
          <a:prstGeom prst="stripedRightArrow">
            <a:avLst/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/>
        </p:spPr>
        <p:txBody>
          <a:bodyPr wrap="square" anchor="ctr">
            <a:noAutofit/>
          </a:bodyPr>
          <a:lstStyle/>
          <a:p>
            <a:pPr eaLnBrk="0" hangingPunct="0">
              <a:defRPr/>
            </a:pP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pic>
        <p:nvPicPr>
          <p:cNvPr id="312" name="Picture 5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" r="369" b="513"/>
          <a:stretch>
            <a:fillRect/>
          </a:stretch>
        </p:blipFill>
        <p:spPr bwMode="auto">
          <a:xfrm>
            <a:off x="4104208" y="3456583"/>
            <a:ext cx="2477554" cy="1500269"/>
          </a:xfrm>
          <a:prstGeom prst="rect">
            <a:avLst/>
          </a:prstGeom>
          <a:noFill/>
          <a:ln w="6350">
            <a:solidFill>
              <a:srgbClr val="80808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6" name="Рисунок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570" y="3615323"/>
            <a:ext cx="2493403" cy="1494639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088" y="3834153"/>
            <a:ext cx="2482448" cy="1494638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" name="Picture 6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8"/>
          <a:stretch>
            <a:fillRect/>
          </a:stretch>
        </p:blipFill>
        <p:spPr bwMode="auto">
          <a:xfrm>
            <a:off x="6840512" y="1046437"/>
            <a:ext cx="2513157" cy="1498937"/>
          </a:xfrm>
          <a:prstGeom prst="rect">
            <a:avLst/>
          </a:prstGeom>
          <a:noFill/>
          <a:ln w="6350">
            <a:solidFill>
              <a:srgbClr val="80808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Рисунок 56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363" y="1321238"/>
            <a:ext cx="2516305" cy="1559281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76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256" y="3700087"/>
            <a:ext cx="6477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4" name="Picture 5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025" y="3384575"/>
            <a:ext cx="2378321" cy="1489600"/>
          </a:xfrm>
          <a:prstGeom prst="rect">
            <a:avLst/>
          </a:prstGeom>
          <a:noFill/>
          <a:ln w="6350">
            <a:solidFill>
              <a:srgbClr val="80808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4" name="Picture 36" descr="untitled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049" y="3528591"/>
            <a:ext cx="2348526" cy="150830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Рисунок 52"/>
          <p:cNvPicPr/>
          <p:nvPr/>
        </p:nvPicPr>
        <p:blipFill rotWithShape="1">
          <a:blip r:embed="rId12"/>
          <a:srcRect b="4593"/>
          <a:stretch/>
        </p:blipFill>
        <p:spPr bwMode="auto">
          <a:xfrm>
            <a:off x="1455333" y="3728171"/>
            <a:ext cx="2360843" cy="1528612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title"/>
          </p:nvPr>
        </p:nvSpPr>
        <p:spPr>
          <a:xfrm>
            <a:off x="2520032" y="-71809"/>
            <a:ext cx="7560840" cy="548092"/>
          </a:xfrm>
        </p:spPr>
        <p:txBody>
          <a:bodyPr>
            <a:noAutofit/>
          </a:bodyPr>
          <a:lstStyle/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51" name="Picture 8" descr="ERMA_SOFT_LOGO_blue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0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Клиент-серверная архитектура </a:t>
            </a:r>
          </a:p>
        </p:txBody>
      </p:sp>
      <p:cxnSp>
        <p:nvCxnSpPr>
          <p:cNvPr id="328" name="AutoShape 11"/>
          <p:cNvCxnSpPr>
            <a:cxnSpLocks noChangeShapeType="1"/>
            <a:stCxn id="375" idx="0"/>
            <a:endCxn id="335" idx="3"/>
          </p:cNvCxnSpPr>
          <p:nvPr/>
        </p:nvCxnSpPr>
        <p:spPr bwMode="auto">
          <a:xfrm rot="16200000" flipV="1">
            <a:off x="4327779" y="1657491"/>
            <a:ext cx="542764" cy="3114178"/>
          </a:xfrm>
          <a:prstGeom prst="bentConnector3">
            <a:avLst>
              <a:gd name="adj1" fmla="val 43769"/>
            </a:avLst>
          </a:prstGeom>
          <a:noFill/>
          <a:ln w="38100">
            <a:solidFill>
              <a:srgbClr val="002060"/>
            </a:solidFill>
            <a:prstDash val="dash"/>
            <a:miter lim="800000"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3" name="AutoShape 16"/>
          <p:cNvCxnSpPr>
            <a:cxnSpLocks noChangeShapeType="1"/>
            <a:stCxn id="376" idx="0"/>
            <a:endCxn id="335" idx="3"/>
          </p:cNvCxnSpPr>
          <p:nvPr/>
        </p:nvCxnSpPr>
        <p:spPr bwMode="auto">
          <a:xfrm rot="16200000" flipV="1">
            <a:off x="3572645" y="2412626"/>
            <a:ext cx="756889" cy="1818034"/>
          </a:xfrm>
          <a:prstGeom prst="bentConnector3">
            <a:avLst>
              <a:gd name="adj1" fmla="val 59857"/>
            </a:avLst>
          </a:prstGeom>
          <a:noFill/>
          <a:ln w="38100">
            <a:solidFill>
              <a:srgbClr val="002060"/>
            </a:solidFill>
            <a:prstDash val="dash"/>
            <a:miter lim="800000"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graphicFrame>
        <p:nvGraphicFramePr>
          <p:cNvPr id="334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40989238"/>
              </p:ext>
            </p:extLst>
          </p:nvPr>
        </p:nvGraphicFramePr>
        <p:xfrm>
          <a:off x="3218674" y="1668240"/>
          <a:ext cx="591855" cy="11723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77" name="Clip" r:id="rId14" imgW="2735263" imgH="3825875" progId="MS_ClipArt_Gallery.5">
                  <p:embed/>
                </p:oleObj>
              </mc:Choice>
              <mc:Fallback>
                <p:oleObj name="Clip" r:id="rId14" imgW="2735263" imgH="3825875" progId="MS_ClipArt_Gallery.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8674" y="1668240"/>
                        <a:ext cx="591855" cy="11723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508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F9321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5" name="AutoShape 18"/>
          <p:cNvSpPr>
            <a:spLocks noChangeArrowheads="1"/>
          </p:cNvSpPr>
          <p:nvPr/>
        </p:nvSpPr>
        <p:spPr bwMode="auto">
          <a:xfrm>
            <a:off x="2664048" y="2551127"/>
            <a:ext cx="756047" cy="392071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chemeClr val="bg1">
                  <a:gamma/>
                  <a:shade val="6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63137"/>
                  <a:invGamma/>
                </a:schemeClr>
              </a:gs>
            </a:gsLst>
            <a:lin ang="0" scaled="1"/>
          </a:gradFill>
          <a:ln w="3175">
            <a:solidFill>
              <a:srgbClr val="808080"/>
            </a:solidFill>
            <a:round/>
            <a:headEnd type="none" w="sm" len="sm"/>
            <a:tailEnd type="none" w="sm" len="sm"/>
          </a:ln>
          <a:effectLst>
            <a:outerShdw dist="53882" dir="18900000" algn="ctr" rotWithShape="0">
              <a:srgbClr val="5F5F5F"/>
            </a:outerShdw>
          </a:effectLst>
        </p:spPr>
        <p:txBody>
          <a:bodyPr wrap="none" anchor="b"/>
          <a:lstStyle/>
          <a:p>
            <a:pPr algn="ctr" eaLnBrk="0" hangingPunct="0">
              <a:defRPr/>
            </a:pPr>
            <a:r>
              <a:rPr lang="ru-RU" sz="1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+mn-cs"/>
              </a:rPr>
              <a:t>ГеоСервер</a:t>
            </a:r>
            <a:endParaRPr lang="ru-RU" sz="1000" b="1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+mn-cs"/>
            </a:endParaRPr>
          </a:p>
        </p:txBody>
      </p:sp>
      <p:sp>
        <p:nvSpPr>
          <p:cNvPr id="336" name="AutoShape 19"/>
          <p:cNvSpPr>
            <a:spLocks noChangeArrowheads="1"/>
          </p:cNvSpPr>
          <p:nvPr/>
        </p:nvSpPr>
        <p:spPr bwMode="auto">
          <a:xfrm>
            <a:off x="2664048" y="2413768"/>
            <a:ext cx="756047" cy="273383"/>
          </a:xfrm>
          <a:prstGeom prst="can">
            <a:avLst>
              <a:gd name="adj" fmla="val 25000"/>
            </a:avLst>
          </a:prstGeom>
          <a:gradFill rotWithShape="0">
            <a:gsLst>
              <a:gs pos="0">
                <a:schemeClr val="bg1">
                  <a:gamma/>
                  <a:shade val="63137"/>
                  <a:invGamma/>
                </a:schemeClr>
              </a:gs>
              <a:gs pos="50000">
                <a:schemeClr val="bg1"/>
              </a:gs>
              <a:gs pos="100000">
                <a:schemeClr val="bg1">
                  <a:gamma/>
                  <a:shade val="63137"/>
                  <a:invGamma/>
                </a:schemeClr>
              </a:gs>
            </a:gsLst>
            <a:lin ang="0" scaled="1"/>
          </a:gradFill>
          <a:ln w="3175">
            <a:solidFill>
              <a:srgbClr val="808080"/>
            </a:solidFill>
            <a:round/>
            <a:headEnd type="none" w="sm" len="sm"/>
            <a:tailEnd type="none" w="sm" len="sm"/>
          </a:ln>
          <a:effectLst>
            <a:outerShdw dist="53882" dir="18900000" algn="ctr" rotWithShape="0">
              <a:srgbClr val="5F5F5F"/>
            </a:outerShdw>
          </a:effectLst>
        </p:spPr>
        <p:txBody>
          <a:bodyPr wrap="none"/>
          <a:lstStyle/>
          <a:p>
            <a:pPr algn="ctr" eaLnBrk="0" hangingPunct="0">
              <a:defRPr/>
            </a:pPr>
            <a:r>
              <a:rPr lang="en-US" sz="1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+mn-cs"/>
              </a:rPr>
              <a:t>MS SQL</a:t>
            </a:r>
            <a:endParaRPr lang="ru-RU" sz="1000" b="1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  <a:cs typeface="+mn-cs"/>
            </a:endParaRPr>
          </a:p>
        </p:txBody>
      </p:sp>
      <p:cxnSp>
        <p:nvCxnSpPr>
          <p:cNvPr id="337" name="AutoShape 20"/>
          <p:cNvCxnSpPr>
            <a:cxnSpLocks noChangeShapeType="1"/>
            <a:stCxn id="378" idx="0"/>
            <a:endCxn id="335" idx="3"/>
          </p:cNvCxnSpPr>
          <p:nvPr/>
        </p:nvCxnSpPr>
        <p:spPr bwMode="auto">
          <a:xfrm rot="5400000" flipH="1" flipV="1">
            <a:off x="2158996" y="2668897"/>
            <a:ext cx="608774" cy="115737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002060"/>
            </a:solidFill>
            <a:miter lim="800000"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39" name="AutoShape 22"/>
          <p:cNvCxnSpPr>
            <a:cxnSpLocks noChangeShapeType="1"/>
            <a:stCxn id="377" idx="0"/>
            <a:endCxn id="335" idx="3"/>
          </p:cNvCxnSpPr>
          <p:nvPr/>
        </p:nvCxnSpPr>
        <p:spPr bwMode="auto">
          <a:xfrm rot="16200000" flipV="1">
            <a:off x="2754995" y="3230276"/>
            <a:ext cx="981547" cy="407392"/>
          </a:xfrm>
          <a:prstGeom prst="bentConnector3">
            <a:avLst>
              <a:gd name="adj1" fmla="val 68632"/>
            </a:avLst>
          </a:prstGeom>
          <a:noFill/>
          <a:ln w="38100">
            <a:solidFill>
              <a:srgbClr val="002060"/>
            </a:solidFill>
            <a:miter lim="800000"/>
            <a:headEnd type="arrow" w="med" len="med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52" name="Freeform 34"/>
          <p:cNvSpPr>
            <a:spLocks/>
          </p:cNvSpPr>
          <p:nvPr/>
        </p:nvSpPr>
        <p:spPr bwMode="auto">
          <a:xfrm rot="13283432" flipH="1">
            <a:off x="6306217" y="1191157"/>
            <a:ext cx="164446" cy="1277537"/>
          </a:xfrm>
          <a:custGeom>
            <a:avLst/>
            <a:gdLst>
              <a:gd name="T0" fmla="*/ 119106462 w 195"/>
              <a:gd name="T1" fmla="*/ 2147483647 h 976"/>
              <a:gd name="T2" fmla="*/ 6107723 w 195"/>
              <a:gd name="T3" fmla="*/ 1072302756 h 976"/>
              <a:gd name="T4" fmla="*/ 75128511 w 195"/>
              <a:gd name="T5" fmla="*/ 1159787051 h 976"/>
              <a:gd name="T6" fmla="*/ 0 w 195"/>
              <a:gd name="T7" fmla="*/ 0 h 976"/>
              <a:gd name="T8" fmla="*/ 113609120 w 195"/>
              <a:gd name="T9" fmla="*/ 1367249808 h 976"/>
              <a:gd name="T10" fmla="*/ 43977951 w 195"/>
              <a:gd name="T11" fmla="*/ 1279765513 h 976"/>
              <a:gd name="T12" fmla="*/ 119106462 w 195"/>
              <a:gd name="T13" fmla="*/ 2147483647 h 9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353" name="Freeform 35"/>
          <p:cNvSpPr>
            <a:spLocks/>
          </p:cNvSpPr>
          <p:nvPr/>
        </p:nvSpPr>
        <p:spPr bwMode="auto">
          <a:xfrm rot="16700105">
            <a:off x="6473837" y="1628595"/>
            <a:ext cx="116909" cy="1379310"/>
          </a:xfrm>
          <a:custGeom>
            <a:avLst/>
            <a:gdLst>
              <a:gd name="T0" fmla="*/ 66997385 w 195"/>
              <a:gd name="T1" fmla="*/ 1166047377 h 976"/>
              <a:gd name="T2" fmla="*/ 3436034 w 195"/>
              <a:gd name="T3" fmla="*/ 512535097 h 976"/>
              <a:gd name="T4" fmla="*/ 42259934 w 195"/>
              <a:gd name="T5" fmla="*/ 554350159 h 976"/>
              <a:gd name="T6" fmla="*/ 0 w 195"/>
              <a:gd name="T7" fmla="*/ 0 h 976"/>
              <a:gd name="T8" fmla="*/ 63905423 w 195"/>
              <a:gd name="T9" fmla="*/ 653512280 h 976"/>
              <a:gd name="T10" fmla="*/ 24737451 w 195"/>
              <a:gd name="T11" fmla="*/ 611697218 h 976"/>
              <a:gd name="T12" fmla="*/ 66997385 w 195"/>
              <a:gd name="T13" fmla="*/ 1166047377 h 9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grpSp>
        <p:nvGrpSpPr>
          <p:cNvPr id="359" name="Group 41"/>
          <p:cNvGrpSpPr>
            <a:grpSpLocks/>
          </p:cNvGrpSpPr>
          <p:nvPr/>
        </p:nvGrpSpPr>
        <p:grpSpPr bwMode="auto">
          <a:xfrm>
            <a:off x="5129568" y="1730979"/>
            <a:ext cx="784049" cy="1270896"/>
            <a:chOff x="4785" y="3267"/>
            <a:chExt cx="1674" cy="2520"/>
          </a:xfrm>
        </p:grpSpPr>
        <p:graphicFrame>
          <p:nvGraphicFramePr>
            <p:cNvPr id="360" name="Object 42"/>
            <p:cNvGraphicFramePr>
              <a:graphicFrameLocks noChangeAspect="1"/>
            </p:cNvGraphicFramePr>
            <p:nvPr/>
          </p:nvGraphicFramePr>
          <p:xfrm>
            <a:off x="5070" y="3267"/>
            <a:ext cx="1389" cy="24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278" name="Clip" r:id="rId16" imgW="2735263" imgH="3825875" progId="MS_ClipArt_Gallery.5">
                    <p:embed/>
                  </p:oleObj>
                </mc:Choice>
                <mc:Fallback>
                  <p:oleObj name="Clip" r:id="rId16" imgW="2735263" imgH="3825875" progId="MS_ClipArt_Gallery.5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70" y="3267"/>
                          <a:ext cx="1389" cy="24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38100" algn="ctr" rotWithShape="0">
                            <a:schemeClr val="tx1">
                              <a:alpha val="50000"/>
                            </a:schemeClr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FF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61" name="AutoShape 43"/>
            <p:cNvSpPr>
              <a:spLocks noChangeArrowheads="1"/>
            </p:cNvSpPr>
            <p:nvPr/>
          </p:nvSpPr>
          <p:spPr bwMode="auto">
            <a:xfrm>
              <a:off x="4785" y="5067"/>
              <a:ext cx="855" cy="720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rgbClr val="63676B"/>
                </a:gs>
                <a:gs pos="50000">
                  <a:srgbClr val="D5DDE5"/>
                </a:gs>
                <a:gs pos="100000">
                  <a:srgbClr val="63676B"/>
                </a:gs>
              </a:gsLst>
              <a:lin ang="0" scaled="1"/>
            </a:gradFill>
            <a:ln w="3175">
              <a:solidFill>
                <a:srgbClr val="333333"/>
              </a:solidFill>
              <a:round/>
              <a:headEnd type="none" w="sm" len="sm"/>
              <a:tailEnd type="none" w="sm" len="sm"/>
            </a:ln>
            <a:effectLst>
              <a:outerShdw dist="68392" dir="4091915" algn="ctr" rotWithShape="0">
                <a:srgbClr val="578963"/>
              </a:outerShdw>
            </a:effectLst>
          </p:spPr>
          <p:txBody>
            <a:bodyPr wrap="none" anchor="ctr"/>
            <a:lstStyle/>
            <a:p>
              <a:pPr algn="ctr" eaLnBrk="0" hangingPunct="0"/>
              <a:r>
                <a:rPr lang="ru-RU" sz="1200" b="1" dirty="0">
                  <a:solidFill>
                    <a:srgbClr val="002060"/>
                  </a:solidFill>
                  <a:latin typeface="Arial Narrow" pitchFamily="34" charset="0"/>
                </a:rPr>
                <a:t>БД</a:t>
              </a:r>
            </a:p>
          </p:txBody>
        </p:sp>
      </p:grpSp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1077" y="1114420"/>
            <a:ext cx="6477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0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9193" y="2085352"/>
            <a:ext cx="6477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5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00" y="3485962"/>
            <a:ext cx="6477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7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5614" y="3924745"/>
            <a:ext cx="647700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78" name="Picture 11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286" y="3551972"/>
            <a:ext cx="588818" cy="3550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15"/>
          <p:cNvSpPr>
            <a:spLocks noChangeArrowheads="1"/>
          </p:cNvSpPr>
          <p:nvPr/>
        </p:nvSpPr>
        <p:spPr bwMode="auto">
          <a:xfrm>
            <a:off x="0" y="0"/>
            <a:ext cx="100806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14" name="Группа 13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319" name="Группа 318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321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322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17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323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1" name="Группа 10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7284" name="Picture 116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7" name="Прямая соединительная линия 6"/>
              <p:cNvCxnSpPr>
                <a:endCxn id="321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TextBox 8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  <p:sp>
        <p:nvSpPr>
          <p:cNvPr id="332" name="Rectangle 15"/>
          <p:cNvSpPr>
            <a:spLocks noChangeArrowheads="1"/>
          </p:cNvSpPr>
          <p:nvPr/>
        </p:nvSpPr>
        <p:spPr bwMode="auto">
          <a:xfrm>
            <a:off x="6696497" y="4361443"/>
            <a:ext cx="1296144" cy="1039356"/>
          </a:xfrm>
          <a:prstGeom prst="leftArrow">
            <a:avLst/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ru-RU" sz="1400" dirty="0" err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Интранет</a:t>
            </a: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 решения</a:t>
            </a:r>
          </a:p>
        </p:txBody>
      </p:sp>
      <p:sp>
        <p:nvSpPr>
          <p:cNvPr id="369" name="Rectangle 52"/>
          <p:cNvSpPr>
            <a:spLocks noChangeArrowheads="1"/>
          </p:cNvSpPr>
          <p:nvPr/>
        </p:nvSpPr>
        <p:spPr bwMode="auto">
          <a:xfrm>
            <a:off x="64295" y="3672607"/>
            <a:ext cx="1591641" cy="1467326"/>
          </a:xfrm>
          <a:prstGeom prst="rightArrow">
            <a:avLst/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Клиент-  серверные решения</a:t>
            </a:r>
          </a:p>
        </p:txBody>
      </p:sp>
      <p:sp>
        <p:nvSpPr>
          <p:cNvPr id="343" name="Rectangle 26"/>
          <p:cNvSpPr>
            <a:spLocks noChangeArrowheads="1"/>
          </p:cNvSpPr>
          <p:nvPr/>
        </p:nvSpPr>
        <p:spPr bwMode="auto">
          <a:xfrm>
            <a:off x="2321379" y="1235333"/>
            <a:ext cx="1566805" cy="1922220"/>
          </a:xfrm>
          <a:prstGeom prst="roundRect">
            <a:avLst/>
          </a:prstGeom>
          <a:noFill/>
          <a:ln w="12700">
            <a:solidFill>
              <a:srgbClr val="FF0000"/>
            </a:solidFill>
          </a:ln>
          <a:effectLst>
            <a:innerShdw blurRad="114300">
              <a:prstClr val="black"/>
            </a:innerShdw>
          </a:effectLst>
          <a:extLst/>
        </p:spPr>
        <p:txBody>
          <a:bodyPr wrap="none" anchor="t" anchorCtr="0">
            <a:no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Серверная </a:t>
            </a:r>
          </a:p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часть</a:t>
            </a:r>
          </a:p>
        </p:txBody>
      </p:sp>
      <p:grpSp>
        <p:nvGrpSpPr>
          <p:cNvPr id="81" name="Group 14"/>
          <p:cNvGrpSpPr>
            <a:grpSpLocks/>
          </p:cNvGrpSpPr>
          <p:nvPr/>
        </p:nvGrpSpPr>
        <p:grpSpPr bwMode="auto">
          <a:xfrm>
            <a:off x="240682" y="1147777"/>
            <a:ext cx="1008062" cy="1403350"/>
            <a:chOff x="2934" y="1026"/>
            <a:chExt cx="681" cy="102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graphicFrame>
          <p:nvGraphicFramePr>
            <p:cNvPr id="82" name="Object 17"/>
            <p:cNvGraphicFramePr>
              <a:graphicFrameLocks noChangeAspect="1"/>
            </p:cNvGraphicFramePr>
            <p:nvPr/>
          </p:nvGraphicFramePr>
          <p:xfrm>
            <a:off x="3243" y="1026"/>
            <a:ext cx="372" cy="96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7279" name="Clip" r:id="rId20" imgW="2735263" imgH="3825875" progId="MS_ClipArt_Gallery.5">
                    <p:embed/>
                  </p:oleObj>
                </mc:Choice>
                <mc:Fallback>
                  <p:oleObj name="Clip" r:id="rId20" imgW="2735263" imgH="3825875" progId="MS_ClipArt_Gallery.5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43" y="1026"/>
                          <a:ext cx="372" cy="96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>
                          <a:outerShdw dist="50800" algn="ctr" rotWithShape="0">
                            <a:schemeClr val="tx1"/>
                          </a:outerShdw>
                        </a:effectLst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F9321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3" name="AutoShape 18"/>
            <p:cNvSpPr>
              <a:spLocks noChangeArrowheads="1"/>
            </p:cNvSpPr>
            <p:nvPr/>
          </p:nvSpPr>
          <p:spPr bwMode="auto">
            <a:xfrm>
              <a:off x="2934" y="1752"/>
              <a:ext cx="432" cy="294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bg1">
                    <a:gamma/>
                    <a:shade val="63137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63137"/>
                    <a:invGamma/>
                  </a:schemeClr>
                </a:gs>
              </a:gsLst>
              <a:lin ang="0" scaled="1"/>
            </a:gradFill>
            <a:ln w="3175">
              <a:solidFill>
                <a:srgbClr val="808080"/>
              </a:solidFill>
              <a:round/>
              <a:headEnd type="none" w="sm" len="sm"/>
              <a:tailEnd type="none" w="sm" len="sm"/>
            </a:ln>
            <a:effectLst>
              <a:outerShdw dist="53882" dir="18900000" algn="ctr" rotWithShape="0">
                <a:srgbClr val="5F5F5F"/>
              </a:outerShdw>
            </a:effectLst>
          </p:spPr>
          <p:txBody>
            <a:bodyPr wrap="none" anchor="b"/>
            <a:lstStyle/>
            <a:p>
              <a:pPr algn="ctr" eaLnBrk="0" hangingPunct="0"/>
              <a:r>
                <a:rPr lang="ru-RU" sz="1200" b="1" dirty="0">
                  <a:solidFill>
                    <a:srgbClr val="002060"/>
                  </a:solidFill>
                  <a:latin typeface="Arial Narrow" pitchFamily="34" charset="0"/>
                </a:rPr>
                <a:t>БД</a:t>
              </a:r>
            </a:p>
          </p:txBody>
        </p:sp>
        <p:sp>
          <p:nvSpPr>
            <p:cNvPr id="84" name="AutoShape 19"/>
            <p:cNvSpPr>
              <a:spLocks noChangeArrowheads="1"/>
            </p:cNvSpPr>
            <p:nvPr/>
          </p:nvSpPr>
          <p:spPr bwMode="auto">
            <a:xfrm>
              <a:off x="2934" y="1611"/>
              <a:ext cx="432" cy="205"/>
            </a:xfrm>
            <a:prstGeom prst="can">
              <a:avLst>
                <a:gd name="adj" fmla="val 25000"/>
              </a:avLst>
            </a:prstGeom>
            <a:gradFill rotWithShape="0">
              <a:gsLst>
                <a:gs pos="0">
                  <a:schemeClr val="bg1">
                    <a:gamma/>
                    <a:shade val="63137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63137"/>
                    <a:invGamma/>
                  </a:schemeClr>
                </a:gs>
              </a:gsLst>
              <a:lin ang="0" scaled="1"/>
            </a:gradFill>
            <a:ln w="3175">
              <a:solidFill>
                <a:srgbClr val="808080"/>
              </a:solidFill>
              <a:round/>
              <a:headEnd type="none" w="sm" len="sm"/>
              <a:tailEnd type="none" w="sm" len="sm"/>
            </a:ln>
            <a:effectLst>
              <a:outerShdw dist="53882" dir="18900000" algn="ctr" rotWithShape="0">
                <a:srgbClr val="5F5F5F"/>
              </a:outerShdw>
            </a:effectLst>
          </p:spPr>
          <p:txBody>
            <a:bodyPr wrap="none"/>
            <a:lstStyle/>
            <a:p>
              <a:pPr algn="ctr" eaLnBrk="0" hangingPunct="0">
                <a:defRPr/>
              </a:pPr>
              <a:r>
                <a:rPr lang="en-US" sz="1000" b="1">
                  <a:solidFill>
                    <a:srgbClr val="00206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 Narrow" pitchFamily="34" charset="0"/>
                  <a:cs typeface="+mn-cs"/>
                </a:rPr>
                <a:t>MS SQL</a:t>
              </a:r>
              <a:endParaRPr lang="ru-RU" sz="1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  <a:cs typeface="+mn-cs"/>
              </a:endParaRPr>
            </a:p>
          </p:txBody>
        </p:sp>
      </p:grpSp>
      <p:cxnSp>
        <p:nvCxnSpPr>
          <p:cNvPr id="85" name="Соединительная линия уступом 84"/>
          <p:cNvCxnSpPr>
            <a:stCxn id="334" idx="3"/>
            <a:endCxn id="83" idx="3"/>
          </p:cNvCxnSpPr>
          <p:nvPr/>
        </p:nvCxnSpPr>
        <p:spPr>
          <a:xfrm flipH="1">
            <a:off x="560420" y="2254406"/>
            <a:ext cx="3250109" cy="296721"/>
          </a:xfrm>
          <a:prstGeom prst="bentConnector4">
            <a:avLst>
              <a:gd name="adj1" fmla="val -7034"/>
              <a:gd name="adj2" fmla="val 283311"/>
            </a:avLst>
          </a:prstGeom>
          <a:ln w="38100">
            <a:solidFill>
              <a:schemeClr val="tx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26"/>
          <p:cNvSpPr>
            <a:spLocks noChangeArrowheads="1"/>
          </p:cNvSpPr>
          <p:nvPr/>
        </p:nvSpPr>
        <p:spPr bwMode="auto">
          <a:xfrm>
            <a:off x="2304008" y="1224335"/>
            <a:ext cx="3888432" cy="1933218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ffectLst>
            <a:innerShdw blurRad="114300">
              <a:prstClr val="black"/>
            </a:innerShdw>
          </a:effectLst>
          <a:extLst/>
        </p:spPr>
        <p:txBody>
          <a:bodyPr wrap="none" anchor="t" anchorCtr="0">
            <a:noAutofit/>
          </a:bodyPr>
          <a:lstStyle/>
          <a:p>
            <a:pPr eaLnBrk="0" hangingPunct="0">
              <a:defRPr/>
            </a:pP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  <a:cs typeface="+mn-cs"/>
            </a:endParaRPr>
          </a:p>
        </p:txBody>
      </p:sp>
      <p:sp>
        <p:nvSpPr>
          <p:cNvPr id="316" name="Rectangle 2"/>
          <p:cNvSpPr>
            <a:spLocks noChangeArrowheads="1"/>
          </p:cNvSpPr>
          <p:nvPr/>
        </p:nvSpPr>
        <p:spPr bwMode="auto">
          <a:xfrm flipH="1">
            <a:off x="964017" y="1803301"/>
            <a:ext cx="1556015" cy="1077218"/>
          </a:xfrm>
          <a:prstGeom prst="rect">
            <a:avLst/>
          </a:prstGeom>
          <a:solidFill>
            <a:schemeClr val="bg1"/>
          </a:solidFill>
          <a:ln w="9525">
            <a:noFill/>
            <a:prstDash val="lgDash"/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  <a:cs typeface="+mn-cs"/>
              </a:rPr>
              <a:t>бмен с внешними источниками данных</a:t>
            </a:r>
          </a:p>
        </p:txBody>
      </p:sp>
      <p:cxnSp>
        <p:nvCxnSpPr>
          <p:cNvPr id="86" name="Соединительная линия уступом 85"/>
          <p:cNvCxnSpPr>
            <a:stCxn id="82" idx="0"/>
            <a:endCxn id="334" idx="1"/>
          </p:cNvCxnSpPr>
          <p:nvPr/>
        </p:nvCxnSpPr>
        <p:spPr>
          <a:xfrm rot="16200000" flipH="1">
            <a:off x="1542729" y="578461"/>
            <a:ext cx="1106629" cy="2245260"/>
          </a:xfrm>
          <a:prstGeom prst="bentConnector4">
            <a:avLst>
              <a:gd name="adj1" fmla="val -11112"/>
              <a:gd name="adj2" fmla="val 56131"/>
            </a:avLst>
          </a:prstGeom>
          <a:ln w="38100">
            <a:solidFill>
              <a:schemeClr val="tx2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Рисунок 59"/>
          <p:cNvPicPr/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203" y="2495996"/>
            <a:ext cx="1004704" cy="1602993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768504" y="2943259"/>
            <a:ext cx="967917" cy="1377420"/>
          </a:xfrm>
          <a:prstGeom prst="rect">
            <a:avLst/>
          </a:prstGeom>
          <a:ln>
            <a:solidFill>
              <a:srgbClr val="002060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62" name="Rectangle 15"/>
          <p:cNvSpPr>
            <a:spLocks noChangeArrowheads="1"/>
          </p:cNvSpPr>
          <p:nvPr/>
        </p:nvSpPr>
        <p:spPr bwMode="auto">
          <a:xfrm>
            <a:off x="8712720" y="977067"/>
            <a:ext cx="1283313" cy="1039356"/>
          </a:xfrm>
          <a:prstGeom prst="leftArrow">
            <a:avLst/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en-US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Web</a:t>
            </a:r>
          </a:p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+mn-cs"/>
              </a:rPr>
              <a:t>решения</a:t>
            </a:r>
          </a:p>
        </p:txBody>
      </p:sp>
      <p:sp>
        <p:nvSpPr>
          <p:cNvPr id="63" name="Rectangle 15"/>
          <p:cNvSpPr>
            <a:spLocks noChangeArrowheads="1"/>
          </p:cNvSpPr>
          <p:nvPr/>
        </p:nvSpPr>
        <p:spPr bwMode="auto">
          <a:xfrm>
            <a:off x="8136657" y="2932153"/>
            <a:ext cx="1584175" cy="1039356"/>
          </a:xfrm>
          <a:prstGeom prst="leftArrow">
            <a:avLst/>
          </a:prstGeom>
          <a:solidFill>
            <a:schemeClr val="bg1"/>
          </a:solidFill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ffectLst>
            <a:innerShdw blurRad="114300">
              <a:prstClr val="black"/>
            </a:innerShdw>
          </a:effectLst>
          <a:extLst/>
        </p:spPr>
        <p:txBody>
          <a:bodyPr wrap="square" anchor="ctr">
            <a:spAutoFit/>
          </a:bodyPr>
          <a:lstStyle/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Мобильные </a:t>
            </a:r>
            <a:endParaRPr lang="en-US" sz="1400" dirty="0">
              <a:solidFill>
                <a:srgbClr val="00206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itchFamily="34" charset="0"/>
            </a:endParaRPr>
          </a:p>
          <a:p>
            <a:pPr eaLnBrk="0" hangingPunct="0">
              <a:defRPr/>
            </a:pPr>
            <a:r>
              <a:rPr lang="ru-RU" sz="1400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приложения</a:t>
            </a:r>
          </a:p>
        </p:txBody>
      </p:sp>
      <p:sp>
        <p:nvSpPr>
          <p:cNvPr id="64" name="Freeform 34"/>
          <p:cNvSpPr>
            <a:spLocks/>
          </p:cNvSpPr>
          <p:nvPr/>
        </p:nvSpPr>
        <p:spPr bwMode="auto">
          <a:xfrm rot="18683432" flipH="1">
            <a:off x="6272508" y="2417177"/>
            <a:ext cx="164446" cy="1277537"/>
          </a:xfrm>
          <a:custGeom>
            <a:avLst/>
            <a:gdLst>
              <a:gd name="T0" fmla="*/ 119106462 w 195"/>
              <a:gd name="T1" fmla="*/ 2147483647 h 976"/>
              <a:gd name="T2" fmla="*/ 6107723 w 195"/>
              <a:gd name="T3" fmla="*/ 1072302756 h 976"/>
              <a:gd name="T4" fmla="*/ 75128511 w 195"/>
              <a:gd name="T5" fmla="*/ 1159787051 h 976"/>
              <a:gd name="T6" fmla="*/ 0 w 195"/>
              <a:gd name="T7" fmla="*/ 0 h 976"/>
              <a:gd name="T8" fmla="*/ 113609120 w 195"/>
              <a:gd name="T9" fmla="*/ 1367249808 h 976"/>
              <a:gd name="T10" fmla="*/ 43977951 w 195"/>
              <a:gd name="T11" fmla="*/ 1279765513 h 976"/>
              <a:gd name="T12" fmla="*/ 119106462 w 195"/>
              <a:gd name="T13" fmla="*/ 2147483647 h 9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chemeClr val="tx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  <p:sp>
        <p:nvSpPr>
          <p:cNvPr id="65" name="Freeform 35"/>
          <p:cNvSpPr>
            <a:spLocks/>
          </p:cNvSpPr>
          <p:nvPr/>
        </p:nvSpPr>
        <p:spPr bwMode="auto">
          <a:xfrm rot="16700105">
            <a:off x="6527963" y="1861437"/>
            <a:ext cx="190211" cy="1424796"/>
          </a:xfrm>
          <a:custGeom>
            <a:avLst/>
            <a:gdLst>
              <a:gd name="T0" fmla="*/ 66997385 w 195"/>
              <a:gd name="T1" fmla="*/ 1166047377 h 976"/>
              <a:gd name="T2" fmla="*/ 3436034 w 195"/>
              <a:gd name="T3" fmla="*/ 512535097 h 976"/>
              <a:gd name="T4" fmla="*/ 42259934 w 195"/>
              <a:gd name="T5" fmla="*/ 554350159 h 976"/>
              <a:gd name="T6" fmla="*/ 0 w 195"/>
              <a:gd name="T7" fmla="*/ 0 h 976"/>
              <a:gd name="T8" fmla="*/ 63905423 w 195"/>
              <a:gd name="T9" fmla="*/ 653512280 h 976"/>
              <a:gd name="T10" fmla="*/ 24737451 w 195"/>
              <a:gd name="T11" fmla="*/ 611697218 h 976"/>
              <a:gd name="T12" fmla="*/ 66997385 w 195"/>
              <a:gd name="T13" fmla="*/ 1166047377 h 97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95" h="976">
                <a:moveTo>
                  <a:pt x="195" y="976"/>
                </a:moveTo>
                <a:lnTo>
                  <a:pt x="10" y="429"/>
                </a:lnTo>
                <a:lnTo>
                  <a:pt x="123" y="464"/>
                </a:lnTo>
                <a:lnTo>
                  <a:pt x="0" y="0"/>
                </a:lnTo>
                <a:lnTo>
                  <a:pt x="186" y="547"/>
                </a:lnTo>
                <a:lnTo>
                  <a:pt x="72" y="512"/>
                </a:lnTo>
                <a:lnTo>
                  <a:pt x="195" y="976"/>
                </a:lnTo>
                <a:close/>
              </a:path>
            </a:pathLst>
          </a:custGeom>
          <a:solidFill>
            <a:srgbClr val="FF0000"/>
          </a:solidFill>
          <a:ln w="1270" cap="rnd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ru-RU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51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"/>
                                        <p:tgtEl>
                                          <p:spTgt spid="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000"/>
                                        <p:tgtEl>
                                          <p:spTgt spid="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8000"/>
                            </p:stCondLst>
                            <p:childTnLst>
                              <p:par>
                                <p:cTn id="4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9000"/>
                            </p:stCondLst>
                            <p:childTnLst>
                              <p:par>
                                <p:cTn id="5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9500"/>
                            </p:stCondLst>
                            <p:childTnLst>
                              <p:par>
                                <p:cTn id="5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15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000"/>
                            </p:stCondLst>
                            <p:childTnLst>
                              <p:par>
                                <p:cTn id="5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0"/>
                            </p:stCondLst>
                            <p:childTnLst>
                              <p:par>
                                <p:cTn id="6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4000"/>
                            </p:stCondLst>
                            <p:childTnLst>
                              <p:par>
                                <p:cTn id="6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500"/>
                            </p:stCondLst>
                            <p:childTnLst>
                              <p:par>
                                <p:cTn id="7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1000"/>
                                        <p:tgtEl>
                                          <p:spTgt spid="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500"/>
                            </p:stCondLst>
                            <p:childTnLst>
                              <p:par>
                                <p:cTn id="7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500"/>
                                        <p:tgtEl>
                                          <p:spTgt spid="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6000"/>
                            </p:stCondLst>
                            <p:childTnLst>
                              <p:par>
                                <p:cTn id="7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1000"/>
                                        <p:tgtEl>
                                          <p:spTgt spid="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7000"/>
                            </p:stCondLst>
                            <p:childTnLst>
                              <p:par>
                                <p:cTn id="8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7500"/>
                            </p:stCondLst>
                            <p:childTnLst>
                              <p:par>
                                <p:cTn id="8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500"/>
                                        <p:tgtEl>
                                          <p:spTgt spid="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8000"/>
                            </p:stCondLst>
                            <p:childTnLst>
                              <p:par>
                                <p:cTn id="9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8500"/>
                            </p:stCondLst>
                            <p:childTnLst>
                              <p:par>
                                <p:cTn id="9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9000"/>
                            </p:stCondLst>
                            <p:childTnLst>
                              <p:par>
                                <p:cTn id="9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1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500"/>
                            </p:stCondLst>
                            <p:childTnLst>
                              <p:par>
                                <p:cTn id="10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1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2000"/>
                            </p:stCondLst>
                            <p:childTnLst>
                              <p:par>
                                <p:cTn id="10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3500"/>
                            </p:stCondLst>
                            <p:childTnLst>
                              <p:par>
                                <p:cTn id="1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1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4500"/>
                            </p:stCondLst>
                            <p:childTnLst>
                              <p:par>
                                <p:cTn id="11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500"/>
                                        <p:tgtEl>
                                          <p:spTgt spid="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1000"/>
                                        <p:tgtEl>
                                          <p:spTgt spid="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26000"/>
                            </p:stCondLst>
                            <p:childTnLst>
                              <p:par>
                                <p:cTn id="12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500"/>
                                        <p:tgtEl>
                                          <p:spTgt spid="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26500"/>
                            </p:stCondLst>
                            <p:childTnLst>
                              <p:par>
                                <p:cTn id="12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2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8000"/>
                            </p:stCondLst>
                            <p:childTnLst>
                              <p:par>
                                <p:cTn id="1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15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9500"/>
                            </p:stCondLst>
                            <p:childTnLst>
                              <p:par>
                                <p:cTn id="138" presetID="6" presetClass="entr" presetSubtype="16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4500"/>
                            </p:stCondLst>
                            <p:childTnLst>
                              <p:par>
                                <p:cTn id="1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7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6000"/>
                            </p:stCondLst>
                            <p:childTnLst>
                              <p:par>
                                <p:cTn id="1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1" dur="1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7500"/>
                            </p:stCondLst>
                            <p:childTnLst>
                              <p:par>
                                <p:cTn id="15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8000"/>
                            </p:stCondLst>
                            <p:childTnLst>
                              <p:par>
                                <p:cTn id="15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8500"/>
                            </p:stCondLst>
                            <p:childTnLst>
                              <p:par>
                                <p:cTn id="16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 autoUpdateAnimBg="0"/>
      <p:bldP spid="59" grpId="0" animBg="1" autoUpdateAnimBg="0"/>
      <p:bldP spid="335" grpId="0" animBg="1"/>
      <p:bldP spid="336" grpId="0" animBg="1"/>
      <p:bldP spid="352" grpId="0" animBg="1"/>
      <p:bldP spid="353" grpId="0" animBg="1"/>
      <p:bldP spid="332" grpId="0" animBg="1" autoUpdateAnimBg="0"/>
      <p:bldP spid="369" grpId="0" animBg="1" autoUpdateAnimBg="0"/>
      <p:bldP spid="343" grpId="0" animBg="1" autoUpdateAnimBg="0"/>
      <p:bldP spid="58" grpId="0" animBg="1" autoUpdateAnimBg="0"/>
      <p:bldP spid="316" grpId="0" animBg="1"/>
      <p:bldP spid="62" grpId="0" animBg="1" autoUpdateAnimBg="0"/>
      <p:bldP spid="63" grpId="0" animBg="1" autoUpdateAnimBg="0"/>
      <p:bldP spid="64" grpId="0" animBg="1"/>
      <p:bldP spid="6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154678" y="1791688"/>
            <a:ext cx="2783771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285750" lvl="1" indent="-285750">
              <a:spcBef>
                <a:spcPct val="20000"/>
              </a:spcBef>
              <a:buClr>
                <a:schemeClr val="bg2"/>
              </a:buClr>
              <a:buBlip>
                <a:blip r:embed="rId2"/>
              </a:buBlip>
              <a:defRPr/>
            </a:pPr>
            <a:r>
              <a:rPr lang="ru-RU" dirty="0">
                <a:solidFill>
                  <a:srgbClr val="002060"/>
                </a:solidFill>
                <a:latin typeface="Century Gothic" pitchFamily="34" charset="0"/>
              </a:rPr>
              <a:t>Картографические данные</a:t>
            </a:r>
          </a:p>
        </p:txBody>
      </p:sp>
      <p:sp>
        <p:nvSpPr>
          <p:cNvPr id="19" name="Прямоугольник 18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3"/>
          <p:cNvSpPr>
            <a:spLocks noChangeArrowheads="1"/>
          </p:cNvSpPr>
          <p:nvPr/>
        </p:nvSpPr>
        <p:spPr bwMode="auto">
          <a:xfrm>
            <a:off x="1799953" y="504255"/>
            <a:ext cx="8280920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Создание информационного фонда</a:t>
            </a: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158146" y="1080319"/>
            <a:ext cx="3884036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Единое хранилище баз данных</a:t>
            </a:r>
            <a:endParaRPr lang="ru-RU" dirty="0">
              <a:solidFill>
                <a:srgbClr val="C00000"/>
              </a:solidFill>
              <a:latin typeface="Century Gothic" pitchFamily="34" charset="0"/>
            </a:endParaRPr>
          </a:p>
        </p:txBody>
      </p:sp>
      <p:pic>
        <p:nvPicPr>
          <p:cNvPr id="33" name="Рисунок 32"/>
          <p:cNvPicPr/>
          <p:nvPr/>
        </p:nvPicPr>
        <p:blipFill>
          <a:blip r:embed="rId4"/>
          <a:stretch>
            <a:fillRect/>
          </a:stretch>
        </p:blipFill>
        <p:spPr>
          <a:xfrm>
            <a:off x="4042183" y="1008311"/>
            <a:ext cx="5894674" cy="3148361"/>
          </a:xfrm>
          <a:prstGeom prst="rect">
            <a:avLst/>
          </a:prstGeom>
          <a:noFill/>
          <a:ln w="31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</p:pic>
      <p:pic>
        <p:nvPicPr>
          <p:cNvPr id="51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2" t="10205" r="14123" b="5882"/>
          <a:stretch/>
        </p:blipFill>
        <p:spPr bwMode="auto">
          <a:xfrm>
            <a:off x="5259184" y="1756893"/>
            <a:ext cx="2909425" cy="172023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3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6601" y="2109767"/>
            <a:ext cx="3171137" cy="170459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AutoShape 2"/>
          <p:cNvSpPr>
            <a:spLocks noChangeArrowheads="1"/>
          </p:cNvSpPr>
          <p:nvPr/>
        </p:nvSpPr>
        <p:spPr bwMode="auto">
          <a:xfrm>
            <a:off x="3157317" y="2181775"/>
            <a:ext cx="3179139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Российская Федерация ( 1 : 1 000 000)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54" name="AutoShape 2"/>
          <p:cNvSpPr>
            <a:spLocks noChangeArrowheads="1"/>
          </p:cNvSpPr>
          <p:nvPr/>
        </p:nvSpPr>
        <p:spPr bwMode="auto">
          <a:xfrm>
            <a:off x="3872171" y="1699205"/>
            <a:ext cx="1808828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Мир ( 1 : 5 000 000)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55" name="Picture 6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5" t="8721" r="963" b="6923"/>
          <a:stretch/>
        </p:blipFill>
        <p:spPr bwMode="auto">
          <a:xfrm>
            <a:off x="4555918" y="2546232"/>
            <a:ext cx="2979977" cy="145256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4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96" t="7980" b="5123"/>
          <a:stretch/>
        </p:blipFill>
        <p:spPr bwMode="auto">
          <a:xfrm>
            <a:off x="4986479" y="2778327"/>
            <a:ext cx="2707115" cy="1490237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0" t="8392" b="4629"/>
          <a:stretch/>
        </p:blipFill>
        <p:spPr bwMode="auto">
          <a:xfrm>
            <a:off x="6030868" y="2973863"/>
            <a:ext cx="2524205" cy="1398131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4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787" y="3131348"/>
            <a:ext cx="2529358" cy="1360881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467" y="3342529"/>
            <a:ext cx="2482495" cy="151351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40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8333" y="3583618"/>
            <a:ext cx="2445476" cy="1413272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AutoShape 2"/>
          <p:cNvSpPr>
            <a:spLocks noChangeArrowheads="1"/>
          </p:cNvSpPr>
          <p:nvPr/>
        </p:nvSpPr>
        <p:spPr bwMode="auto">
          <a:xfrm>
            <a:off x="4252149" y="3211373"/>
            <a:ext cx="3236435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Крупные города РФ ( 1 : 10 000/30 000)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62" name="AutoShape 2"/>
          <p:cNvSpPr>
            <a:spLocks noChangeArrowheads="1"/>
          </p:cNvSpPr>
          <p:nvPr/>
        </p:nvSpPr>
        <p:spPr bwMode="auto">
          <a:xfrm>
            <a:off x="3244750" y="2707317"/>
            <a:ext cx="2941963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Регионы  РФ ( 1 : 200 000/500 000)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63" name="Рисунок 62"/>
          <p:cNvPicPr/>
          <p:nvPr/>
        </p:nvPicPr>
        <p:blipFill rotWithShape="1">
          <a:blip r:embed="rId13"/>
          <a:srcRect t="17156" b="14717"/>
          <a:stretch/>
        </p:blipFill>
        <p:spPr bwMode="auto">
          <a:xfrm>
            <a:off x="5259184" y="3759939"/>
            <a:ext cx="2203348" cy="1377404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4" name="AutoShape 2"/>
          <p:cNvSpPr>
            <a:spLocks noChangeArrowheads="1"/>
          </p:cNvSpPr>
          <p:nvPr/>
        </p:nvSpPr>
        <p:spPr bwMode="auto">
          <a:xfrm>
            <a:off x="4798149" y="4608797"/>
            <a:ext cx="1765700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«Адресный реестр»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pic>
        <p:nvPicPr>
          <p:cNvPr id="65" name="Picture 8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0" t="8720" b="6286"/>
          <a:stretch/>
        </p:blipFill>
        <p:spPr bwMode="auto">
          <a:xfrm>
            <a:off x="1209141" y="3408562"/>
            <a:ext cx="2098008" cy="121069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10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1" t="8282" b="5331"/>
          <a:stretch/>
        </p:blipFill>
        <p:spPr bwMode="auto">
          <a:xfrm>
            <a:off x="1554707" y="3551445"/>
            <a:ext cx="2081716" cy="1217866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7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9" t="8721" b="5967"/>
          <a:stretch/>
        </p:blipFill>
        <p:spPr bwMode="auto">
          <a:xfrm>
            <a:off x="1971370" y="3691760"/>
            <a:ext cx="2081716" cy="1241255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AutoShape 23"/>
          <p:cNvSpPr>
            <a:spLocks noChangeArrowheads="1"/>
          </p:cNvSpPr>
          <p:nvPr/>
        </p:nvSpPr>
        <p:spPr bwMode="auto">
          <a:xfrm>
            <a:off x="863848" y="3192538"/>
            <a:ext cx="3306830" cy="1944805"/>
          </a:xfrm>
          <a:prstGeom prst="roundRect">
            <a:avLst>
              <a:gd name="adj" fmla="val 16667"/>
            </a:avLst>
          </a:prstGeom>
          <a:noFill/>
          <a:ln w="28575">
            <a:solidFill>
              <a:srgbClr val="C00000"/>
            </a:solidFill>
            <a:prstDash val="lgDash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CBCB7A"/>
                    </a:gs>
                    <a:gs pos="50000">
                      <a:srgbClr val="FFFF99"/>
                    </a:gs>
                    <a:gs pos="100000">
                      <a:srgbClr val="CBCB7A"/>
                    </a:gs>
                  </a:gsLst>
                  <a:lin ang="5400000" scaled="1"/>
                </a:gradFill>
              </a14:hiddenFill>
            </a:ext>
          </a:extLst>
        </p:spPr>
        <p:txBody>
          <a:bodyPr/>
          <a:lstStyle/>
          <a:p>
            <a:pPr algn="ctr" eaLnBrk="0" hangingPunct="0"/>
            <a:endParaRPr lang="ru-RU">
              <a:solidFill>
                <a:srgbClr val="002060"/>
              </a:solidFill>
            </a:endParaRPr>
          </a:p>
        </p:txBody>
      </p:sp>
      <p:sp>
        <p:nvSpPr>
          <p:cNvPr id="69" name="AutoShape 2"/>
          <p:cNvSpPr>
            <a:spLocks noChangeArrowheads="1"/>
          </p:cNvSpPr>
          <p:nvPr/>
        </p:nvSpPr>
        <p:spPr bwMode="auto">
          <a:xfrm>
            <a:off x="478554" y="4104655"/>
            <a:ext cx="2041478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Карты Яндекс и </a:t>
            </a:r>
            <a:r>
              <a:rPr lang="en-US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Google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6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grpSp>
        <p:nvGrpSpPr>
          <p:cNvPr id="47" name="Группа 46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48" name="Группа 47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73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74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17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75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9" name="Группа 48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50" name="Picture 116"/>
              <p:cNvPicPr>
                <a:picLocks noChangeAspect="1" noChangeArrowheads="1"/>
              </p:cNvPicPr>
              <p:nvPr/>
            </p:nvPicPr>
            <p:blipFill>
              <a:blip r:embed="rId18" cstate="print">
                <a:extLst>
                  <a:ext uri="{BEBA8EAE-BF5A-486C-A8C5-ECC9F3942E4B}">
                    <a14:imgProps xmlns:a14="http://schemas.microsoft.com/office/drawing/2010/main">
                      <a14:imgLayer r:embed="rId19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70" name="Прямая соединительная линия 69"/>
              <p:cNvCxnSpPr>
                <a:endCxn id="73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2" name="TextBox 71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053192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75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7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250"/>
                            </p:stCondLst>
                            <p:childTnLst>
                              <p:par>
                                <p:cTn id="4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75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25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750"/>
                            </p:stCondLst>
                            <p:childTnLst>
                              <p:par>
                                <p:cTn id="5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7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500"/>
                            </p:stCondLst>
                            <p:childTnLst>
                              <p:par>
                                <p:cTn id="5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000"/>
                            </p:stCondLst>
                            <p:childTnLst>
                              <p:par>
                                <p:cTn id="6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1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8500"/>
                            </p:stCondLst>
                            <p:childTnLst>
                              <p:par>
                                <p:cTn id="6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750"/>
                            </p:stCondLst>
                            <p:childTnLst>
                              <p:par>
                                <p:cTn id="7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1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4250"/>
                            </p:stCondLst>
                            <p:childTnLst>
                              <p:par>
                                <p:cTn id="7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0"/>
                            </p:stCondLst>
                            <p:childTnLst>
                              <p:par>
                                <p:cTn id="8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1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6500"/>
                            </p:stCondLst>
                            <p:childTnLst>
                              <p:par>
                                <p:cTn id="8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7" dur="1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8000"/>
                            </p:stCondLst>
                            <p:childTnLst>
                              <p:par>
                                <p:cTn id="8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61" grpId="0" animBg="1"/>
      <p:bldP spid="62" grpId="0" animBg="1"/>
      <p:bldP spid="64" grpId="0" animBg="1"/>
      <p:bldP spid="71" grpId="0" animBg="1"/>
      <p:bldP spid="6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Группа 55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57" name="Группа 56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62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63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2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64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58" name="Группа 57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59" name="Picture 116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60" name="Прямая соединительная линия 59"/>
              <p:cNvCxnSpPr>
                <a:endCxn id="62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TextBox 60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  <p:pic>
        <p:nvPicPr>
          <p:cNvPr id="19458" name="Рисунок 2" descr="image00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179" y="989351"/>
            <a:ext cx="5911319" cy="31673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Прямоугольник 18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" name="Picture 8" descr="ERMA_SOFT_LOGO_blue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3"/>
          <p:cNvSpPr>
            <a:spLocks noChangeArrowheads="1"/>
          </p:cNvSpPr>
          <p:nvPr/>
        </p:nvSpPr>
        <p:spPr bwMode="auto">
          <a:xfrm>
            <a:off x="719832" y="504255"/>
            <a:ext cx="9360793" cy="4308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Сервисы загрузки  данных</a:t>
            </a: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173329" y="1152327"/>
            <a:ext cx="3667189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Загрузка атрибутивных баз данных</a:t>
            </a:r>
            <a:endParaRPr lang="ru-RU" dirty="0">
              <a:solidFill>
                <a:srgbClr val="C00000"/>
              </a:solidFill>
              <a:latin typeface="Century Gothic" pitchFamily="34" charset="0"/>
            </a:endParaRPr>
          </a:p>
        </p:txBody>
      </p:sp>
      <p:pic>
        <p:nvPicPr>
          <p:cNvPr id="45" name="Рисунок 44"/>
          <p:cNvPicPr/>
          <p:nvPr/>
        </p:nvPicPr>
        <p:blipFill rotWithShape="1">
          <a:blip r:embed="rId7"/>
          <a:srcRect t="17156" b="14717"/>
          <a:stretch/>
        </p:blipFill>
        <p:spPr bwMode="auto">
          <a:xfrm>
            <a:off x="4360035" y="4239419"/>
            <a:ext cx="2203348" cy="1377404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6" name="AutoShape 2"/>
          <p:cNvSpPr>
            <a:spLocks noChangeArrowheads="1"/>
          </p:cNvSpPr>
          <p:nvPr/>
        </p:nvSpPr>
        <p:spPr bwMode="auto">
          <a:xfrm>
            <a:off x="3994692" y="4918229"/>
            <a:ext cx="1765700" cy="338554"/>
          </a:xfrm>
          <a:prstGeom prst="rect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ts val="1000"/>
              </a:spcAft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«Адресный реестр»</a:t>
            </a:r>
            <a:endParaRPr lang="ru-RU" sz="1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  <p:sp>
        <p:nvSpPr>
          <p:cNvPr id="47" name="Прямоугольник 46"/>
          <p:cNvSpPr/>
          <p:nvPr/>
        </p:nvSpPr>
        <p:spPr>
          <a:xfrm>
            <a:off x="3924187" y="3008672"/>
            <a:ext cx="6084675" cy="1080120"/>
          </a:xfrm>
          <a:prstGeom prst="rect">
            <a:avLst/>
          </a:prstGeom>
          <a:noFill/>
          <a:ln w="47625" cmpd="sng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8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78" y="3096544"/>
            <a:ext cx="2494450" cy="125016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9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878" y="3248944"/>
            <a:ext cx="2494450" cy="125016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78" y="3401344"/>
            <a:ext cx="2494450" cy="125016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78" y="3553744"/>
            <a:ext cx="2494450" cy="1250160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9" name="AutoShape 44"/>
          <p:cNvSpPr>
            <a:spLocks noChangeArrowheads="1"/>
          </p:cNvSpPr>
          <p:nvPr/>
        </p:nvSpPr>
        <p:spPr bwMode="auto">
          <a:xfrm rot="5400000" flipV="1">
            <a:off x="4473903" y="3949901"/>
            <a:ext cx="809921" cy="497379"/>
          </a:xfrm>
          <a:prstGeom prst="stripedRightArrow">
            <a:avLst/>
          </a:prstGeom>
          <a:gradFill rotWithShape="1">
            <a:gsLst>
              <a:gs pos="49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</a:gsLst>
            <a:lin ang="5400000" scaled="1"/>
          </a:gradFill>
          <a:ln w="3175">
            <a:solidFill>
              <a:srgbClr val="00206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 wrap="none" anchor="ctr"/>
          <a:lstStyle/>
          <a:p>
            <a:endParaRPr lang="ru-RU" sz="1600">
              <a:latin typeface="Arial Narrow" panose="020B0606020202030204" pitchFamily="34" charset="0"/>
            </a:endParaRPr>
          </a:p>
        </p:txBody>
      </p:sp>
      <p:sp>
        <p:nvSpPr>
          <p:cNvPr id="40" name="AutoShape 44"/>
          <p:cNvSpPr>
            <a:spLocks noChangeArrowheads="1"/>
          </p:cNvSpPr>
          <p:nvPr/>
        </p:nvSpPr>
        <p:spPr bwMode="auto">
          <a:xfrm rot="21565742" flipV="1">
            <a:off x="3455031" y="3532421"/>
            <a:ext cx="770974" cy="497379"/>
          </a:xfrm>
          <a:prstGeom prst="stripedRightArrow">
            <a:avLst/>
          </a:prstGeom>
          <a:gradFill rotWithShape="1">
            <a:gsLst>
              <a:gs pos="49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</a:gsLst>
            <a:lin ang="5400000" scaled="1"/>
          </a:gradFill>
          <a:ln w="3175">
            <a:solidFill>
              <a:srgbClr val="00206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 wrap="none" anchor="ctr"/>
          <a:lstStyle/>
          <a:p>
            <a:endParaRPr lang="ru-RU" sz="1600">
              <a:latin typeface="Arial Narrow" panose="020B0606020202030204" pitchFamily="34" charset="0"/>
            </a:endParaRPr>
          </a:p>
        </p:txBody>
      </p:sp>
      <p:pic>
        <p:nvPicPr>
          <p:cNvPr id="19459" name="Рисунок 1" descr="image00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4178" y="989351"/>
            <a:ext cx="5911319" cy="316732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" name="AutoShape 44"/>
          <p:cNvSpPr>
            <a:spLocks noChangeArrowheads="1"/>
          </p:cNvSpPr>
          <p:nvPr/>
        </p:nvSpPr>
        <p:spPr bwMode="auto">
          <a:xfrm rot="16165742" flipV="1">
            <a:off x="5531732" y="3955880"/>
            <a:ext cx="770974" cy="497379"/>
          </a:xfrm>
          <a:prstGeom prst="stripedRightArrow">
            <a:avLst/>
          </a:prstGeom>
          <a:gradFill rotWithShape="1">
            <a:gsLst>
              <a:gs pos="49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</a:gsLst>
            <a:lin ang="5400000" scaled="1"/>
          </a:gradFill>
          <a:ln w="3175">
            <a:solidFill>
              <a:srgbClr val="002060"/>
            </a:solidFill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 wrap="none" anchor="ctr"/>
          <a:lstStyle/>
          <a:p>
            <a:endParaRPr lang="ru-RU" sz="1600">
              <a:latin typeface="Arial Narrow" panose="020B0606020202030204" pitchFamily="34" charset="0"/>
            </a:endParaRPr>
          </a:p>
        </p:txBody>
      </p:sp>
      <p:sp>
        <p:nvSpPr>
          <p:cNvPr id="52" name="Овал 51"/>
          <p:cNvSpPr/>
          <p:nvPr/>
        </p:nvSpPr>
        <p:spPr>
          <a:xfrm>
            <a:off x="5400352" y="1944415"/>
            <a:ext cx="216024" cy="2160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>
            <a:off x="5760392" y="2088431"/>
            <a:ext cx="216024" cy="2160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6750500" y="2080643"/>
            <a:ext cx="216024" cy="21602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22751154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1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75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1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250"/>
                            </p:stCondLst>
                            <p:childTnLst>
                              <p:par>
                                <p:cTn id="4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175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000"/>
                            </p:stCondLst>
                            <p:childTnLst>
                              <p:par>
                                <p:cTn id="5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1500"/>
                            </p:stCondLst>
                            <p:childTnLst>
                              <p:par>
                                <p:cTn id="5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1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39" grpId="0" animBg="1"/>
      <p:bldP spid="40" grpId="0" animBg="1"/>
      <p:bldP spid="55" grpId="0" animBg="1"/>
      <p:bldP spid="52" grpId="0" animBg="1"/>
      <p:bldP spid="53" grpId="0" animBg="1"/>
      <p:bldP spid="5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Рисунок 56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7"/>
          <a:stretch/>
        </p:blipFill>
        <p:spPr bwMode="auto">
          <a:xfrm>
            <a:off x="5760392" y="1008311"/>
            <a:ext cx="2825750" cy="1543685"/>
          </a:xfrm>
          <a:prstGeom prst="rect">
            <a:avLst/>
          </a:prstGeom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8" name="Рисунок 57" descr="cid:image004.png@01D03BE8.98DF5910"/>
          <p:cNvPicPr/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464" y="1440359"/>
            <a:ext cx="2592288" cy="144016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</p:spPr>
      </p:pic>
      <p:sp>
        <p:nvSpPr>
          <p:cNvPr id="49" name="Прямоугольник 48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8" name="Picture 8" descr="ERMA_SOFT_LOGO_blue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5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215773" y="1008311"/>
            <a:ext cx="4045739" cy="584763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lIns="91429" tIns="45714" rIns="91429" bIns="45714">
            <a:spAutoFit/>
          </a:bodyPr>
          <a:lstStyle/>
          <a:p>
            <a:pPr marL="285715" indent="-285715">
              <a:buBlip>
                <a:blip r:embed="rId6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табличное и паспортное представление информации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15776" y="1689494"/>
            <a:ext cx="5328592" cy="830985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lIns="91429" tIns="45714" rIns="91429" bIns="45714">
            <a:spAutoFit/>
          </a:bodyPr>
          <a:lstStyle/>
          <a:p>
            <a:pPr marL="285715" indent="-285715">
              <a:buBlip>
                <a:blip r:embed="rId6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цветовое выделение строк и колонок в таблицах, настраиваемое в зависимости от анализируемых значений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15774" y="2592487"/>
            <a:ext cx="5904658" cy="584763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lIns="91429" tIns="45714" rIns="91429" bIns="45714">
            <a:spAutoFit/>
          </a:bodyPr>
          <a:lstStyle/>
          <a:p>
            <a:pPr marL="285715" indent="-285715">
              <a:buBlip>
                <a:blip r:embed="rId6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отображение числовых данных в таблицах в виде шкал (индикаторов)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215776" y="3240559"/>
            <a:ext cx="6048673" cy="830985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lIns="91429" tIns="45714" rIns="91429" bIns="45714">
            <a:spAutoFit/>
          </a:bodyPr>
          <a:lstStyle/>
          <a:p>
            <a:pPr marL="285715" indent="-285715">
              <a:buBlip>
                <a:blip r:embed="rId6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представление данных на карте с помощью механизма управляемых графических и текстовых элементов;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15776" y="4104655"/>
            <a:ext cx="6120680" cy="830985"/>
          </a:xfrm>
          <a:prstGeom prst="rect">
            <a:avLst/>
          </a:prstGeom>
          <a:solidFill>
            <a:schemeClr val="bg1"/>
          </a:solidFill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wrap="square" lIns="91429" tIns="45714" rIns="91429" bIns="45714">
            <a:spAutoFit/>
          </a:bodyPr>
          <a:lstStyle/>
          <a:p>
            <a:pPr marL="285715" indent="-285715">
              <a:buBlip>
                <a:blip r:embed="rId6"/>
              </a:buBlip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цветовое выделение площадных объектов на карте, настраиваемое в зависимости от анализируемых значений;</a:t>
            </a:r>
          </a:p>
        </p:txBody>
      </p:sp>
      <p:pic>
        <p:nvPicPr>
          <p:cNvPr id="28" name="Рисунок 27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2520" y="2088431"/>
            <a:ext cx="2537135" cy="1471693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1" name="Picture 2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4568" y="2664495"/>
            <a:ext cx="2538034" cy="146507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/>
        </p:spPr>
      </p:pic>
      <p:pic>
        <p:nvPicPr>
          <p:cNvPr id="37" name="Рисунок 36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49"/>
          <a:stretch/>
        </p:blipFill>
        <p:spPr bwMode="auto">
          <a:xfrm>
            <a:off x="7056536" y="3240559"/>
            <a:ext cx="2538034" cy="1428750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431800" y="276301"/>
            <a:ext cx="360040" cy="299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rtlCol="0" anchor="ctr"/>
          <a:lstStyle/>
          <a:p>
            <a:pPr algn="ctr"/>
            <a:endParaRPr lang="ru-RU"/>
          </a:p>
        </p:txBody>
      </p:sp>
      <p:grpSp>
        <p:nvGrpSpPr>
          <p:cNvPr id="29" name="Группа 28"/>
          <p:cNvGrpSpPr/>
          <p:nvPr/>
        </p:nvGrpSpPr>
        <p:grpSpPr>
          <a:xfrm>
            <a:off x="51785" y="5033088"/>
            <a:ext cx="9782391" cy="727751"/>
            <a:chOff x="51785" y="5033088"/>
            <a:chExt cx="9782391" cy="727751"/>
          </a:xfrm>
        </p:grpSpPr>
        <p:grpSp>
          <p:nvGrpSpPr>
            <p:cNvPr id="32" name="Группа 31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6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7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10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50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4" name="Группа 33"/>
            <p:cNvGrpSpPr/>
            <p:nvPr/>
          </p:nvGrpSpPr>
          <p:grpSpPr>
            <a:xfrm>
              <a:off x="8352680" y="5033088"/>
              <a:ext cx="1481496" cy="712362"/>
              <a:chOff x="2592040" y="331082"/>
              <a:chExt cx="1481496" cy="712362"/>
            </a:xfrm>
          </p:grpSpPr>
          <p:pic>
            <p:nvPicPr>
              <p:cNvPr id="35" name="Picture 116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6" name="Прямая соединительная линия 35"/>
              <p:cNvCxnSpPr>
                <a:endCxn id="46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TextBox 44"/>
              <p:cNvSpPr txBox="1"/>
              <p:nvPr/>
            </p:nvSpPr>
            <p:spPr>
              <a:xfrm>
                <a:off x="2592040" y="751056"/>
                <a:ext cx="1481496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ГЕО-технологии</a:t>
                </a:r>
              </a:p>
            </p:txBody>
          </p:sp>
        </p:grpSp>
      </p:grpSp>
      <p:sp>
        <p:nvSpPr>
          <p:cNvPr id="56" name="Rectangle 3"/>
          <p:cNvSpPr>
            <a:spLocks noChangeArrowheads="1"/>
          </p:cNvSpPr>
          <p:nvPr/>
        </p:nvSpPr>
        <p:spPr bwMode="auto">
          <a:xfrm>
            <a:off x="2160239" y="504256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 lIns="91429" tIns="45714" rIns="91429" bIns="45714"/>
          <a:lstStyle/>
          <a:p>
            <a:pPr marL="457145" indent="-457145" algn="r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Средства визуализации данных </a:t>
            </a:r>
          </a:p>
        </p:txBody>
      </p:sp>
      <p:pic>
        <p:nvPicPr>
          <p:cNvPr id="38" name="Picture 2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432" y="3816623"/>
            <a:ext cx="2515360" cy="1452843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/>
        </p:spPr>
      </p:pic>
      <p:sp>
        <p:nvSpPr>
          <p:cNvPr id="30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73644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000"/>
                            </p:stCondLst>
                            <p:childTnLst>
                              <p:par>
                                <p:cTn id="4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1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0" grpId="0" animBg="1"/>
      <p:bldP spid="21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/>
          <p:nvPr/>
        </p:nvPicPr>
        <p:blipFill>
          <a:blip r:embed="rId2"/>
          <a:stretch>
            <a:fillRect/>
          </a:stretch>
        </p:blipFill>
        <p:spPr>
          <a:xfrm>
            <a:off x="4036198" y="954554"/>
            <a:ext cx="5900657" cy="3222109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19" name="Прямоугольник 18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3"/>
          <p:cNvSpPr>
            <a:spLocks noChangeArrowheads="1"/>
          </p:cNvSpPr>
          <p:nvPr/>
        </p:nvSpPr>
        <p:spPr bwMode="auto">
          <a:xfrm>
            <a:off x="1799953" y="504255"/>
            <a:ext cx="8280920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Средства обработки и визуализации данных </a:t>
            </a: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317345" y="1152327"/>
            <a:ext cx="3498831" cy="92333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Подготовка и настройка сводных статистических таблиц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36" name="Rectangle 3"/>
          <p:cNvSpPr>
            <a:spLocks noChangeArrowheads="1"/>
          </p:cNvSpPr>
          <p:nvPr/>
        </p:nvSpPr>
        <p:spPr bwMode="auto">
          <a:xfrm>
            <a:off x="317345" y="2232447"/>
            <a:ext cx="3498831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Настройка представления данных</a:t>
            </a:r>
            <a:endParaRPr lang="ru-RU" dirty="0">
              <a:solidFill>
                <a:srgbClr val="C00000"/>
              </a:solidFill>
              <a:latin typeface="Century Gothic" pitchFamily="34" charset="0"/>
            </a:endParaRPr>
          </a:p>
        </p:txBody>
      </p:sp>
      <p:sp>
        <p:nvSpPr>
          <p:cNvPr id="37" name="Rectangle 3"/>
          <p:cNvSpPr>
            <a:spLocks noChangeArrowheads="1"/>
          </p:cNvSpPr>
          <p:nvPr/>
        </p:nvSpPr>
        <p:spPr bwMode="auto">
          <a:xfrm>
            <a:off x="317345" y="2952527"/>
            <a:ext cx="3498831" cy="64633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Подготовка графиков и статистических диаграмм</a:t>
            </a:r>
            <a:endParaRPr lang="ru-RU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29" name="Рисунок 28"/>
          <p:cNvPicPr/>
          <p:nvPr/>
        </p:nvPicPr>
        <p:blipFill>
          <a:blip r:embed="rId4"/>
          <a:stretch>
            <a:fillRect/>
          </a:stretch>
        </p:blipFill>
        <p:spPr>
          <a:xfrm>
            <a:off x="4036198" y="954555"/>
            <a:ext cx="5900657" cy="3222108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0" name="Рисунок 29"/>
          <p:cNvPicPr/>
          <p:nvPr/>
        </p:nvPicPr>
        <p:blipFill>
          <a:blip r:embed="rId5"/>
          <a:stretch>
            <a:fillRect/>
          </a:stretch>
        </p:blipFill>
        <p:spPr>
          <a:xfrm>
            <a:off x="5042728" y="1207391"/>
            <a:ext cx="2515448" cy="279270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1" name="Рисунок 30"/>
          <p:cNvPicPr/>
          <p:nvPr/>
        </p:nvPicPr>
        <p:blipFill>
          <a:blip r:embed="rId6"/>
          <a:stretch>
            <a:fillRect/>
          </a:stretch>
        </p:blipFill>
        <p:spPr>
          <a:xfrm>
            <a:off x="5768806" y="2296784"/>
            <a:ext cx="3383806" cy="2736304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pic>
        <p:nvPicPr>
          <p:cNvPr id="33" name="Рисунок 32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7" b="3845"/>
          <a:stretch/>
        </p:blipFill>
        <p:spPr bwMode="auto">
          <a:xfrm>
            <a:off x="3626568" y="2616558"/>
            <a:ext cx="4438080" cy="2647132"/>
          </a:xfrm>
          <a:prstGeom prst="rect">
            <a:avLst/>
          </a:prstGeom>
          <a:noFill/>
          <a:ln w="317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7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8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8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9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3" name="Группа 42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44" name="Picture 116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BEBA8EAE-BF5A-486C-A8C5-ECC9F3942E4B}">
                    <a14:imgProps xmlns:a14="http://schemas.microsoft.com/office/drawing/2010/main">
                      <a14:imgLayer r:embed="rId10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5" name="Прямая соединительная линия 44"/>
              <p:cNvCxnSpPr>
                <a:endCxn id="47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" name="TextBox 45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904113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Прямоугольник 48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8" name="Picture 8" descr="ERMA_SOFT_LOGO_blue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5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Прямоугольник 43"/>
          <p:cNvSpPr/>
          <p:nvPr/>
        </p:nvSpPr>
        <p:spPr>
          <a:xfrm>
            <a:off x="431800" y="276301"/>
            <a:ext cx="360040" cy="2999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9" tIns="45714" rIns="91429" bIns="45714" rtlCol="0" anchor="ctr"/>
          <a:lstStyle/>
          <a:p>
            <a:pPr algn="ctr"/>
            <a:endParaRPr lang="ru-RU"/>
          </a:p>
        </p:txBody>
      </p:sp>
      <p:sp>
        <p:nvSpPr>
          <p:cNvPr id="82" name="Rectangle 3"/>
          <p:cNvSpPr>
            <a:spLocks noChangeArrowheads="1"/>
          </p:cNvSpPr>
          <p:nvPr/>
        </p:nvSpPr>
        <p:spPr bwMode="auto">
          <a:xfrm>
            <a:off x="2160239" y="504256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 lIns="91429" tIns="45714" rIns="91429" bIns="45714"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Средства обработки и визуализации данных </a:t>
            </a:r>
          </a:p>
        </p:txBody>
      </p:sp>
      <p:sp>
        <p:nvSpPr>
          <p:cNvPr id="74" name="Text Box 12"/>
          <p:cNvSpPr txBox="1">
            <a:spLocks noChangeArrowheads="1"/>
          </p:cNvSpPr>
          <p:nvPr/>
        </p:nvSpPr>
        <p:spPr bwMode="auto">
          <a:xfrm>
            <a:off x="143768" y="1037805"/>
            <a:ext cx="3528392" cy="1338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0">
                  <a:gsLst>
                    <a:gs pos="0">
                      <a:srgbClr val="FFFFFF"/>
                    </a:gs>
                    <a:gs pos="50000">
                      <a:schemeClr val="folHlink"/>
                    </a:gs>
                    <a:gs pos="100000">
                      <a:srgbClr val="FFFFFF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F0EA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76032" tIns="38016" rIns="76032" bIns="38016">
            <a:spAutoFit/>
          </a:bodyPr>
          <a:lstStyle/>
          <a:p>
            <a:pPr eaLnBrk="0" hangingPunct="0">
              <a:buSzPct val="65000"/>
              <a:defRPr/>
            </a:pPr>
            <a:r>
              <a:rPr lang="ru-RU" b="1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Функции:</a:t>
            </a:r>
          </a:p>
          <a:p>
            <a:pPr marL="285750" indent="-285750" eaLnBrk="0" hangingPunct="0">
              <a:buSzPct val="100000"/>
              <a:buBlip>
                <a:blip r:embed="rId3"/>
              </a:buBlip>
              <a:defRPr/>
            </a:pPr>
            <a:r>
              <a:rPr lang="ru-RU" sz="16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cs typeface="Segoe UI Semilight" panose="020B0402040204020203" pitchFamily="34" charset="0"/>
              </a:rPr>
              <a:t>Отражение ключевых </a:t>
            </a: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показателей эффективности на карте, в виде графиков и табличном виде</a:t>
            </a:r>
          </a:p>
        </p:txBody>
      </p:sp>
      <p:pic>
        <p:nvPicPr>
          <p:cNvPr id="76" name="Рисунок 75" descr="cid:image001.png@01D03B28.5927B710"/>
          <p:cNvPicPr/>
          <p:nvPr/>
        </p:nvPicPr>
        <p:blipFill rotWithShape="1">
          <a:blip r:embed="rId4" r:link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40" b="6865"/>
          <a:stretch/>
        </p:blipFill>
        <p:spPr bwMode="auto">
          <a:xfrm>
            <a:off x="3888184" y="964867"/>
            <a:ext cx="6072862" cy="3810873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1" name="Picture 2"/>
          <p:cNvPicPr>
            <a:picLocks noChangeAspect="1" noChangeArrowheads="1"/>
          </p:cNvPicPr>
          <p:nvPr/>
        </p:nvPicPr>
        <p:blipFill rotWithShape="1">
          <a:blip r:embed="rId6"/>
          <a:srcRect l="6809" t="17789" r="15976" b="5383"/>
          <a:stretch/>
        </p:blipFill>
        <p:spPr bwMode="auto">
          <a:xfrm>
            <a:off x="3894534" y="1645921"/>
            <a:ext cx="6049566" cy="305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09" name="Picture 3"/>
          <p:cNvPicPr>
            <a:picLocks noChangeAspect="1" noChangeArrowheads="1"/>
          </p:cNvPicPr>
          <p:nvPr/>
        </p:nvPicPr>
        <p:blipFill rotWithShape="1">
          <a:blip r:embed="rId7"/>
          <a:srcRect l="13144" t="19291" r="17991" b="5206"/>
          <a:stretch/>
        </p:blipFill>
        <p:spPr bwMode="auto">
          <a:xfrm>
            <a:off x="3901896" y="1635423"/>
            <a:ext cx="6034584" cy="306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110" name="Picture 2"/>
          <p:cNvPicPr>
            <a:picLocks noChangeAspect="1" noChangeArrowheads="1"/>
          </p:cNvPicPr>
          <p:nvPr/>
        </p:nvPicPr>
        <p:blipFill rotWithShape="1">
          <a:blip r:embed="rId8"/>
          <a:srcRect l="29039" t="10952" r="5821" b="4499"/>
          <a:stretch/>
        </p:blipFill>
        <p:spPr bwMode="auto">
          <a:xfrm>
            <a:off x="3898468" y="1641143"/>
            <a:ext cx="6045632" cy="30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78" name="Рисунок 77" descr="cid:image003.png@01D03BE5.08A2C920"/>
          <p:cNvPicPr/>
          <p:nvPr/>
        </p:nvPicPr>
        <p:blipFill>
          <a:blip r:embed="rId9" r:link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16" y="2592487"/>
            <a:ext cx="5452524" cy="25307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pSp>
        <p:nvGrpSpPr>
          <p:cNvPr id="111" name="Группа 110"/>
          <p:cNvGrpSpPr/>
          <p:nvPr/>
        </p:nvGrpSpPr>
        <p:grpSpPr>
          <a:xfrm>
            <a:off x="2592040" y="3168551"/>
            <a:ext cx="4392488" cy="2232248"/>
            <a:chOff x="-540568" y="2308052"/>
            <a:chExt cx="5940425" cy="3169920"/>
          </a:xfrm>
        </p:grpSpPr>
        <p:pic>
          <p:nvPicPr>
            <p:cNvPr id="112" name="Рисунок 111"/>
            <p:cNvPicPr/>
            <p:nvPr/>
          </p:nvPicPr>
          <p:blipFill>
            <a:blip r:embed="rId11"/>
            <a:stretch>
              <a:fillRect/>
            </a:stretch>
          </p:blipFill>
          <p:spPr>
            <a:xfrm>
              <a:off x="-540568" y="2308052"/>
              <a:ext cx="5940425" cy="3169920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13" name="Picture 2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9632" y="2744925"/>
              <a:ext cx="3758781" cy="24842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</p:grpSp>
      <p:sp>
        <p:nvSpPr>
          <p:cNvPr id="33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grpSp>
        <p:nvGrpSpPr>
          <p:cNvPr id="37" name="Группа 36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38" name="Группа 37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3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13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53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39" name="Группа 38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40" name="Picture 116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1" name="Прямая соединительная линия 40"/>
              <p:cNvCxnSpPr>
                <a:endCxn id="43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TextBox 41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32535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75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/>
          <p:nvPr/>
        </p:nvPicPr>
        <p:blipFill rotWithShape="1">
          <a:blip r:embed="rId2"/>
          <a:srcRect t="3414" b="4878"/>
          <a:stretch/>
        </p:blipFill>
        <p:spPr bwMode="auto">
          <a:xfrm>
            <a:off x="4032201" y="1033943"/>
            <a:ext cx="5897838" cy="3358743"/>
          </a:xfrm>
          <a:prstGeom prst="rect">
            <a:avLst/>
          </a:prstGeom>
          <a:noFill/>
          <a:ln w="31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104490" y="2448471"/>
            <a:ext cx="3351646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285750" lvl="1" indent="-285750">
              <a:spcBef>
                <a:spcPct val="20000"/>
              </a:spcBef>
              <a:buClr>
                <a:schemeClr val="bg2"/>
              </a:buClr>
              <a:buBlip>
                <a:blip r:embed="rId3"/>
              </a:buBlip>
              <a:defRPr/>
            </a:pPr>
            <a:r>
              <a:rPr lang="ru-RU" dirty="0">
                <a:solidFill>
                  <a:srgbClr val="002060"/>
                </a:solidFill>
                <a:latin typeface="Century Gothic" pitchFamily="34" charset="0"/>
              </a:rPr>
              <a:t>средство управления данными (индексация размещение, хранение)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112874" y="3744615"/>
            <a:ext cx="3342886" cy="3693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marL="285750" lvl="1" indent="-285750">
              <a:spcBef>
                <a:spcPct val="20000"/>
              </a:spcBef>
              <a:buClr>
                <a:schemeClr val="bg2"/>
              </a:buClr>
              <a:buBlip>
                <a:blip r:embed="rId3"/>
              </a:buBlip>
              <a:defRPr/>
            </a:pPr>
            <a:r>
              <a:rPr lang="ru-RU" dirty="0">
                <a:solidFill>
                  <a:srgbClr val="002060"/>
                </a:solidFill>
                <a:latin typeface="Century Gothic" pitchFamily="34" charset="0"/>
              </a:rPr>
              <a:t>средства загрузки</a:t>
            </a:r>
          </a:p>
        </p:txBody>
      </p:sp>
      <p:sp>
        <p:nvSpPr>
          <p:cNvPr id="19" name="Прямоугольник 18"/>
          <p:cNvSpPr/>
          <p:nvPr/>
        </p:nvSpPr>
        <p:spPr>
          <a:xfrm flipH="1">
            <a:off x="1943969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" name="Picture 8" descr="ERMA_SOFT_LOGO_blu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20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3"/>
          <p:cNvSpPr>
            <a:spLocks noChangeArrowheads="1"/>
          </p:cNvSpPr>
          <p:nvPr/>
        </p:nvSpPr>
        <p:spPr bwMode="auto">
          <a:xfrm>
            <a:off x="1799953" y="504255"/>
            <a:ext cx="8280920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Создание и ведение баз данных СМИ</a:t>
            </a:r>
          </a:p>
        </p:txBody>
      </p:sp>
      <p:sp>
        <p:nvSpPr>
          <p:cNvPr id="32" name="Rectangle 3"/>
          <p:cNvSpPr>
            <a:spLocks noChangeArrowheads="1"/>
          </p:cNvSpPr>
          <p:nvPr/>
        </p:nvSpPr>
        <p:spPr bwMode="auto">
          <a:xfrm>
            <a:off x="101321" y="1176134"/>
            <a:ext cx="3930880" cy="120032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Сбор и индексация неструктурированной текстовой информации из баз данных электронных СМИ</a:t>
            </a:r>
            <a:endParaRPr lang="ru-RU" dirty="0">
              <a:solidFill>
                <a:srgbClr val="002060"/>
              </a:solidFill>
              <a:latin typeface="Century Gothic" pitchFamily="34" charset="0"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4176216" y="4032647"/>
            <a:ext cx="4248467" cy="338554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5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6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5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7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41" name="Группа 40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42" name="Picture 116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43" name="Прямая соединительная линия 42"/>
              <p:cNvCxnSpPr>
                <a:endCxn id="45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TextBox 43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  <p:grpSp>
        <p:nvGrpSpPr>
          <p:cNvPr id="5" name="Группа 4"/>
          <p:cNvGrpSpPr/>
          <p:nvPr/>
        </p:nvGrpSpPr>
        <p:grpSpPr>
          <a:xfrm>
            <a:off x="3615206" y="1771444"/>
            <a:ext cx="2793258" cy="3189634"/>
            <a:chOff x="3615206" y="1771444"/>
            <a:chExt cx="2793258" cy="3189634"/>
          </a:xfrm>
        </p:grpSpPr>
        <p:pic>
          <p:nvPicPr>
            <p:cNvPr id="27" name="Рисунок 26"/>
            <p:cNvPicPr/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3615206" y="1771444"/>
              <a:ext cx="2793258" cy="3189634"/>
            </a:xfrm>
            <a:prstGeom prst="rect">
              <a:avLst/>
            </a:prstGeom>
            <a:noFill/>
            <a:ln w="3175">
              <a:solidFill>
                <a:srgbClr val="C0000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232696" y="2330989"/>
              <a:ext cx="1599704" cy="881633"/>
            </a:xfrm>
            <a:prstGeom prst="rect">
              <a:avLst/>
            </a:prstGeom>
          </p:spPr>
        </p:pic>
      </p:grpSp>
      <p:pic>
        <p:nvPicPr>
          <p:cNvPr id="35" name="Рисунок 34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376" y="2866923"/>
            <a:ext cx="2078944" cy="2816006"/>
          </a:xfrm>
          <a:prstGeom prst="rect">
            <a:avLst/>
          </a:prstGeom>
          <a:noFill/>
          <a:ln w="3175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574064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/>
          <p:nvPr/>
        </p:nvPicPr>
        <p:blipFill>
          <a:blip r:embed="rId2"/>
          <a:stretch>
            <a:fillRect/>
          </a:stretch>
        </p:blipFill>
        <p:spPr>
          <a:xfrm>
            <a:off x="3600152" y="936303"/>
            <a:ext cx="6336704" cy="3960440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49" name="Прямоугольник 48"/>
          <p:cNvSpPr/>
          <p:nvPr/>
        </p:nvSpPr>
        <p:spPr>
          <a:xfrm flipH="1">
            <a:off x="1943968" y="455485"/>
            <a:ext cx="8064894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160239" y="504255"/>
            <a:ext cx="7920633" cy="460612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marL="457200" indent="-457200" algn="r"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2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Отображение новостной информации</a:t>
            </a:r>
          </a:p>
        </p:txBody>
      </p:sp>
      <p:pic>
        <p:nvPicPr>
          <p:cNvPr id="48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794" y="16019"/>
            <a:ext cx="2324230" cy="968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Rectangle 3"/>
          <p:cNvSpPr>
            <a:spLocks noChangeArrowheads="1"/>
          </p:cNvSpPr>
          <p:nvPr/>
        </p:nvSpPr>
        <p:spPr bwMode="auto">
          <a:xfrm>
            <a:off x="180006" y="1224335"/>
            <a:ext cx="3708178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Мониторинг и отображение данных электронных СМИ в точках локализации источника новости</a:t>
            </a:r>
            <a:endParaRPr lang="ru-RU" sz="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200552" y="3384575"/>
            <a:ext cx="2088232" cy="720080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22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0360" y="2358828"/>
            <a:ext cx="5412110" cy="1473594"/>
          </a:xfrm>
          <a:prstGeom prst="rect">
            <a:avLst/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3"/>
          <p:cNvSpPr>
            <a:spLocks noChangeArrowheads="1"/>
          </p:cNvSpPr>
          <p:nvPr/>
        </p:nvSpPr>
        <p:spPr bwMode="auto">
          <a:xfrm>
            <a:off x="6624488" y="2088431"/>
            <a:ext cx="2160240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r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Текстовые выноски с индикацией</a:t>
            </a:r>
            <a:endParaRPr lang="ru-RU" sz="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pic>
        <p:nvPicPr>
          <p:cNvPr id="27" name="Рисунок 26"/>
          <p:cNvPicPr/>
          <p:nvPr/>
        </p:nvPicPr>
        <p:blipFill rotWithShape="1">
          <a:blip r:embed="rId5"/>
          <a:srcRect b="4593"/>
          <a:stretch/>
        </p:blipFill>
        <p:spPr bwMode="auto">
          <a:xfrm>
            <a:off x="143768" y="2160441"/>
            <a:ext cx="5349092" cy="3024334"/>
          </a:xfrm>
          <a:prstGeom prst="rect">
            <a:avLst/>
          </a:prstGeom>
          <a:ln>
            <a:noFill/>
          </a:ln>
          <a:effectLst>
            <a:innerShdw blurRad="114300">
              <a:prstClr val="black"/>
            </a:inn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8" name="Rectangle 3"/>
          <p:cNvSpPr>
            <a:spLocks noChangeArrowheads="1"/>
          </p:cNvSpPr>
          <p:nvPr/>
        </p:nvSpPr>
        <p:spPr bwMode="auto">
          <a:xfrm>
            <a:off x="3744168" y="4455984"/>
            <a:ext cx="1872208" cy="58477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wrap="square">
            <a:spAutoFit/>
          </a:bodyPr>
          <a:lstStyle/>
          <a:p>
            <a:pPr algn="r">
              <a:spcBef>
                <a:spcPct val="20000"/>
              </a:spcBef>
              <a:buClr>
                <a:schemeClr val="bg2"/>
              </a:buClr>
              <a:defRPr/>
            </a:pPr>
            <a:r>
              <a:rPr lang="ru-RU" sz="1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itchFamily="34" charset="0"/>
              </a:rPr>
              <a:t>Статистические диаграммы</a:t>
            </a:r>
            <a:endParaRPr lang="ru-RU" sz="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itchFamily="34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51785" y="5033088"/>
            <a:ext cx="9828751" cy="727751"/>
            <a:chOff x="51785" y="5033088"/>
            <a:chExt cx="9828751" cy="727751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51785" y="5152749"/>
              <a:ext cx="9741051" cy="608090"/>
              <a:chOff x="118516" y="5152749"/>
              <a:chExt cx="6223450" cy="608090"/>
            </a:xfrm>
          </p:grpSpPr>
          <p:sp>
            <p:nvSpPr>
              <p:cNvPr id="41" name="Rectangle 6"/>
              <p:cNvSpPr>
                <a:spLocks noChangeArrowheads="1"/>
              </p:cNvSpPr>
              <p:nvPr/>
            </p:nvSpPr>
            <p:spPr bwMode="auto">
              <a:xfrm flipH="1" flipV="1">
                <a:off x="164519" y="5472807"/>
                <a:ext cx="6177447" cy="45719"/>
              </a:xfrm>
              <a:prstGeom prst="rect">
                <a:avLst/>
              </a:prstGeom>
              <a:gradFill rotWithShape="1">
                <a:gsLst>
                  <a:gs pos="0">
                    <a:srgbClr val="0056AC">
                      <a:gamma/>
                      <a:tint val="0"/>
                      <a:invGamma/>
                    </a:srgbClr>
                  </a:gs>
                  <a:gs pos="100000">
                    <a:srgbClr val="0056AC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 sz="1600" dirty="0"/>
              </a:p>
            </p:txBody>
          </p:sp>
          <p:sp>
            <p:nvSpPr>
              <p:cNvPr id="42" name="Rectangle 9"/>
              <p:cNvSpPr>
                <a:spLocks noChangeArrowheads="1"/>
              </p:cNvSpPr>
              <p:nvPr/>
            </p:nvSpPr>
            <p:spPr bwMode="auto">
              <a:xfrm>
                <a:off x="118516" y="5440781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en-US" sz="1600" u="sng" dirty="0">
                    <a:solidFill>
                      <a:schemeClr val="tx2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  <a:hlinkClick r:id="rId6"/>
                  </a:rPr>
                  <a:t>www.ermasoft.ru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  <p:sp>
            <p:nvSpPr>
              <p:cNvPr id="43" name="Rectangle 9"/>
              <p:cNvSpPr>
                <a:spLocks noChangeArrowheads="1"/>
              </p:cNvSpPr>
              <p:nvPr/>
            </p:nvSpPr>
            <p:spPr bwMode="auto">
              <a:xfrm>
                <a:off x="119007" y="5152749"/>
                <a:ext cx="2689057" cy="32005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00003E"/>
                        </a:gs>
                        <a:gs pos="50000">
                          <a:srgbClr val="00003E">
                            <a:gamma/>
                            <a:shade val="46275"/>
                            <a:invGamma/>
                          </a:srgbClr>
                        </a:gs>
                        <a:gs pos="100000">
                          <a:srgbClr val="00003E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342900" indent="-342900" algn="l">
                  <a:spcBef>
                    <a:spcPct val="20000"/>
                  </a:spcBef>
                  <a:buClr>
                    <a:schemeClr val="bg2"/>
                  </a:buClr>
                  <a:buFont typeface="Wingdings" pitchFamily="2" charset="2"/>
                  <a:buNone/>
                </a:pPr>
                <a:r>
                  <a:rPr kumimoji="1" lang="ru-RU" sz="1600" u="sng" dirty="0">
                    <a:solidFill>
                      <a:srgbClr val="0000FF"/>
                    </a:solidFill>
                    <a:effectLst>
                      <a:outerShdw blurRad="38100" dist="38100" dir="2700000" algn="tl">
                        <a:srgbClr val="C0C0C0"/>
                      </a:outerShdw>
                    </a:effectLst>
                    <a:latin typeface="Century Gothic" pitchFamily="34" charset="0"/>
                    <a:cs typeface="Times New Roman" pitchFamily="18" charset="0"/>
                  </a:rPr>
                  <a:t>эрмасофт.рф</a:t>
                </a:r>
                <a:endParaRPr kumimoji="1" lang="en-US" sz="1600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endParaRPr>
              </a:p>
            </p:txBody>
          </p:sp>
        </p:grpSp>
        <p:grpSp>
          <p:nvGrpSpPr>
            <p:cNvPr id="26" name="Группа 25"/>
            <p:cNvGrpSpPr/>
            <p:nvPr/>
          </p:nvGrpSpPr>
          <p:grpSpPr>
            <a:xfrm>
              <a:off x="8424688" y="5033088"/>
              <a:ext cx="1455848" cy="712362"/>
              <a:chOff x="2664048" y="331082"/>
              <a:chExt cx="1455848" cy="712362"/>
            </a:xfrm>
          </p:grpSpPr>
          <p:pic>
            <p:nvPicPr>
              <p:cNvPr id="29" name="Picture 116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>
                      <a14:imgLayer r:embed="rId8">
                        <a14:imgEffect>
                          <a14:artisticTexturizer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08064" y="331082"/>
                <a:ext cx="1076145" cy="46120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30" name="Прямая соединительная линия 29"/>
              <p:cNvCxnSpPr>
                <a:endCxn id="41" idx="1"/>
              </p:cNvCxnSpPr>
              <p:nvPr/>
            </p:nvCxnSpPr>
            <p:spPr>
              <a:xfrm>
                <a:off x="2664048" y="792287"/>
                <a:ext cx="1368148" cy="1373"/>
              </a:xfrm>
              <a:prstGeom prst="line">
                <a:avLst/>
              </a:prstGeom>
              <a:ln w="28575">
                <a:solidFill>
                  <a:schemeClr val="accent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" name="TextBox 39"/>
              <p:cNvSpPr txBox="1"/>
              <p:nvPr/>
            </p:nvSpPr>
            <p:spPr>
              <a:xfrm>
                <a:off x="2664048" y="751056"/>
                <a:ext cx="1455848" cy="29238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u-RU" sz="1300" dirty="0">
                    <a:solidFill>
                      <a:schemeClr val="accent1">
                        <a:lumMod val="75000"/>
                      </a:schemeClr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entury Gothic" pitchFamily="34" charset="0"/>
                  </a:rPr>
                  <a:t>Гео технологии</a:t>
                </a:r>
              </a:p>
            </p:txBody>
          </p:sp>
        </p:grpSp>
      </p:grpSp>
      <p:sp>
        <p:nvSpPr>
          <p:cNvPr id="44" name="Rectangle 2"/>
          <p:cNvSpPr txBox="1">
            <a:spLocks noChangeArrowheads="1"/>
          </p:cNvSpPr>
          <p:nvPr/>
        </p:nvSpPr>
        <p:spPr>
          <a:xfrm>
            <a:off x="2520032" y="-71809"/>
            <a:ext cx="7560840" cy="548092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defRPr/>
            </a:pP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ГИС-«</a:t>
            </a:r>
            <a:r>
              <a:rPr lang="ru-RU" sz="3200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ГеоАналитика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1884988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000"/>
                            </p:stCondLst>
                            <p:childTnLst>
                              <p:par>
                                <p:cTn id="31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500"/>
                            </p:stCondLst>
                            <p:childTnLst>
                              <p:par>
                                <p:cTn id="3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Rectangle 3"/>
          <p:cNvSpPr>
            <a:spLocks noChangeArrowheads="1"/>
          </p:cNvSpPr>
          <p:nvPr/>
        </p:nvSpPr>
        <p:spPr bwMode="auto">
          <a:xfrm>
            <a:off x="685665" y="3024535"/>
            <a:ext cx="5591848" cy="113877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Москва, Деловой центр </a:t>
            </a:r>
            <a:r>
              <a:rPr lang="en-US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ARTPLAY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,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Нижняя </a:t>
            </a:r>
            <a:r>
              <a:rPr lang="ru-RU" sz="2000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Сыромятническая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 ул., д.11</a:t>
            </a:r>
          </a:p>
          <a:p>
            <a:pPr>
              <a:spcBef>
                <a:spcPct val="20000"/>
              </a:spcBef>
              <a:buClr>
                <a:schemeClr val="bg2"/>
              </a:buClr>
              <a:buFont typeface="Symbol" pitchFamily="18" charset="2"/>
              <a:buNone/>
              <a:defRPr/>
            </a:pPr>
            <a:r>
              <a:rPr lang="ru-RU" sz="2000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</a:rPr>
              <a:t>Тел.: +7 (495) 642-94-87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91840" y="2975828"/>
            <a:ext cx="7848376" cy="487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ru-RU" dirty="0"/>
          </a:p>
        </p:txBody>
      </p:sp>
      <p:grpSp>
        <p:nvGrpSpPr>
          <p:cNvPr id="37" name="Группа 36"/>
          <p:cNvGrpSpPr/>
          <p:nvPr/>
        </p:nvGrpSpPr>
        <p:grpSpPr>
          <a:xfrm flipH="1">
            <a:off x="7272560" y="5112767"/>
            <a:ext cx="2689548" cy="608090"/>
            <a:chOff x="118516" y="5152749"/>
            <a:chExt cx="2689548" cy="608090"/>
          </a:xfrm>
        </p:grpSpPr>
        <p:sp>
          <p:nvSpPr>
            <p:cNvPr id="38" name="Rectangle 6"/>
            <p:cNvSpPr>
              <a:spLocks noChangeArrowheads="1"/>
            </p:cNvSpPr>
            <p:nvPr/>
          </p:nvSpPr>
          <p:spPr bwMode="auto">
            <a:xfrm flipH="1">
              <a:off x="197765" y="5488431"/>
              <a:ext cx="2369023" cy="45719"/>
            </a:xfrm>
            <a:prstGeom prst="rect">
              <a:avLst/>
            </a:prstGeom>
            <a:gradFill rotWithShape="1">
              <a:gsLst>
                <a:gs pos="0">
                  <a:srgbClr val="0056AC">
                    <a:gamma/>
                    <a:tint val="0"/>
                    <a:invGamma/>
                  </a:srgbClr>
                </a:gs>
                <a:gs pos="100000">
                  <a:srgbClr val="0056AC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r"/>
              <a:endParaRPr lang="ru-RU" sz="1600" dirty="0"/>
            </a:p>
          </p:txBody>
        </p:sp>
        <p:sp>
          <p:nvSpPr>
            <p:cNvPr id="39" name="Rectangle 9"/>
            <p:cNvSpPr>
              <a:spLocks noChangeArrowheads="1"/>
            </p:cNvSpPr>
            <p:nvPr/>
          </p:nvSpPr>
          <p:spPr bwMode="auto">
            <a:xfrm>
              <a:off x="118516" y="5440781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en-US" sz="1600" u="sng" dirty="0">
                  <a:solidFill>
                    <a:schemeClr val="tx2">
                      <a:lumMod val="75000"/>
                    </a:schemeClr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  <a:hlinkClick r:id="rId2"/>
                </a:rPr>
                <a:t>www.ermasoft.ru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  <p:sp>
          <p:nvSpPr>
            <p:cNvPr id="40" name="Rectangle 9"/>
            <p:cNvSpPr>
              <a:spLocks noChangeArrowheads="1"/>
            </p:cNvSpPr>
            <p:nvPr/>
          </p:nvSpPr>
          <p:spPr bwMode="auto">
            <a:xfrm>
              <a:off x="119007" y="5152749"/>
              <a:ext cx="2689057" cy="3200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0">
                    <a:gsLst>
                      <a:gs pos="0">
                        <a:srgbClr val="00003E"/>
                      </a:gs>
                      <a:gs pos="50000">
                        <a:srgbClr val="00003E">
                          <a:gamma/>
                          <a:shade val="46275"/>
                          <a:invGamma/>
                        </a:srgbClr>
                      </a:gs>
                      <a:gs pos="100000">
                        <a:srgbClr val="00003E"/>
                      </a:gs>
                    </a:gsLst>
                    <a:lin ang="0" scaled="1"/>
                  </a:gra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342900" indent="-342900" algn="r">
                <a:spcBef>
                  <a:spcPct val="20000"/>
                </a:spcBef>
                <a:buClr>
                  <a:schemeClr val="bg2"/>
                </a:buClr>
                <a:buFont typeface="Wingdings" pitchFamily="2" charset="2"/>
                <a:buNone/>
              </a:pPr>
              <a:r>
                <a:rPr kumimoji="1" lang="ru-RU" sz="1600" u="sng" dirty="0" err="1">
                  <a:solidFill>
                    <a:srgbClr val="0000FF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itchFamily="34" charset="0"/>
                  <a:cs typeface="Times New Roman" pitchFamily="18" charset="0"/>
                </a:rPr>
                <a:t>эрмасофт.рф</a:t>
              </a:r>
              <a:endParaRPr kumimoji="1" lang="en-US" sz="16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itchFamily="34" charset="0"/>
                <a:cs typeface="Times New Roman" pitchFamily="18" charset="0"/>
              </a:endParaRPr>
            </a:p>
          </p:txBody>
        </p:sp>
      </p:grpSp>
      <p:pic>
        <p:nvPicPr>
          <p:cNvPr id="254" name="Picture 8" descr="ERMA_SOFT_LOGO_blu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56" y="96069"/>
            <a:ext cx="2362200" cy="98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9" name="Группа 28"/>
          <p:cNvGrpSpPr/>
          <p:nvPr/>
        </p:nvGrpSpPr>
        <p:grpSpPr>
          <a:xfrm>
            <a:off x="4381312" y="2663467"/>
            <a:ext cx="5555544" cy="3025364"/>
            <a:chOff x="4314750" y="2519451"/>
            <a:chExt cx="5555544" cy="3025364"/>
          </a:xfrm>
        </p:grpSpPr>
        <p:grpSp>
          <p:nvGrpSpPr>
            <p:cNvPr id="30" name="Группа 29"/>
            <p:cNvGrpSpPr/>
            <p:nvPr/>
          </p:nvGrpSpPr>
          <p:grpSpPr>
            <a:xfrm>
              <a:off x="5117802" y="4464695"/>
              <a:ext cx="1512168" cy="1080120"/>
              <a:chOff x="4564633" y="2348880"/>
              <a:chExt cx="1512168" cy="1080120"/>
            </a:xfrm>
          </p:grpSpPr>
          <p:sp>
            <p:nvSpPr>
              <p:cNvPr id="72" name="Прямоугольник 71"/>
              <p:cNvSpPr/>
              <p:nvPr/>
            </p:nvSpPr>
            <p:spPr>
              <a:xfrm>
                <a:off x="4564633" y="234888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73" name="Скругленный прямоугольник 72"/>
              <p:cNvSpPr/>
              <p:nvPr/>
            </p:nvSpPr>
            <p:spPr>
              <a:xfrm>
                <a:off x="4564633" y="256490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74" name="Picture 47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53341" y="2420888"/>
                <a:ext cx="998779" cy="624434"/>
              </a:xfrm>
              <a:prstGeom prst="rect">
                <a:avLst/>
              </a:prstGeom>
              <a:noFill/>
              <a:ln>
                <a:noFill/>
              </a:ln>
              <a:effectLst>
                <a:outerShdw dist="35921" dir="2700000" algn="ctr" rotWithShape="0">
                  <a:srgbClr val="578963"/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E1B7B7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333333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</a:extLst>
            </p:spPr>
          </p:pic>
          <p:pic>
            <p:nvPicPr>
              <p:cNvPr id="75" name="Picture 88" descr="C:\Users\MSudeykin\AppData\Local\Microsoft\Windows\Temporary Internet Files\Content.IE5\5OUFMT6P\MC900307658[1].wmf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076056" y="2708920"/>
                <a:ext cx="927934" cy="67701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" name="Picture 103" descr="C:\Users\MSudeykin\AppData\Local\Microsoft\Windows\Temporary Internet Files\Content.IE5\G8NI52G7\MC900433949[1]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31348" y="2793113"/>
                <a:ext cx="592824" cy="59282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1" name="Рисунок 30" descr="Сети"/>
            <p:cNvPicPr/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4750" y="3655447"/>
              <a:ext cx="1517650" cy="109728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grpSp>
          <p:nvGrpSpPr>
            <p:cNvPr id="32" name="Группа 31"/>
            <p:cNvGrpSpPr/>
            <p:nvPr/>
          </p:nvGrpSpPr>
          <p:grpSpPr>
            <a:xfrm>
              <a:off x="6485954" y="2519451"/>
              <a:ext cx="1512168" cy="1090989"/>
              <a:chOff x="4564633" y="2348880"/>
              <a:chExt cx="1512168" cy="1090989"/>
            </a:xfrm>
          </p:grpSpPr>
          <p:grpSp>
            <p:nvGrpSpPr>
              <p:cNvPr id="66" name="Группа 65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70" name="Прямоугольник 69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71" name="Скругленный прямоугольник 70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67" name="Рисунок 66"/>
              <p:cNvPicPr/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60032" y="2420888"/>
                <a:ext cx="1138744" cy="690028"/>
              </a:xfrm>
              <a:prstGeom prst="rect">
                <a:avLst/>
              </a:prstGeom>
              <a:noFill/>
              <a:ln w="3175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68" name="Picture 2"/>
              <p:cNvPicPr>
                <a:picLocks noChangeAspect="1" noChangeArrowheads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3921" y="2780928"/>
                <a:ext cx="452222" cy="5724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9" name="Picture 36" descr="C:\Users\MSudeykin\AppData\Local\Microsoft\Windows\Temporary Internet Files\Content.IE5\3O009IYM\MC900294959[1].wmf"/>
              <p:cNvPicPr>
                <a:picLocks noChangeAspect="1" noChangeArrowheads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21459" y="2860243"/>
                <a:ext cx="432048" cy="57962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3" name="Группа 32"/>
            <p:cNvGrpSpPr/>
            <p:nvPr/>
          </p:nvGrpSpPr>
          <p:grpSpPr>
            <a:xfrm>
              <a:off x="6557962" y="4175635"/>
              <a:ext cx="1512168" cy="1080120"/>
              <a:chOff x="4564633" y="2348880"/>
              <a:chExt cx="1512168" cy="1080120"/>
            </a:xfrm>
          </p:grpSpPr>
          <p:grpSp>
            <p:nvGrpSpPr>
              <p:cNvPr id="59" name="Группа 58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64" name="Прямоугольник 63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65" name="Скругленный прямоугольник 64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60" name="Picture 7"/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70319" y="2379523"/>
                <a:ext cx="1342535" cy="654984"/>
              </a:xfrm>
              <a:prstGeom prst="rect">
                <a:avLst/>
              </a:prstGeom>
              <a:noFill/>
              <a:ln w="3175">
                <a:noFill/>
                <a:miter lim="800000"/>
                <a:headEnd/>
                <a:tailEnd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</a:extLst>
            </p:spPr>
          </p:pic>
          <p:pic>
            <p:nvPicPr>
              <p:cNvPr id="61" name="Picture 35" descr="C:\Program Files (x86)\Microsoft Office\MEDIA\CAGCAT10\j0301252.wmf"/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4609194" y="2923422"/>
                <a:ext cx="524550" cy="448575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2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13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20717" y="2988178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3" name="Picture 2" descr="C:\Users\MSudeykin\AppData\Local\Microsoft\Windows\Temporary Internet Files\Content.IE5\8Z2MTNP7\MC900318254[1].wmf"/>
              <p:cNvPicPr>
                <a:picLocks noChangeAspect="1" noChangeArrowheads="1"/>
              </p:cNvPicPr>
              <p:nvPr/>
            </p:nvPicPr>
            <p:blipFill>
              <a:blip r:embed="rId13" cstate="print">
                <a:lum bright="20000" contrast="4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8369" y="3068665"/>
                <a:ext cx="281032" cy="318890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34" name="Группа 33"/>
            <p:cNvGrpSpPr/>
            <p:nvPr/>
          </p:nvGrpSpPr>
          <p:grpSpPr>
            <a:xfrm>
              <a:off x="5693866" y="3311539"/>
              <a:ext cx="1512168" cy="1080120"/>
              <a:chOff x="4564633" y="2348880"/>
              <a:chExt cx="1512168" cy="1080120"/>
            </a:xfrm>
          </p:grpSpPr>
          <p:grpSp>
            <p:nvGrpSpPr>
              <p:cNvPr id="52" name="Группа 51"/>
              <p:cNvGrpSpPr/>
              <p:nvPr/>
            </p:nvGrpSpPr>
            <p:grpSpPr>
              <a:xfrm>
                <a:off x="4564633" y="2348880"/>
                <a:ext cx="1512168" cy="1080120"/>
                <a:chOff x="2555776" y="3501008"/>
                <a:chExt cx="1512168" cy="1080120"/>
              </a:xfrm>
            </p:grpSpPr>
            <p:sp>
              <p:nvSpPr>
                <p:cNvPr id="57" name="Прямоугольник 56"/>
                <p:cNvSpPr/>
                <p:nvPr/>
              </p:nvSpPr>
              <p:spPr>
                <a:xfrm>
                  <a:off x="2555776" y="3501008"/>
                  <a:ext cx="1512168" cy="1080120"/>
                </a:xfrm>
                <a:prstGeom prst="rect">
                  <a:avLst/>
                </a:prstGeom>
                <a:gradFill flip="none" rotWithShape="1">
                  <a:gsLst>
                    <a:gs pos="3000">
                      <a:schemeClr val="bg1"/>
                    </a:gs>
                    <a:gs pos="100000">
                      <a:schemeClr val="accent1">
                        <a:lumMod val="20000"/>
                        <a:lumOff val="80000"/>
                      </a:schemeClr>
                    </a:gs>
                  </a:gsLst>
                  <a:lin ang="10800000" scaled="0"/>
                  <a:tileRect/>
                </a:gradFill>
                <a:ln>
                  <a:noFill/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001">
                  <a:schemeClr val="lt2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58" name="Скругленный прямоугольник 57"/>
                <p:cNvSpPr/>
                <p:nvPr/>
              </p:nvSpPr>
              <p:spPr>
                <a:xfrm>
                  <a:off x="2555776" y="3717031"/>
                  <a:ext cx="1512168" cy="648073"/>
                </a:xfrm>
                <a:prstGeom prst="roundRect">
                  <a:avLst/>
                </a:prstGeom>
                <a:noFill/>
                <a:ln w="12700">
                  <a:prstDash val="lg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pic>
            <p:nvPicPr>
              <p:cNvPr id="53" name="Picture 3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70044" y="2375416"/>
                <a:ext cx="292100" cy="5715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4" name="Picture 5" descr="untitled2"/>
              <p:cNvPicPr>
                <a:picLocks noChangeAspect="1" noChangeArrowheads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59744" y="2651240"/>
                <a:ext cx="1135564" cy="705752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34" descr="C:\Program Files (x86)\Microsoft Office\MEDIA\CAGCAT10\j0292020.wmf"/>
              <p:cNvPicPr>
                <a:picLocks noChangeAspect="1" noChangeArrowheads="1"/>
              </p:cNvPicPr>
              <p:nvPr/>
            </p:nvPicPr>
            <p:blipFill>
              <a:blip r:embed="rId1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6236" y="2391530"/>
                <a:ext cx="546389" cy="518536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6" name="Picture 60" descr="IN00561_"/>
              <p:cNvPicPr>
                <a:picLocks noChangeAspect="1" noChangeArrowheads="1"/>
              </p:cNvPicPr>
              <p:nvPr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46936" y="2996828"/>
                <a:ext cx="289160" cy="360164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gradFill rotWithShape="0">
                      <a:gsLst>
                        <a:gs pos="0">
                          <a:srgbClr val="FFFFFF"/>
                        </a:gs>
                        <a:gs pos="100000">
                          <a:srgbClr val="D9D9D9"/>
                        </a:gs>
                      </a:gsLst>
                      <a:lin ang="0" scaled="1"/>
                    </a:gradFill>
                  </a14:hiddenFill>
                </a:ext>
                <a:ext uri="{91240B29-F687-4F45-9708-019B960494DF}">
                  <a14:hiddenLine xmlns:a14="http://schemas.microsoft.com/office/drawing/2010/main" w="3175">
                    <a:solidFill>
                      <a:srgbClr val="333333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35" name="Группа 34"/>
            <p:cNvGrpSpPr/>
            <p:nvPr/>
          </p:nvGrpSpPr>
          <p:grpSpPr>
            <a:xfrm>
              <a:off x="7566074" y="3653716"/>
              <a:ext cx="1512132" cy="1097983"/>
              <a:chOff x="0" y="835848"/>
              <a:chExt cx="1512168" cy="1098318"/>
            </a:xfrm>
          </p:grpSpPr>
          <p:sp>
            <p:nvSpPr>
              <p:cNvPr id="46" name="Прямоугольник 45"/>
              <p:cNvSpPr/>
              <p:nvPr/>
            </p:nvSpPr>
            <p:spPr>
              <a:xfrm>
                <a:off x="0" y="835848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47" name="Скругленный прямоугольник 46"/>
              <p:cNvSpPr/>
              <p:nvPr/>
            </p:nvSpPr>
            <p:spPr>
              <a:xfrm>
                <a:off x="0" y="1059071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48" name="Рисунок 47"/>
              <p:cNvPicPr/>
              <p:nvPr/>
            </p:nvPicPr>
            <p:blipFill>
              <a:blip r:embed="rId1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779"/>
              <a:stretch>
                <a:fillRect/>
              </a:stretch>
            </p:blipFill>
            <p:spPr bwMode="auto">
              <a:xfrm>
                <a:off x="78339" y="924616"/>
                <a:ext cx="1102104" cy="659920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9" name="Picture 34" descr="C:\Program Files (x86)\Microsoft Office\MEDIA\CAGCAT10\j0292020.wmf"/>
              <p:cNvPicPr>
                <a:picLocks noChangeAspect="1"/>
              </p:cNvPicPr>
              <p:nvPr/>
            </p:nvPicPr>
            <p:blipFill>
              <a:blip r:embed="rId16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375" y="1347104"/>
                <a:ext cx="517475" cy="58706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</p:pic>
          <p:pic>
            <p:nvPicPr>
              <p:cNvPr id="50" name="Рисунок 49"/>
              <p:cNvPicPr/>
              <p:nvPr/>
            </p:nvPicPr>
            <p:blipFill>
              <a:blip r:embed="rId1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22045" y="1159102"/>
                <a:ext cx="516793" cy="37656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51" name="Рисунок 50"/>
              <p:cNvPicPr/>
              <p:nvPr/>
            </p:nvPicPr>
            <p:blipFill>
              <a:blip r:embed="rId2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6822" y="1336538"/>
                <a:ext cx="392673" cy="514622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36" name="Группа 35"/>
            <p:cNvGrpSpPr/>
            <p:nvPr/>
          </p:nvGrpSpPr>
          <p:grpSpPr>
            <a:xfrm>
              <a:off x="8358162" y="2807483"/>
              <a:ext cx="1512132" cy="1079791"/>
              <a:chOff x="1254592" y="0"/>
              <a:chExt cx="1512168" cy="1080120"/>
            </a:xfrm>
          </p:grpSpPr>
          <p:sp>
            <p:nvSpPr>
              <p:cNvPr id="41" name="Прямоугольник 40"/>
              <p:cNvSpPr/>
              <p:nvPr/>
            </p:nvSpPr>
            <p:spPr>
              <a:xfrm>
                <a:off x="1254592" y="0"/>
                <a:ext cx="1512168" cy="1080120"/>
              </a:xfrm>
              <a:prstGeom prst="rect">
                <a:avLst/>
              </a:prstGeom>
              <a:gradFill flip="none" rotWithShape="1">
                <a:gsLst>
                  <a:gs pos="3000">
                    <a:schemeClr val="bg1"/>
                  </a:gs>
                  <a:gs pos="100000">
                    <a:schemeClr val="accent1">
                      <a:lumMod val="20000"/>
                      <a:lumOff val="80000"/>
                    </a:schemeClr>
                  </a:gs>
                </a:gsLst>
                <a:lin ang="10800000" scaled="0"/>
                <a:tileRect/>
              </a:gradFill>
              <a:ln w="3175"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001">
                <a:schemeClr val="lt2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sp>
            <p:nvSpPr>
              <p:cNvPr id="42" name="Скругленный прямоугольник 41"/>
              <p:cNvSpPr/>
              <p:nvPr/>
            </p:nvSpPr>
            <p:spPr>
              <a:xfrm>
                <a:off x="1254592" y="216023"/>
                <a:ext cx="1512168" cy="648073"/>
              </a:xfrm>
              <a:prstGeom prst="roundRect">
                <a:avLst/>
              </a:prstGeom>
              <a:noFill/>
              <a:ln w="12700"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>
                  <a:lnSpc>
                    <a:spcPct val="115000"/>
                  </a:lnSpc>
                  <a:spcAft>
                    <a:spcPts val="1000"/>
                  </a:spcAft>
                </a:pPr>
                <a:r>
                  <a:rPr lang="ru-RU" sz="1000">
                    <a:effectLst/>
                    <a:latin typeface="Times New Roman"/>
                    <a:ea typeface="Times New Roman"/>
                    <a:cs typeface="Times New Roman"/>
                  </a:rPr>
                  <a:t> </a:t>
                </a:r>
              </a:p>
            </p:txBody>
          </p:sp>
          <p:pic>
            <p:nvPicPr>
              <p:cNvPr id="43" name="Рисунок 42"/>
              <p:cNvPicPr/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4593"/>
              <a:stretch>
                <a:fillRect/>
              </a:stretch>
            </p:blipFill>
            <p:spPr bwMode="auto">
              <a:xfrm>
                <a:off x="1546712" y="56731"/>
                <a:ext cx="1155408" cy="66334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4" name="Рисунок 43"/>
              <p:cNvPicPr/>
              <p:nvPr/>
            </p:nvPicPr>
            <p:blipFill>
              <a:blip r:embed="rId2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3395"/>
              <a:stretch>
                <a:fillRect/>
              </a:stretch>
            </p:blipFill>
            <p:spPr bwMode="auto">
              <a:xfrm>
                <a:off x="1333903" y="504057"/>
                <a:ext cx="767072" cy="487210"/>
              </a:xfrm>
              <a:prstGeom prst="rect">
                <a:avLst/>
              </a:prstGeom>
              <a:noFill/>
              <a:ln w="3175">
                <a:solidFill>
                  <a:srgbClr val="C00000"/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45" name="Picture 36" descr="C:\Users\MSudeykin\AppData\Local\Microsoft\Windows\Temporary Internet Files\Content.IE5\3O009IYM\MC900294959[1].wmf"/>
              <p:cNvPicPr>
                <a:picLocks noChangeAspect="1"/>
              </p:cNvPicPr>
              <p:nvPr/>
            </p:nvPicPr>
            <p:blipFill>
              <a:blip r:embed="rId10" cstate="print">
                <a:lum contrast="2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16934" y="504056"/>
                <a:ext cx="385185" cy="566579"/>
              </a:xfrm>
              <a:prstGeom prst="rect">
                <a:avLst/>
              </a:prstGeom>
              <a:noFill/>
              <a:ln>
                <a:noFill/>
              </a:ln>
              <a:effectLst>
                <a:outerShdw blurRad="50800" dist="38100" dir="2700000" algn="tl" rotWithShape="0">
                  <a:srgbClr val="000000">
                    <a:alpha val="39999"/>
                  </a:srgbClr>
                </a:outerShdw>
              </a:effectLst>
              <a:extLst/>
            </p:spPr>
          </p:pic>
        </p:grpSp>
      </p:grpSp>
      <p:sp>
        <p:nvSpPr>
          <p:cNvPr id="77" name="Rectangle 2"/>
          <p:cNvSpPr>
            <a:spLocks noGrp="1" noChangeArrowheads="1"/>
          </p:cNvSpPr>
          <p:nvPr>
            <p:ph type="title"/>
          </p:nvPr>
        </p:nvSpPr>
        <p:spPr>
          <a:xfrm>
            <a:off x="719832" y="1872407"/>
            <a:ext cx="7560840" cy="1075379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4286848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10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77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11547</TotalTime>
  <Words>336</Words>
  <Application>Microsoft Office PowerPoint</Application>
  <PresentationFormat>Произвольный</PresentationFormat>
  <Paragraphs>98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20" baseType="lpstr">
      <vt:lpstr>Arial</vt:lpstr>
      <vt:lpstr>Arial Narrow</vt:lpstr>
      <vt:lpstr>Calibri</vt:lpstr>
      <vt:lpstr>Century Gothic</vt:lpstr>
      <vt:lpstr>Segoe UI Semilight</vt:lpstr>
      <vt:lpstr>Symbol</vt:lpstr>
      <vt:lpstr>Times New Roman</vt:lpstr>
      <vt:lpstr>Wingdings</vt:lpstr>
      <vt:lpstr>Тема Office</vt:lpstr>
      <vt:lpstr>Clip</vt:lpstr>
      <vt:lpstr>Автоматизация информационно-справочных и аналитических задач с использованием геоинформационных технологий  ГИС-Геоаналитика</vt:lpstr>
      <vt:lpstr>ГИС-«ГеоАналитика»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И. Судейкин</dc:creator>
  <cp:lastModifiedBy>Михаил И. Судейкин</cp:lastModifiedBy>
  <cp:revision>1404</cp:revision>
  <cp:lastPrinted>2014-04-17T06:36:40Z</cp:lastPrinted>
  <dcterms:created xsi:type="dcterms:W3CDTF">2011-05-04T07:20:40Z</dcterms:created>
  <dcterms:modified xsi:type="dcterms:W3CDTF">2016-04-08T07:26:14Z</dcterms:modified>
</cp:coreProperties>
</file>