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8" r:id="rId4"/>
    <p:sldId id="259" r:id="rId5"/>
    <p:sldId id="260" r:id="rId6"/>
    <p:sldId id="261" r:id="rId7"/>
    <p:sldId id="263" r:id="rId8"/>
    <p:sldId id="267" r:id="rId9"/>
    <p:sldId id="262" r:id="rId10"/>
    <p:sldId id="269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F0D"/>
    <a:srgbClr val="FF6600"/>
    <a:srgbClr val="F2C055"/>
    <a:srgbClr val="FF8235"/>
    <a:srgbClr val="3361AD"/>
    <a:srgbClr val="800000"/>
    <a:srgbClr val="CC3300"/>
    <a:srgbClr val="FF3300"/>
    <a:srgbClr val="F6F7F7"/>
    <a:srgbClr val="E8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DE0D-F8CC-457F-B260-8863E17A534C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4F09-86F7-48C9-9B5B-81A03B6D75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311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2309-ED8D-426E-B325-A76B080DFF9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952C-AA03-4307-A9FC-BD6404056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31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952C-AA03-4307-A9FC-BD64040569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41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952C-AA03-4307-A9FC-BD64040569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41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952C-AA03-4307-A9FC-BD640405694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3563938" y="2852738"/>
            <a:ext cx="4892675" cy="76200"/>
          </a:xfrm>
          <a:prstGeom prst="rect">
            <a:avLst/>
          </a:prstGeom>
          <a:solidFill>
            <a:srgbClr val="3E4CD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72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855913"/>
            <a:ext cx="8259762" cy="482600"/>
          </a:xfrm>
        </p:spPr>
        <p:txBody>
          <a:bodyPr anchor="b"/>
          <a:lstStyle>
            <a:lvl1pPr>
              <a:lnSpc>
                <a:spcPct val="90000"/>
              </a:lnSpc>
              <a:defRPr sz="2800">
                <a:solidFill>
                  <a:srgbClr val="5F5D6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63938" y="3644900"/>
            <a:ext cx="4894262" cy="20891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E4CD6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6003158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2822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6113" y="620713"/>
            <a:ext cx="2027237" cy="5475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2813" y="620713"/>
            <a:ext cx="5930900" cy="5475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290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5433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75662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4868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898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8434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226504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25664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1115005"/>
      </p:ext>
    </p:extLst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78"/>
          <p:cNvSpPr>
            <a:spLocks noChangeArrowheads="1"/>
          </p:cNvSpPr>
          <p:nvPr userDrawn="1"/>
        </p:nvSpPr>
        <p:spPr bwMode="auto">
          <a:xfrm>
            <a:off x="8027988" y="6165850"/>
            <a:ext cx="938212" cy="6254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9" name="Picture 83" descr="exactus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1819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20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indent="534988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Arial" charset="0"/>
          <a:ea typeface="+mj-ea"/>
          <a:cs typeface="+mj-cs"/>
        </a:defRPr>
      </a:lvl1pPr>
      <a:lvl2pPr indent="534988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Arial" charset="0"/>
        </a:defRPr>
      </a:lvl2pPr>
      <a:lvl3pPr indent="534988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Arial" charset="0"/>
        </a:defRPr>
      </a:lvl3pPr>
      <a:lvl4pPr indent="534988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Arial" charset="0"/>
        </a:defRPr>
      </a:lvl4pPr>
      <a:lvl5pPr indent="534988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Arial" charset="0"/>
        </a:defRPr>
      </a:lvl5pPr>
      <a:lvl6pPr marL="457200" indent="534988" algn="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Verdana" pitchFamily="34" charset="0"/>
        </a:defRPr>
      </a:lvl6pPr>
      <a:lvl7pPr marL="914400" indent="534988" algn="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Verdana" pitchFamily="34" charset="0"/>
        </a:defRPr>
      </a:lvl7pPr>
      <a:lvl8pPr marL="1371600" indent="534988" algn="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Verdana" pitchFamily="34" charset="0"/>
        </a:defRPr>
      </a:lvl8pPr>
      <a:lvl9pPr marL="1828800" indent="534988" algn="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3E4CD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4CD6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F5D6B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F5D6B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85000"/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textapp.ru/" TargetMode="Externa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hyperlink" Target="http://www.textapp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27.png"/><Relationship Id="rId3" Type="http://schemas.openxmlformats.org/officeDocument/2006/relationships/hyperlink" Target="http://www.textapp.ru/" TargetMode="External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2.gif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gif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hyperlink" Target="http://textapp.ru/" TargetMode="External"/><Relationship Id="rId2" Type="http://schemas.openxmlformats.org/officeDocument/2006/relationships/hyperlink" Target="http://www.textap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hyperlink" Target="mailto:sales@textapp.ru" TargetMode="Externa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xtapp.ru/" TargetMode="Externa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xtapp.ru/" TargetMode="Externa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textapp.ru/" TargetMode="External"/><Relationship Id="rId4" Type="http://schemas.openxmlformats.org/officeDocument/2006/relationships/oleObject" Target="../embeddings/oleObject1.bin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hyperlink" Target="http://www.textapp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hyperlink" Target="http://www.textapp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xtap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 txBox="1">
            <a:spLocks/>
          </p:cNvSpPr>
          <p:nvPr/>
        </p:nvSpPr>
        <p:spPr bwMode="auto">
          <a:xfrm>
            <a:off x="1187058" y="2132856"/>
            <a:ext cx="7003724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ПРОГРАММНО-АППАРАТНЫЙ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КОМПЛЕКС ИНТЕЛЛЕКТУАЛЬНОГО ПОИСКА И АНАЛИЗА БОЛЬШИХ МАССИВОВ ТЕКСТОВ</a:t>
            </a:r>
            <a:r>
              <a:rPr lang="en-US" altLang="ru-RU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r>
              <a:rPr lang="en-US" altLang="ru-RU" sz="3600" b="1" dirty="0" smtClean="0">
                <a:latin typeface="+mn-lt"/>
              </a:rPr>
              <a:t>Text Appliance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97741" y="5373216"/>
            <a:ext cx="25460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+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7 (499) 135 04 63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117312, 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Москва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пр-т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60-летия Октября, </a:t>
            </a:r>
            <a:r>
              <a:rPr lang="ru-RU" altLang="ru-R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en-US" altLang="ru-RU" sz="14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  <a:hlinkClick r:id="rId4"/>
              </a:rPr>
              <a:t>www.textapp.ru</a:t>
            </a:r>
            <a:endParaRPr lang="en-US" altLang="ru-RU" sz="14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749908" cy="1182727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11760" y="598012"/>
            <a:ext cx="3453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+mj-lt"/>
              </a:rPr>
              <a:t>Общество с ограниченной ответственностью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+mj-lt"/>
              </a:rPr>
              <a:t>«Технологии </a:t>
            </a:r>
            <a:r>
              <a:rPr lang="ru-RU" altLang="ru-RU" sz="1100" dirty="0">
                <a:solidFill>
                  <a:srgbClr val="000000"/>
                </a:solidFill>
                <a:latin typeface="+mj-lt"/>
              </a:rPr>
              <a:t>системного </a:t>
            </a:r>
            <a:r>
              <a:rPr lang="ru-RU" altLang="ru-RU" sz="1100" dirty="0" smtClean="0">
                <a:solidFill>
                  <a:srgbClr val="000000"/>
                </a:solidFill>
                <a:latin typeface="+mj-lt"/>
              </a:rPr>
              <a:t>анализа»ё</a:t>
            </a:r>
            <a:endParaRPr lang="ru-RU" altLang="ru-RU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7" y="222094"/>
            <a:ext cx="2091109" cy="1182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75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1115616" y="620713"/>
            <a:ext cx="784899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Выгода от использования</a:t>
            </a:r>
            <a:endParaRPr lang="ru-RU" sz="3200" b="1" dirty="0">
              <a:solidFill>
                <a:srgbClr val="3361AD"/>
              </a:solidFill>
            </a:endParaRPr>
          </a:p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3E4CD6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268760"/>
            <a:ext cx="7959725" cy="50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400" dirty="0" smtClean="0"/>
              <a:t>Создание новых бизнесов на основе текстовой аналитики.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400" dirty="0" smtClean="0"/>
              <a:t>Предоставление новых услуг клиентам.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400" dirty="0" smtClean="0"/>
              <a:t>Дополнительная прибыль с каждого клиента.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400" dirty="0" smtClean="0"/>
              <a:t>Оптимизация бизнес-процессов компании.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400" dirty="0" smtClean="0"/>
              <a:t>Повышение качества работы с текстовыми коллекциями.</a:t>
            </a:r>
            <a:endParaRPr lang="ru-RU" sz="2000" dirty="0"/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3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88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Внедрения</a:t>
            </a:r>
            <a:endParaRPr lang="ru-RU" sz="3200" b="1" dirty="0">
              <a:solidFill>
                <a:srgbClr val="3361AD"/>
              </a:solidFill>
            </a:endParaRPr>
          </a:p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3E4CD6"/>
              </a:solidFill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3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2050" name="Picture 2" descr="C:\Users\Margarita\Desktop\логотипы\4-epkina-659-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02" y="5005950"/>
            <a:ext cx="1723157" cy="1723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garita\Desktop\логотипы\4192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" y="4017135"/>
            <a:ext cx="1008301" cy="1008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garita\Desktop\логотипы\essutm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57" y="2774055"/>
            <a:ext cx="831852" cy="1080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garita\Desktop\логотипы\header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90" y="3850221"/>
            <a:ext cx="900239" cy="1262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garita\Desktop\логотипы\id5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05" y="2644678"/>
            <a:ext cx="943424" cy="94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garita\Desktop\логотипы\img_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04" y="4017135"/>
            <a:ext cx="954608" cy="102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garita\Desktop\логотипы\lef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4" y="5232927"/>
            <a:ext cx="925347" cy="910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argarita\Desktop\логотипы\logo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30" y="4107698"/>
            <a:ext cx="988379" cy="908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argarita\Desktop\логотипы\logo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40" y="5293589"/>
            <a:ext cx="685795" cy="1030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argarita\Desktop\логотипы\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24" y="1362081"/>
            <a:ext cx="876327" cy="100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argarita\Desktop\логотипы\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92" y="1504020"/>
            <a:ext cx="1623633" cy="63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argarita\Desktop\логотипы\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3" y="2695612"/>
            <a:ext cx="873928" cy="1143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Margarita\Desktop\логотипы\logo_chgak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24" y="5330320"/>
            <a:ext cx="941176" cy="933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argarita\Desktop\логотипы\Logo_demidovskiy_universit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40" y="5112366"/>
            <a:ext cx="1124244" cy="1151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Margarita\Desktop\логотипы\logo-v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62081"/>
            <a:ext cx="1556743" cy="52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Margarita\Desktop\логотипы\slide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80" y="3767264"/>
            <a:ext cx="837000" cy="142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Margarita\Desktop\логотипы\logo (1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2" y="1472196"/>
            <a:ext cx="875489" cy="864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Margarita\Desktop\логотипы\ks_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50" y="2966187"/>
            <a:ext cx="1655025" cy="507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rgarita\Desktop\логотипы\head_light4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5" y="2706721"/>
            <a:ext cx="968074" cy="881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argarita\Desktop\логотипы\logo_gpntb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5" y="1462207"/>
            <a:ext cx="1000496" cy="1007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argarita\Desktop\логотипы\logo-right-v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1" y="1965768"/>
            <a:ext cx="2019300" cy="55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975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36B63F8-D6C3-4D66-BF8A-4F4ED29B3A8A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750" y="1916832"/>
            <a:ext cx="8280400" cy="4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 smtClean="0">
              <a:solidFill>
                <a:srgbClr val="000000"/>
              </a:solidFill>
              <a:hlinkClick r:id="rId2"/>
            </a:endParaRP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000000"/>
                </a:solidFill>
                <a:hlinkClick r:id="rId2"/>
              </a:rPr>
              <a:t>www.textapp.ru</a:t>
            </a:r>
            <a:r>
              <a:rPr lang="en-US" sz="2800" kern="0" dirty="0" smtClean="0">
                <a:solidFill>
                  <a:srgbClr val="000000"/>
                </a:solidFill>
              </a:rPr>
              <a:t/>
            </a:r>
            <a:endParaRPr lang="en-US" sz="2800" kern="0" dirty="0">
              <a:solidFill>
                <a:srgbClr val="000000"/>
              </a:solidFill>
            </a:endParaRP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hlinkClick r:id="rId3"/>
              </a:rPr>
              <a:t>demo.textapp.ru</a:t>
            </a:r>
            <a:r>
              <a:rPr lang="en-US" sz="2800" kern="0" dirty="0">
                <a:solidFill>
                  <a:srgbClr val="000000"/>
                </a:solidFill>
              </a:rPr>
              <a:t/>
            </a: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Общество с ограниченной ответственностью </a:t>
            </a:r>
            <a:r>
              <a:rPr lang="ru-RU" sz="2400" dirty="0">
                <a:solidFill>
                  <a:srgbClr val="000000"/>
                </a:solidFill>
              </a:rPr>
              <a:t>«Технологии системного анализа»</a:t>
            </a:r>
            <a:endParaRPr lang="ru-RU" sz="2400" kern="0" dirty="0">
              <a:solidFill>
                <a:srgbClr val="000000"/>
              </a:solidFill>
            </a:endParaRP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defRPr/>
            </a:pPr>
            <a:r>
              <a:rPr lang="ru-RU" sz="2400" kern="0" dirty="0">
                <a:solidFill>
                  <a:srgbClr val="000000"/>
                </a:solidFill>
              </a:rPr>
              <a:t>117312, </a:t>
            </a:r>
            <a:r>
              <a:rPr lang="ru-RU" sz="2400" dirty="0">
                <a:solidFill>
                  <a:srgbClr val="000000"/>
                </a:solidFill>
              </a:rPr>
              <a:t>Москва</a:t>
            </a:r>
            <a:r>
              <a:rPr lang="en-US" sz="2400" kern="0" dirty="0">
                <a:solidFill>
                  <a:srgbClr val="000000"/>
                </a:solidFill>
              </a:rPr>
              <a:t>,</a:t>
            </a:r>
            <a:r>
              <a:rPr lang="ru-RU" sz="2400" kern="0" dirty="0">
                <a:solidFill>
                  <a:srgbClr val="000000"/>
                </a:solidFill>
              </a:rPr>
              <a:t/>
            </a:r>
            <a:r>
              <a:rPr lang="ru-RU" sz="2400" dirty="0" smtClean="0">
                <a:solidFill>
                  <a:srgbClr val="000000"/>
                </a:solidFill>
              </a:rPr>
              <a:t>пр-т </a:t>
            </a:r>
            <a:r>
              <a:rPr lang="ru-RU" sz="2400" dirty="0">
                <a:solidFill>
                  <a:srgbClr val="000000"/>
                </a:solidFill>
              </a:rPr>
              <a:t>60-летия Октября, 9</a:t>
            </a:r>
          </a:p>
          <a:p>
            <a:pPr marL="609600" indent="-609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defRPr/>
            </a:pPr>
            <a:r>
              <a:rPr lang="ru-RU" sz="2400" dirty="0">
                <a:solidFill>
                  <a:srgbClr val="000000"/>
                </a:solidFill>
              </a:rPr>
              <a:t>Телефон/факс: +7 (499) 135-04-63</a:t>
            </a:r>
          </a:p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E4CD6"/>
              </a:buClr>
              <a:buSzPct val="75000"/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hlinkClick r:id="rId4"/>
              </a:rPr>
              <a:t>sales@textapp.ru</a:t>
            </a:r>
            <a:r>
              <a:rPr lang="en-US" sz="2400" kern="0" dirty="0" smtClean="0">
                <a:solidFill>
                  <a:srgbClr val="000000"/>
                </a:solidFill>
              </a:rPr>
              <a:t/>
            </a:r>
            <a:endParaRPr lang="en-US" sz="2400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/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57985"/>
            <a:ext cx="1362451" cy="9208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0976"/>
            <a:ext cx="1800200" cy="1018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342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Назначение</a:t>
            </a:r>
            <a:endParaRPr lang="ru-RU" sz="3200" b="1" dirty="0">
              <a:solidFill>
                <a:srgbClr val="3361AD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341438"/>
            <a:ext cx="79597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Text </a:t>
            </a:r>
            <a:r>
              <a:rPr lang="en-US" sz="2200" dirty="0">
                <a:solidFill>
                  <a:srgbClr val="000000"/>
                </a:solidFill>
              </a:rPr>
              <a:t>Appliance</a:t>
            </a:r>
            <a:r>
              <a:rPr lang="ru-RU" sz="2200" dirty="0">
                <a:solidFill>
                  <a:srgbClr val="000000"/>
                </a:solidFill>
              </a:rPr>
              <a:t/>
            </a:r>
            <a:r>
              <a:rPr lang="ru-RU" sz="2200" dirty="0" smtClean="0">
                <a:solidFill>
                  <a:srgbClr val="000000"/>
                </a:solidFill>
              </a:rPr>
              <a:t>разработан для сегмента </a:t>
            </a:r>
            <a:r>
              <a:rPr lang="en-US" sz="2200" dirty="0" smtClean="0">
                <a:solidFill>
                  <a:srgbClr val="000000"/>
                </a:solidFill>
              </a:rPr>
              <a:t>B2B </a:t>
            </a:r>
            <a:r>
              <a:rPr lang="ru-RU" sz="2200" dirty="0" smtClean="0">
                <a:solidFill>
                  <a:srgbClr val="000000"/>
                </a:solidFill>
              </a:rPr>
              <a:t>и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r>
              <a:rPr lang="ru-RU" sz="2200" dirty="0" smtClean="0">
                <a:solidFill>
                  <a:srgbClr val="000000"/>
                </a:solidFill>
              </a:rPr>
              <a:t>предназначен для клиентов, обладающих или имеющих доступ к большим массивам текстовых документов. 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Потенциальными пользователями являются: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000" dirty="0" smtClean="0">
                <a:cs typeface="Arial" charset="0"/>
              </a:rPr>
              <a:t>Коллекторы электронных документов.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000" dirty="0" smtClean="0">
                <a:cs typeface="Arial" charset="0"/>
              </a:rPr>
              <a:t>Крупные издательства.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000" dirty="0" smtClean="0">
                <a:cs typeface="Arial" charset="0"/>
              </a:rPr>
              <a:t>Электронные библиотеки.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000" dirty="0" smtClean="0">
                <a:cs typeface="Arial" charset="0"/>
              </a:rPr>
              <a:t>Компании, специализирующиеся на защите интеллектуальной собственности.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E4CD6"/>
              </a:buClr>
              <a:buSzPct val="75000"/>
              <a:buFont typeface="Wingdings" pitchFamily="2" charset="2"/>
              <a:buChar char="n"/>
            </a:pPr>
            <a:r>
              <a:rPr lang="ru-RU" sz="2000" dirty="0" smtClean="0">
                <a:cs typeface="Arial" charset="0"/>
              </a:rPr>
              <a:t>Любые организации, в которых существует потребность в интеллектуальных сервисах анализа большого количества электронных документов.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15275" y="6416674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4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94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3361AD"/>
                </a:solidFill>
              </a:rPr>
              <a:t>Продукт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341438"/>
            <a:ext cx="79597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r>
              <a:rPr lang="ru-RU" sz="2200" dirty="0">
                <a:solidFill>
                  <a:srgbClr val="000000"/>
                </a:solidFill>
              </a:rPr>
              <a:t>Программно-аппаратный комплекс </a:t>
            </a:r>
            <a:r>
              <a:rPr lang="en-US" sz="2200" dirty="0">
                <a:solidFill>
                  <a:srgbClr val="000000"/>
                </a:solidFill>
              </a:rPr>
              <a:t>Text Appliance</a:t>
            </a:r>
            <a:r>
              <a:rPr lang="ru-RU" sz="2200" dirty="0">
                <a:solidFill>
                  <a:srgbClr val="000000"/>
                </a:solidFill>
              </a:rPr>
              <a:t> состоит из кластера и интеллектуальных сервисов анализа больших коллекций текстовых документов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ru-RU" sz="2200" dirty="0">
                <a:solidFill>
                  <a:srgbClr val="000000"/>
                </a:solidFill>
              </a:rPr>
              <a:t>в основе сервисов лежат технологии </a:t>
            </a:r>
            <a:r>
              <a:rPr lang="en-US" sz="2200" dirty="0" err="1">
                <a:solidFill>
                  <a:srgbClr val="000000"/>
                </a:solidFill>
              </a:rPr>
              <a:t>Exactus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r>
              <a:rPr lang="ru-RU" sz="2200" dirty="0">
                <a:solidFill>
                  <a:srgbClr val="000000"/>
                </a:solidFill>
              </a:rPr>
              <a:t>: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Семантический и </a:t>
            </a:r>
            <a:r>
              <a:rPr lang="ru-RU" dirty="0" err="1">
                <a:solidFill>
                  <a:srgbClr val="000000"/>
                </a:solidFill>
              </a:rPr>
              <a:t>эксплоративный</a:t>
            </a:r>
            <a:r>
              <a:rPr lang="ru-RU" dirty="0">
                <a:solidFill>
                  <a:srgbClr val="000000"/>
                </a:solidFill>
              </a:rPr>
              <a:t> поиск.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Поиск тематически похожих документов.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Семантический поиск текстовых заимствований.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Формирование, сопоставление и анализ пользовательских коллекций документов.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Тематический анализ коллекций документов.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Автоматическое формирование ключевых слов для документов и коллекций.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Автоматическое реферирование документов.</a:t>
            </a:r>
          </a:p>
          <a:p>
            <a:pPr marL="457200" indent="-457200" eaLnBrk="0" fontAlgn="base" hangingPunct="0">
              <a:lnSpc>
                <a:spcPct val="114000"/>
              </a:lnSpc>
              <a:buClr>
                <a:srgbClr val="3361AD"/>
              </a:buClr>
              <a:buSzPct val="75000"/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Подсветка слов запроса в документах.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15275" y="6416674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4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94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Архитектура продукта</a:t>
            </a:r>
            <a:endParaRPr lang="ru-RU" sz="3200" b="1" dirty="0">
              <a:solidFill>
                <a:srgbClr val="3361AD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341438"/>
            <a:ext cx="79597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7150" y="1235075"/>
          <a:ext cx="8988425" cy="3473450"/>
        </p:xfrm>
        <a:graphic>
          <a:graphicData uri="http://schemas.openxmlformats.org/presentationml/2006/ole">
            <p:oleObj spid="_x0000_s1070" name="Visio" r:id="rId4" imgW="7555802" imgH="2905056" progId="Visio.Drawing.11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4743013"/>
            <a:ext cx="82817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Отказоустойчивость</a:t>
            </a: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 err="1">
                <a:cs typeface="Arial" panose="020B0604020202020204" pitchFamily="34" charset="0"/>
              </a:rPr>
              <a:t>Масштабируемость</a:t>
            </a:r>
            <a:endParaRPr lang="ru-RU" dirty="0">
              <a:cs typeface="Arial" panose="020B0604020202020204" pitchFamily="34" charset="0"/>
            </a:endParaRP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Простота интеграции (</a:t>
            </a:r>
            <a:r>
              <a:rPr lang="en-US" dirty="0">
                <a:cs typeface="Arial" panose="020B0604020202020204" pitchFamily="34" charset="0"/>
              </a:rPr>
              <a:t>JSON/XML-RPC</a:t>
            </a:r>
            <a:r>
              <a:rPr lang="ru-RU" dirty="0">
                <a:cs typeface="Arial" panose="020B0604020202020204" pitchFamily="34" charset="0"/>
              </a:rPr>
              <a:t>)</a:t>
            </a: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Поддержка </a:t>
            </a:r>
            <a:r>
              <a:rPr lang="en-US" dirty="0">
                <a:cs typeface="Arial" panose="020B0604020202020204" pitchFamily="34" charset="0"/>
              </a:rPr>
              <a:t>Big Data</a:t>
            </a:r>
            <a:endParaRPr lang="ru-RU" dirty="0">
              <a:cs typeface="Arial" panose="020B0604020202020204" pitchFamily="34" charset="0"/>
            </a:endParaRP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Полнотекстовая индексация</a:t>
            </a: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Извлечение и индексация метаданных</a:t>
            </a:r>
            <a:endParaRPr lang="en-US" dirty="0">
              <a:cs typeface="Arial" panose="020B0604020202020204" pitchFamily="34" charset="0"/>
            </a:endParaRPr>
          </a:p>
          <a:p>
            <a:pPr marL="361950" indent="-361950" ea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61AD"/>
              </a:buClr>
              <a:buSzPct val="75000"/>
              <a:buFont typeface="Wingdings" pitchFamily="2" charset="2"/>
              <a:buChar char="ü"/>
              <a:defRPr/>
            </a:pPr>
            <a:r>
              <a:rPr lang="ru-RU" dirty="0">
                <a:cs typeface="Arial" panose="020B0604020202020204" pitchFamily="34" charset="0"/>
              </a:rPr>
              <a:t>Поддержка распространённых форматов документов</a:t>
            </a:r>
          </a:p>
        </p:txBody>
      </p:sp>
      <p:sp>
        <p:nvSpPr>
          <p:cNvPr id="10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5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27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3361AD"/>
                </a:solidFill>
              </a:rPr>
              <a:t>Основные особенности </a:t>
            </a:r>
            <a:r>
              <a:rPr lang="en-US" sz="3200" b="1" dirty="0">
                <a:solidFill>
                  <a:srgbClr val="3361AD"/>
                </a:solidFill>
              </a:rPr>
              <a:t>Text Appliance</a:t>
            </a:r>
            <a:endParaRPr lang="ru-RU" sz="3200" b="1" dirty="0">
              <a:solidFill>
                <a:srgbClr val="3361AD"/>
              </a:solidFill>
            </a:endParaRPr>
          </a:p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3E4CD6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67544" y="1341438"/>
            <a:ext cx="828092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lvl="0" indent="-360363" fontAlgn="base">
              <a:spcBef>
                <a:spcPct val="0"/>
              </a:spcBef>
              <a:spcAft>
                <a:spcPct val="0"/>
              </a:spcAft>
              <a:buClr>
                <a:srgbClr val="3361AD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Интегрируется в инфраструктуру Заказчика и предоставляет различные сервисы по работе с его коллекциями. </a:t>
            </a:r>
          </a:p>
          <a:p>
            <a:pPr marL="360363" lvl="0" indent="-360363" fontAlgn="base">
              <a:spcBef>
                <a:spcPct val="0"/>
              </a:spcBef>
              <a:spcAft>
                <a:spcPct val="0"/>
              </a:spcAft>
              <a:buClr>
                <a:srgbClr val="3361AD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Снабжен демонстрационным </a:t>
            </a:r>
            <a:r>
              <a:rPr lang="ru-RU" altLang="ru-RU" sz="2000" dirty="0" smtClean="0">
                <a:solidFill>
                  <a:srgbClr val="000000"/>
                </a:solidFill>
              </a:rPr>
              <a:t>веб-интерфейсом. 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marL="360363" lvl="0" indent="-360363" fontAlgn="base">
              <a:spcBef>
                <a:spcPct val="0"/>
              </a:spcBef>
              <a:spcAft>
                <a:spcPct val="0"/>
              </a:spcAft>
              <a:buClr>
                <a:srgbClr val="3361AD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Поддерживает распространенные форматы электронных документов, содержит средства распознавания PDF без текстового слоя.</a:t>
            </a:r>
          </a:p>
          <a:p>
            <a:pPr marL="360363" lvl="0" indent="-360363" fontAlgn="base">
              <a:spcBef>
                <a:spcPct val="0"/>
              </a:spcBef>
              <a:spcAft>
                <a:spcPct val="0"/>
              </a:spcAft>
              <a:buClr>
                <a:srgbClr val="3361AD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Работает с документами на русском и английском языках, а также документами, написанными сразу на двух языках. </a:t>
            </a:r>
          </a:p>
          <a:p>
            <a:pPr marL="360363" lvl="0" indent="-360363" fontAlgn="base">
              <a:spcBef>
                <a:spcPct val="0"/>
              </a:spcBef>
              <a:spcAft>
                <a:spcPct val="0"/>
              </a:spcAft>
              <a:buClr>
                <a:srgbClr val="3361AD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На одном сервере </a:t>
            </a:r>
            <a:r>
              <a:rPr lang="en-US" altLang="ru-RU" sz="2000" dirty="0">
                <a:solidFill>
                  <a:srgbClr val="000000"/>
                </a:solidFill>
              </a:rPr>
              <a:t>Text Appliance </a:t>
            </a:r>
            <a:r>
              <a:rPr lang="ru-RU" altLang="ru-RU" sz="2000" dirty="0">
                <a:solidFill>
                  <a:srgbClr val="000000"/>
                </a:solidFill>
              </a:rPr>
              <a:t>может быть проиндексировано до 2 млн. документов, при этом предусмотрена возможность масштабирования с 1 сервера до нескольких сотен серверов.</a:t>
            </a: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3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56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Реализация</a:t>
            </a:r>
            <a:endParaRPr lang="ru-RU" sz="3200" b="1" dirty="0">
              <a:solidFill>
                <a:srgbClr val="3361AD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48253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lnSpc>
                <a:spcPct val="90000"/>
              </a:lnSpc>
              <a:spcBef>
                <a:spcPct val="20000"/>
              </a:spcBef>
              <a:buClr>
                <a:srgbClr val="3361AD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cs typeface="Arial" panose="020B0604020202020204" pitchFamily="34" charset="0"/>
              </a:rPr>
              <a:t>Кластер под управлением</a:t>
            </a:r>
            <a:r>
              <a:rPr lang="en-US" altLang="ru-RU" dirty="0" smtClean="0">
                <a:cs typeface="Arial" panose="020B0604020202020204" pitchFamily="34" charset="0"/>
              </a:rPr>
              <a:t>  </a:t>
            </a:r>
            <a:r>
              <a:rPr lang="en-US" altLang="ru-RU" dirty="0" err="1" smtClean="0">
                <a:cs typeface="Arial" panose="020B0604020202020204" pitchFamily="34" charset="0"/>
              </a:rPr>
              <a:t>Debian</a:t>
            </a:r>
            <a:r>
              <a:rPr lang="en-US" altLang="ru-RU" dirty="0" smtClean="0">
                <a:cs typeface="Arial" panose="020B0604020202020204" pitchFamily="34" charset="0"/>
              </a:rPr>
              <a:t> GNU/Linux.</a:t>
            </a:r>
          </a:p>
          <a:p>
            <a:pPr marL="360363" indent="-360363">
              <a:lnSpc>
                <a:spcPct val="90000"/>
              </a:lnSpc>
              <a:spcBef>
                <a:spcPct val="20000"/>
              </a:spcBef>
              <a:buClr>
                <a:srgbClr val="3361AD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cs typeface="Arial" panose="020B0604020202020204" pitchFamily="34" charset="0"/>
              </a:rPr>
              <a:t>Распределенные вычисления и балансировка  нагрузки позволяют организовать устойчивую, масштабируемую систему</a:t>
            </a:r>
            <a:r>
              <a:rPr lang="en-US" altLang="ru-RU" dirty="0" smtClean="0">
                <a:cs typeface="Arial" panose="020B0604020202020204" pitchFamily="34" charset="0"/>
              </a:rPr>
              <a:t>.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marL="360363" indent="-360363">
              <a:lnSpc>
                <a:spcPct val="90000"/>
              </a:lnSpc>
              <a:spcBef>
                <a:spcPct val="20000"/>
              </a:spcBef>
              <a:buClr>
                <a:srgbClr val="3361AD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cs typeface="Arial" panose="020B0604020202020204" pitchFamily="34" charset="0"/>
              </a:rPr>
              <a:t>Возможность работы системы в ОБЛАКЕ.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pic>
        <p:nvPicPr>
          <p:cNvPr id="7" name="Picture 4" descr="2601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89050"/>
            <a:ext cx="38893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5062011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8974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793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1115616" y="620713"/>
            <a:ext cx="784899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Конкурентные преимущества</a:t>
            </a:r>
            <a:endParaRPr lang="ru-RU" sz="3200" b="1" dirty="0">
              <a:solidFill>
                <a:srgbClr val="3361AD"/>
              </a:solidFill>
            </a:endParaRPr>
          </a:p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3E4CD6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268760"/>
            <a:ext cx="7959725" cy="50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>
              <a:lnSpc>
                <a:spcPct val="90000"/>
              </a:lnSpc>
              <a:defRPr/>
            </a:pPr>
            <a:endParaRPr lang="ru-RU" sz="2200" b="1" dirty="0" smtClean="0"/>
          </a:p>
          <a:p>
            <a:pPr marL="361950" indent="-361950">
              <a:lnSpc>
                <a:spcPct val="90000"/>
              </a:lnSpc>
              <a:buClr>
                <a:srgbClr val="3361AD"/>
              </a:buClr>
              <a:buFont typeface="Wingdings" pitchFamily="2" charset="2"/>
              <a:buChar char="ü"/>
              <a:defRPr/>
            </a:pPr>
            <a:r>
              <a:rPr lang="ru-RU" sz="2400" dirty="0" smtClean="0"/>
              <a:t>Уникальный </a:t>
            </a:r>
            <a:r>
              <a:rPr lang="ru-RU" sz="2400" dirty="0"/>
              <a:t>набор сервисов, который не имеет аналогов на рынке. </a:t>
            </a:r>
          </a:p>
          <a:p>
            <a:pPr marL="361950" indent="-361950">
              <a:lnSpc>
                <a:spcPct val="90000"/>
              </a:lnSpc>
              <a:buClr>
                <a:srgbClr val="3361AD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Не требуется установка и настройка целого ряда приложений по распознаванию, поиску, анализу плагиата и ряда других сервисов – все это интегрировано в </a:t>
            </a:r>
            <a:r>
              <a:rPr lang="en-US" sz="2400" dirty="0"/>
              <a:t>Text Appliance </a:t>
            </a:r>
            <a:r>
              <a:rPr lang="ru-RU" sz="2400" dirty="0"/>
              <a:t>и работает на одной информационной базе.</a:t>
            </a:r>
            <a:endParaRPr lang="en-US" sz="2400" dirty="0"/>
          </a:p>
          <a:p>
            <a:pPr marL="361950" indent="-361950">
              <a:lnSpc>
                <a:spcPct val="90000"/>
              </a:lnSpc>
              <a:buClr>
                <a:srgbClr val="3361AD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Возможна </a:t>
            </a:r>
            <a:r>
              <a:rPr lang="ru-RU" sz="2400" dirty="0" err="1"/>
              <a:t>кастомизация</a:t>
            </a:r>
            <a:r>
              <a:rPr lang="ru-RU" sz="2400" dirty="0"/>
              <a:t> сервисов под требования заказчика.</a:t>
            </a: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3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88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" y="22754"/>
            <a:ext cx="5437050" cy="32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00" y="0"/>
            <a:ext cx="5256584" cy="39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" y="2739815"/>
            <a:ext cx="8122719" cy="4118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70" y="1485006"/>
            <a:ext cx="6567743" cy="5372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64" y="1363252"/>
            <a:ext cx="6585330" cy="5516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909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051050" y="620713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3361AD"/>
                </a:solidFill>
              </a:rPr>
              <a:t>Ценовая политика</a:t>
            </a:r>
            <a:endParaRPr lang="ru-RU" sz="3200" b="1" dirty="0">
              <a:solidFill>
                <a:srgbClr val="3361AD"/>
              </a:solidFill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7550" y="1341438"/>
            <a:ext cx="79597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E4CD6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6C3A1A-5B0F-45B3-B8D8-DC7C7F05839B}" type="slidenum">
              <a:rPr lang="ru-RU" sz="1200">
                <a:solidFill>
                  <a:srgbClr val="000000">
                    <a:shade val="50000"/>
                  </a:srgbClr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200" dirty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818"/>
            <a:ext cx="1624236" cy="109778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9825016"/>
              </p:ext>
            </p:extLst>
          </p:nvPr>
        </p:nvGraphicFramePr>
        <p:xfrm>
          <a:off x="360766" y="1285860"/>
          <a:ext cx="8568952" cy="453429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04256"/>
                <a:gridCol w="3960440"/>
                <a:gridCol w="2304256"/>
              </a:tblGrid>
              <a:tr h="145593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Поддержка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Программно-аппаратный комплекс интеллектуального поиска и анализа большого массива текстов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0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Обновление аппаратуры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 Appliance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A"/>
                    </a:solidFill>
                  </a:tcPr>
                </a:tc>
              </a:tr>
              <a:tr h="1193071"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Базовый сервер </a:t>
                      </a:r>
                    </a:p>
                    <a:p>
                      <a:pPr algn="ctr"/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300 000 р./год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Базовый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серверText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Appliance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1 990 000 р.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Базовый сервер </a:t>
                      </a:r>
                    </a:p>
                    <a:p>
                      <a:pPr algn="ctr"/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990 000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7"/>
                    </a:solidFill>
                  </a:tcPr>
                </a:tc>
              </a:tr>
              <a:tr h="1412848"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Дополнительный сервер </a:t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200 000 р./год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Дополнительный сервер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90 000 р.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Дополнительный сервер </a:t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Appliance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690 000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7"/>
                    </a:solidFill>
                  </a:tcPr>
                </a:tc>
              </a:tr>
              <a:tr h="38199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 Бесплатная поддержка 12 месяцев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 даты подписания акта сдачи-приемки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2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2C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Номер слайда 22"/>
          <p:cNvSpPr txBox="1">
            <a:spLocks noGrp="1"/>
          </p:cNvSpPr>
          <p:nvPr/>
        </p:nvSpPr>
        <p:spPr>
          <a:xfrm>
            <a:off x="717550" y="6399852"/>
            <a:ext cx="1583506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>
                    <a:shade val="50000"/>
                  </a:srgbClr>
                </a:solidFill>
                <a:latin typeface="Arial" charset="0"/>
                <a:hlinkClick r:id="rId4"/>
              </a:rPr>
              <a:t>www.textapp.ru</a:t>
            </a:r>
            <a:endParaRPr lang="en-US" sz="1600" dirty="0" smtClean="0">
              <a:solidFill>
                <a:srgbClr val="000000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6051588"/>
            <a:ext cx="8174039" cy="37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3E4CD6"/>
              </a:buClr>
              <a:buSzPct val="75000"/>
            </a:pPr>
            <a:r>
              <a:rPr lang="en-US" sz="1400" dirty="0" smtClean="0"/>
              <a:t>*</a:t>
            </a:r>
            <a:r>
              <a:rPr lang="ru-RU" sz="1400" dirty="0" smtClean="0"/>
              <a:t>Имеется возможность заказать </a:t>
            </a:r>
            <a:r>
              <a:rPr lang="en-US" sz="1400" dirty="0" err="1" smtClean="0">
                <a:cs typeface="Arial" panose="020B0604020202020204" pitchFamily="34" charset="0"/>
              </a:rPr>
              <a:t>TextAppliance</a:t>
            </a:r>
            <a:r>
              <a:rPr lang="ru-RU" sz="1400" dirty="0" smtClean="0">
                <a:cs typeface="Arial" panose="020B0604020202020204" pitchFamily="34" charset="0"/>
              </a:rPr>
              <a:t> на платформе </a:t>
            </a:r>
            <a:r>
              <a:rPr lang="en-US" sz="1400" dirty="0" smtClean="0"/>
              <a:t>Power</a:t>
            </a:r>
            <a:r>
              <a:rPr lang="ru-RU" sz="1400" dirty="0" smtClean="0">
                <a:cs typeface="Arial" panose="020B0604020202020204" pitchFamily="34" charset="0"/>
              </a:rPr>
              <a:t>, цена договорная.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8324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ые полосы">
  <a:themeElements>
    <a:clrScheme name="Серые полосы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Серые полос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ерые полосы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е полосы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476</Words>
  <Application>Microsoft Office PowerPoint</Application>
  <PresentationFormat>Экран (4:3)</PresentationFormat>
  <Paragraphs>108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Серые полосы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ISA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tih</cp:lastModifiedBy>
  <cp:revision>64</cp:revision>
  <dcterms:created xsi:type="dcterms:W3CDTF">2015-09-08T08:47:10Z</dcterms:created>
  <dcterms:modified xsi:type="dcterms:W3CDTF">2015-10-27T11:20:36Z</dcterms:modified>
</cp:coreProperties>
</file>