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9" r:id="rId3"/>
    <p:sldId id="286" r:id="rId4"/>
    <p:sldId id="302" r:id="rId5"/>
    <p:sldId id="303" r:id="rId6"/>
    <p:sldId id="301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00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7F6"/>
    <a:srgbClr val="EDF6F9"/>
    <a:srgbClr val="23387D"/>
    <a:srgbClr val="C6D9F1"/>
    <a:srgbClr val="E4EDF8"/>
    <a:srgbClr val="FFD75F"/>
    <a:srgbClr val="FBE06B"/>
    <a:srgbClr val="8EB4E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5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0767-F79E-4A27-8116-DCB213890F67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60338-73AB-458C-A7DB-00CD27C3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956A0-AECB-493C-B79C-E5B067FB3EC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57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956A0-AECB-493C-B79C-E5B067FB3EC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57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906" descr="ct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55563"/>
            <a:ext cx="9226551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:\Документы\ОАО Интелтех доклады\Сентябрь 2015\РТ-ОПК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113" y="53975"/>
            <a:ext cx="227171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07" descr="лого_интелтех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5876925"/>
            <a:ext cx="57673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F:\Документы\ОАО Интелтех доклады\Сентябрь 2015\Фон1.jpg"/>
          <p:cNvPicPr>
            <a:picLocks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2837"/>
            <a:ext cx="9216000" cy="6948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Документы\ОАО Интелтех доклады\Сентябрь 2015\РТ-ОПК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6189"/>
            <a:ext cx="2128763" cy="909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Документы\Фирменный стиль ОПК\Логотип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1866"/>
            <a:ext cx="2658633" cy="411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BD52-05EE-4B8F-9E5A-CC06D468B76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F5C5-554D-41C3-9D06-693CD3F75BB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F:\Документы\ОАО Интелтех доклады\Сентябрь 2015\Фон1.jpg"/>
          <p:cNvPicPr>
            <a:picLocks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2837"/>
            <a:ext cx="9216000" cy="6948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Документы\ОАО Интелтех доклады\Сентябрь 2015\РТ-ОПК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624"/>
            <a:ext cx="2272779" cy="971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Документы\Фирменный стиль ОПК\Логотип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1866"/>
            <a:ext cx="2658633" cy="411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08"/>
          <p:cNvSpPr txBox="1">
            <a:spLocks noChangeArrowheads="1"/>
          </p:cNvSpPr>
          <p:nvPr/>
        </p:nvSpPr>
        <p:spPr bwMode="auto">
          <a:xfrm>
            <a:off x="865684" y="1260043"/>
            <a:ext cx="72723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3387D"/>
                </a:solidFill>
              </a:rPr>
              <a:t> Сервер аналитической платформы для приложений интеллектуальной обработки данных</a:t>
            </a:r>
          </a:p>
          <a:p>
            <a:pPr algn="ctr"/>
            <a:endParaRPr lang="en-US" sz="2000" b="1" dirty="0" smtClean="0">
              <a:solidFill>
                <a:srgbClr val="23387D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23387D"/>
                </a:solidFill>
              </a:rPr>
              <a:t>«</a:t>
            </a:r>
            <a:r>
              <a:rPr lang="en-US" sz="2000" b="1" dirty="0" err="1" smtClean="0">
                <a:solidFill>
                  <a:srgbClr val="23387D"/>
                </a:solidFill>
              </a:rPr>
              <a:t>Sorintella</a:t>
            </a:r>
            <a:r>
              <a:rPr lang="en-US" sz="2000" b="1" dirty="0" smtClean="0">
                <a:solidFill>
                  <a:srgbClr val="23387D"/>
                </a:solidFill>
              </a:rPr>
              <a:t> Server</a:t>
            </a:r>
            <a:r>
              <a:rPr lang="ru-RU" sz="2000" b="1" dirty="0" smtClean="0">
                <a:solidFill>
                  <a:srgbClr val="23387D"/>
                </a:solidFill>
              </a:rPr>
              <a:t>»</a:t>
            </a:r>
          </a:p>
          <a:p>
            <a:pPr algn="ctr"/>
            <a:endParaRPr lang="ru-RU" sz="2000" b="1" dirty="0" smtClean="0">
              <a:solidFill>
                <a:srgbClr val="23387D"/>
              </a:solidFill>
            </a:endParaRPr>
          </a:p>
          <a:p>
            <a:pPr algn="ctr"/>
            <a:endParaRPr lang="ru-RU" sz="2000" b="1" dirty="0" smtClean="0">
              <a:solidFill>
                <a:srgbClr val="23387D"/>
              </a:solidFill>
            </a:endParaRPr>
          </a:p>
          <a:p>
            <a:pPr algn="ctr"/>
            <a:endParaRPr lang="ru-RU" sz="2000" b="1" dirty="0" smtClean="0">
              <a:solidFill>
                <a:srgbClr val="23387D"/>
              </a:solidFill>
            </a:endParaRPr>
          </a:p>
          <a:p>
            <a:pPr algn="ctr"/>
            <a:endParaRPr lang="ru-RU" sz="2000" b="1" dirty="0" smtClean="0">
              <a:solidFill>
                <a:srgbClr val="23387D"/>
              </a:solidFill>
            </a:endParaRPr>
          </a:p>
          <a:p>
            <a:pPr algn="ctr"/>
            <a:r>
              <a:rPr lang="ru-RU" sz="2000" b="1" smtClean="0">
                <a:solidFill>
                  <a:srgbClr val="23387D"/>
                </a:solidFill>
              </a:rPr>
              <a:t>ПАО </a:t>
            </a:r>
            <a:r>
              <a:rPr lang="ru-RU" sz="2000" b="1" dirty="0" smtClean="0">
                <a:solidFill>
                  <a:srgbClr val="23387D"/>
                </a:solidFill>
              </a:rPr>
              <a:t>«Информационные</a:t>
            </a:r>
          </a:p>
          <a:p>
            <a:pPr algn="ctr"/>
            <a:r>
              <a:rPr lang="ru-RU" sz="2000" b="1" dirty="0" smtClean="0">
                <a:solidFill>
                  <a:srgbClr val="23387D"/>
                </a:solidFill>
              </a:rPr>
              <a:t>телекоммуникационные технологии»</a:t>
            </a:r>
          </a:p>
          <a:p>
            <a:pPr algn="ctr"/>
            <a:r>
              <a:rPr lang="ru-RU" sz="2000" b="1" dirty="0" smtClean="0">
                <a:solidFill>
                  <a:srgbClr val="23387D"/>
                </a:solidFill>
              </a:rPr>
              <a:t>«ИНТЕЛТЕХ»</a:t>
            </a:r>
          </a:p>
          <a:p>
            <a:pPr algn="ctr"/>
            <a:endParaRPr lang="ru-RU" sz="2000" b="1" dirty="0" smtClean="0">
              <a:solidFill>
                <a:srgbClr val="23387D"/>
              </a:solidFill>
            </a:endParaRPr>
          </a:p>
          <a:p>
            <a:pPr algn="ctr"/>
            <a:endParaRPr lang="ru-RU" sz="2000" b="1" dirty="0" smtClean="0">
              <a:solidFill>
                <a:srgbClr val="23387D"/>
              </a:solidFill>
            </a:endParaRPr>
          </a:p>
          <a:p>
            <a:pPr algn="ctr"/>
            <a:r>
              <a:rPr lang="ru-RU" b="1" dirty="0" smtClean="0">
                <a:solidFill>
                  <a:srgbClr val="23387D"/>
                </a:solidFill>
              </a:rPr>
              <a:t>201</a:t>
            </a:r>
            <a:r>
              <a:rPr lang="en-US" b="1" dirty="0" smtClean="0">
                <a:solidFill>
                  <a:srgbClr val="23387D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6403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10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Режимы функционирования аналитического сервера</a:t>
            </a:r>
            <a:endParaRPr lang="en-US" b="1" dirty="0" smtClean="0">
              <a:solidFill>
                <a:srgbClr val="23387D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3528" y="1196753"/>
          <a:ext cx="8424936" cy="4968552"/>
        </p:xfrm>
        <a:graphic>
          <a:graphicData uri="http://schemas.openxmlformats.org/presentationml/2006/ole">
            <p:oleObj spid="_x0000_s66563" name="Visio" r:id="rId3" imgW="10390934" imgH="694683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11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1"/>
            <a:r>
              <a:rPr lang="ru-RU" b="1" dirty="0" err="1" smtClean="0">
                <a:solidFill>
                  <a:srgbClr val="23387D"/>
                </a:solidFill>
              </a:rPr>
              <a:t>Даталогическая</a:t>
            </a:r>
            <a:r>
              <a:rPr lang="ru-RU" b="1" dirty="0" smtClean="0">
                <a:solidFill>
                  <a:srgbClr val="23387D"/>
                </a:solidFill>
              </a:rPr>
              <a:t> модель</a:t>
            </a:r>
            <a:r>
              <a:rPr lang="en-US" b="1" dirty="0" smtClean="0">
                <a:solidFill>
                  <a:srgbClr val="23387D"/>
                </a:solidFill>
              </a:rPr>
              <a:t> </a:t>
            </a:r>
            <a:r>
              <a:rPr lang="ru-RU" b="1" dirty="0" smtClean="0">
                <a:solidFill>
                  <a:srgbClr val="23387D"/>
                </a:solidFill>
              </a:rPr>
              <a:t> </a:t>
            </a:r>
            <a:r>
              <a:rPr lang="ru-RU" b="1" dirty="0" err="1" smtClean="0">
                <a:solidFill>
                  <a:srgbClr val="23387D"/>
                </a:solidFill>
              </a:rPr>
              <a:t>репозитория</a:t>
            </a:r>
            <a:endParaRPr lang="ru-RU" b="1" dirty="0" smtClean="0">
              <a:solidFill>
                <a:srgbClr val="23387D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39552" y="1196753"/>
          <a:ext cx="7884368" cy="5040560"/>
        </p:xfrm>
        <a:graphic>
          <a:graphicData uri="http://schemas.openxmlformats.org/presentationml/2006/ole">
            <p:oleObj spid="_x0000_s67587" name="Visio" r:id="rId3" imgW="10306922" imgH="677889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12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164005"/>
            <a:ext cx="640871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Диаграмма деятельности для задачи управления классификатором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3544" y="1340768"/>
          <a:ext cx="9036496" cy="4648462"/>
        </p:xfrm>
        <a:graphic>
          <a:graphicData uri="http://schemas.openxmlformats.org/presentationml/2006/ole">
            <p:oleObj spid="_x0000_s68611" name="Visio" r:id="rId3" imgW="9493822" imgH="488295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13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164005"/>
            <a:ext cx="640871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Диаграмма классов управляющего интерфейса классификатора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29144" y="1251176"/>
          <a:ext cx="7812360" cy="4914783"/>
        </p:xfrm>
        <a:graphic>
          <a:graphicData uri="http://schemas.openxmlformats.org/presentationml/2006/ole">
            <p:oleObj spid="_x0000_s69635" name="Visio" r:id="rId3" imgW="9381177" imgH="624618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14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1"/>
            <a:r>
              <a:rPr lang="en-US" b="1" dirty="0" smtClean="0">
                <a:solidFill>
                  <a:srgbClr val="23387D"/>
                </a:solidFill>
              </a:rPr>
              <a:t>PMML – </a:t>
            </a:r>
            <a:r>
              <a:rPr lang="ru-RU" b="1" dirty="0" smtClean="0">
                <a:solidFill>
                  <a:srgbClr val="23387D"/>
                </a:solidFill>
              </a:rPr>
              <a:t>Экспорт-импорт моделей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104" y="4247464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История развития</a:t>
            </a:r>
          </a:p>
          <a:p>
            <a:r>
              <a:rPr lang="ru-RU" sz="1200" dirty="0" smtClean="0"/>
              <a:t>PMML стартовал в 1998 году с версии 0.7. С тех пор стандарт пережил множество релизов вплоть до версии 4.2 в 2014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196752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Возможности:</a:t>
            </a:r>
          </a:p>
          <a:p>
            <a:r>
              <a:rPr lang="ru-RU" sz="1200" dirty="0" smtClean="0"/>
              <a:t>- свободен к коммерческому  использованию и имеет открытые коды</a:t>
            </a:r>
          </a:p>
          <a:p>
            <a:r>
              <a:rPr lang="ru-RU" sz="1200" dirty="0" smtClean="0"/>
              <a:t>- гетерогенное окружение различных производителей</a:t>
            </a:r>
          </a:p>
          <a:p>
            <a:r>
              <a:rPr lang="ru-RU" sz="1200" dirty="0" smtClean="0"/>
              <a:t>- </a:t>
            </a:r>
            <a:r>
              <a:rPr lang="ru-RU" sz="1200" dirty="0" err="1" smtClean="0"/>
              <a:t>пре</a:t>
            </a:r>
            <a:r>
              <a:rPr lang="ru-RU" sz="1200" dirty="0" smtClean="0"/>
              <a:t>- и пост- обработка встроены в стандарт</a:t>
            </a:r>
          </a:p>
          <a:p>
            <a:r>
              <a:rPr lang="ru-RU" sz="1200" dirty="0" smtClean="0"/>
              <a:t>- поддержка </a:t>
            </a:r>
            <a:r>
              <a:rPr lang="ru-RU" sz="1200" dirty="0" err="1" smtClean="0"/>
              <a:t>мультимодельности</a:t>
            </a:r>
            <a:endParaRPr lang="ru-RU" sz="1200" dirty="0" smtClean="0"/>
          </a:p>
          <a:p>
            <a:r>
              <a:rPr lang="ru-RU" sz="1200" dirty="0" smtClean="0"/>
              <a:t>- встроенные механизмы расширения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167311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Проблемы и вызовы</a:t>
            </a:r>
          </a:p>
          <a:p>
            <a:r>
              <a:rPr lang="ru-RU" sz="1200" dirty="0" smtClean="0"/>
              <a:t>- рыночная адаптация </a:t>
            </a:r>
          </a:p>
          <a:p>
            <a:r>
              <a:rPr lang="ru-RU" sz="1200" dirty="0" smtClean="0"/>
              <a:t>- эволюция версий </a:t>
            </a:r>
          </a:p>
          <a:p>
            <a:r>
              <a:rPr lang="ru-RU" sz="1200" dirty="0" smtClean="0"/>
              <a:t>- проблемы алгоритмических расширений</a:t>
            </a:r>
          </a:p>
          <a:p>
            <a:r>
              <a:rPr lang="ru-RU" sz="1200" dirty="0" smtClean="0"/>
              <a:t>- открытое ПО для восстановления алгоритма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2951320"/>
            <a:ext cx="32403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Стандартизованные модели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алгоритмов извлечения знаний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Ассоциативные модели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Базовые модели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Деревья решений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Кластеризация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Регрессия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Обобщенная регрессия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Классификация по ближайшим соседям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Нейронные сети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Наивный байесовский классификатор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Оценочные карты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Последовательности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Обработка текста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Временные ряды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Логические правила</a:t>
            </a:r>
          </a:p>
          <a:p>
            <a:pPr>
              <a:buFont typeface="Arial" pitchFamily="34" charset="0"/>
              <a:buChar char="˗"/>
            </a:pPr>
            <a:r>
              <a:rPr lang="ru-RU" sz="1200" dirty="0" smtClean="0"/>
              <a:t> Машина опорных векторов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1196752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Поддерживающие компании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-1" y="1286344"/>
          <a:ext cx="4355977" cy="2862736"/>
        </p:xfrm>
        <a:graphic>
          <a:graphicData uri="http://schemas.openxmlformats.org/presentationml/2006/ole">
            <p:oleObj spid="_x0000_s70659" name="Visio" r:id="rId3" imgW="5122801" imgH="3351510" progId="Visio.Drawing.11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7880856" y="1412776"/>
          <a:ext cx="1055584" cy="4757868"/>
        </p:xfrm>
        <a:graphic>
          <a:graphicData uri="http://schemas.openxmlformats.org/presentationml/2006/ole">
            <p:oleObj spid="_x0000_s70660" name="Visio" r:id="rId4" imgW="1270975" imgH="5786370" progId="Visio.Drawing.11">
              <p:embed/>
            </p:oleObj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7668344" y="1700808"/>
            <a:ext cx="0" cy="43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15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1"/>
            <a:r>
              <a:rPr lang="ru-RU" b="1" dirty="0" smtClean="0">
                <a:solidFill>
                  <a:srgbClr val="23387D"/>
                </a:solidFill>
              </a:rPr>
              <a:t>Язык предикативной аналитики. Стандарт </a:t>
            </a:r>
            <a:r>
              <a:rPr lang="en-US" b="1" dirty="0" smtClean="0">
                <a:solidFill>
                  <a:srgbClr val="23387D"/>
                </a:solidFill>
              </a:rPr>
              <a:t>De</a:t>
            </a:r>
            <a:r>
              <a:rPr lang="ru-RU" b="1" dirty="0" smtClean="0">
                <a:solidFill>
                  <a:srgbClr val="23387D"/>
                </a:solidFill>
              </a:rPr>
              <a:t> </a:t>
            </a:r>
            <a:r>
              <a:rPr lang="en-US" b="1" dirty="0" smtClean="0">
                <a:solidFill>
                  <a:srgbClr val="23387D"/>
                </a:solidFill>
              </a:rPr>
              <a:t>facto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158933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ru-RU" sz="1200" b="1" dirty="0" smtClean="0"/>
              <a:t>Язык был в разработке с 1997, а  в использовании с 2000 года начиная с версии 1.0. В настоящее время разработано ядро версии 3.0.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1484784"/>
            <a:ext cx="41044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ru-RU" sz="1200" b="1" dirty="0" smtClean="0">
                <a:solidFill>
                  <a:srgbClr val="0070C0"/>
                </a:solidFill>
              </a:rPr>
              <a:t>Возможности:</a:t>
            </a:r>
          </a:p>
          <a:p>
            <a:pPr rtl="1"/>
            <a:r>
              <a:rPr lang="ru-RU" sz="1200" dirty="0" smtClean="0"/>
              <a:t>- свободен к коммерческому  использованию и имеет открытые коды</a:t>
            </a:r>
          </a:p>
          <a:p>
            <a:pPr rtl="1"/>
            <a:r>
              <a:rPr lang="ru-RU" sz="1200" dirty="0" smtClean="0"/>
              <a:t>- через </a:t>
            </a:r>
            <a:r>
              <a:rPr lang="ru-RU" sz="1200" dirty="0" err="1" smtClean="0"/>
              <a:t>репозиторий</a:t>
            </a:r>
            <a:r>
              <a:rPr lang="ru-RU" sz="1200" dirty="0" smtClean="0"/>
              <a:t> </a:t>
            </a:r>
            <a:r>
              <a:rPr lang="en-US" sz="1200" dirty="0" smtClean="0"/>
              <a:t>CRAN (Comprehensive R Archive Network) </a:t>
            </a:r>
            <a:r>
              <a:rPr lang="ru-RU" sz="1200" dirty="0" smtClean="0"/>
              <a:t>доступно более 5300 пакетов</a:t>
            </a:r>
          </a:p>
          <a:p>
            <a:pPr rtl="1"/>
            <a:r>
              <a:rPr lang="ru-RU" sz="1200" dirty="0" smtClean="0"/>
              <a:t>- обладает высокой степенью расширяемости</a:t>
            </a:r>
          </a:p>
          <a:p>
            <a:pPr rtl="1"/>
            <a:r>
              <a:rPr lang="ru-RU" sz="1200" dirty="0" smtClean="0"/>
              <a:t>- ядро содержит поддержку для линейных нелинейных моделей регрессионного анализа, временных рядов, кластеризации, классификации и др.</a:t>
            </a:r>
          </a:p>
          <a:p>
            <a:pPr rtl="1"/>
            <a:r>
              <a:rPr lang="ru-RU" sz="1200" dirty="0" smtClean="0"/>
              <a:t>R-сообщество 2 млн. чел в 2013</a:t>
            </a:r>
          </a:p>
          <a:p>
            <a:pPr rtl="1"/>
            <a:r>
              <a:rPr lang="ru-RU" sz="1200" dirty="0" smtClean="0"/>
              <a:t>- </a:t>
            </a:r>
            <a:r>
              <a:rPr lang="ru-RU" sz="1200" dirty="0" err="1" smtClean="0"/>
              <a:t>кросс-вендорная</a:t>
            </a:r>
            <a:r>
              <a:rPr lang="ru-RU" sz="1200" dirty="0" smtClean="0"/>
              <a:t> совместимость через поддержку PMML стандарта</a:t>
            </a:r>
          </a:p>
          <a:p>
            <a:pPr rtl="1"/>
            <a:r>
              <a:rPr lang="ru-RU" sz="1200" dirty="0" smtClean="0"/>
              <a:t>- развитые средства визуализации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4235604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ru-RU" sz="1200" b="1" dirty="0" smtClean="0">
                <a:solidFill>
                  <a:srgbClr val="0070C0"/>
                </a:solidFill>
              </a:rPr>
              <a:t>Проблемы и вызовы</a:t>
            </a:r>
          </a:p>
          <a:p>
            <a:pPr rtl="1"/>
            <a:r>
              <a:rPr lang="ru-RU" sz="1200" dirty="0" smtClean="0"/>
              <a:t>- ограниченная поддержка в рамках </a:t>
            </a:r>
            <a:r>
              <a:rPr lang="en-US" sz="1200" dirty="0" smtClean="0"/>
              <a:t>R-</a:t>
            </a:r>
            <a:r>
              <a:rPr lang="ru-RU" sz="1200" dirty="0" smtClean="0"/>
              <a:t>сообщества </a:t>
            </a:r>
          </a:p>
          <a:p>
            <a:pPr rtl="1"/>
            <a:r>
              <a:rPr lang="ru-RU" sz="1200" dirty="0" smtClean="0"/>
              <a:t>- проблемы параллелизма и </a:t>
            </a:r>
            <a:r>
              <a:rPr lang="ru-RU" sz="1200" dirty="0" err="1" smtClean="0"/>
              <a:t>масштабируемости</a:t>
            </a:r>
            <a:r>
              <a:rPr lang="ru-RU" sz="1200" dirty="0" smtClean="0"/>
              <a:t> </a:t>
            </a:r>
          </a:p>
          <a:p>
            <a:pPr rtl="1"/>
            <a:r>
              <a:rPr lang="ru-RU" sz="1200" dirty="0" smtClean="0"/>
              <a:t>- проблемы производительности</a:t>
            </a:r>
          </a:p>
          <a:p>
            <a:pPr rtl="1"/>
            <a:r>
              <a:rPr lang="ru-RU" sz="1200" dirty="0" smtClean="0"/>
              <a:t>- интерпретирующий язык</a:t>
            </a:r>
          </a:p>
          <a:p>
            <a:pPr rtl="1"/>
            <a:r>
              <a:rPr lang="ru-RU" sz="1200" dirty="0" smtClean="0"/>
              <a:t>- не развитые инструментальные средства</a:t>
            </a:r>
          </a:p>
          <a:p>
            <a:pPr rtl="1"/>
            <a:r>
              <a:rPr lang="ru-RU" sz="1200" dirty="0" smtClean="0"/>
              <a:t>- зависимые пакеты</a:t>
            </a:r>
          </a:p>
          <a:p>
            <a:pPr rtl="1"/>
            <a:r>
              <a:rPr lang="ru-RU" sz="1200" dirty="0" smtClean="0"/>
              <a:t>- ограничения реального времени</a:t>
            </a:r>
          </a:p>
        </p:txBody>
      </p:sp>
      <p:pic>
        <p:nvPicPr>
          <p:cNvPr id="17" name="Рисунок 16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092868" cy="3096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82177"/>
            <a:ext cx="5376589" cy="348312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52337" y="5832007"/>
            <a:ext cx="2736304" cy="216024"/>
          </a:xfrm>
          <a:prstGeom prst="rect">
            <a:avLst/>
          </a:prstGeom>
          <a:solidFill>
            <a:srgbClr val="DA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16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Классификация состояний</a:t>
            </a:r>
          </a:p>
        </p:txBody>
      </p:sp>
      <p:pic>
        <p:nvPicPr>
          <p:cNvPr id="12" name="Рисунок 11" descr="16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179" y="2735663"/>
            <a:ext cx="3267118" cy="30243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35896" y="2744300"/>
            <a:ext cx="2844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Деревья решений </a:t>
            </a:r>
            <a:r>
              <a:rPr lang="ru-RU" sz="1200" dirty="0" smtClean="0"/>
              <a:t>– это способ представления правил в иерархической, последовательной структуре, где каждому объекту соответствует единственный узел, дающий решение</a:t>
            </a:r>
            <a:endParaRPr lang="ru-RU" sz="12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51937" y="1232548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Преимущества использования деревьев решений</a:t>
            </a:r>
            <a:endParaRPr lang="ru-RU" sz="1200" dirty="0" smtClean="0"/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быстрый процесс обучения;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генерация правил в областях, где эксперту трудно формализовать свои знания;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извлечение правил на естественном языке;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интуитивно понятная классификационная модель;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высокая точность прогноза, сопоставимая с другими методами (статистика, нейронные сети);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построение непараметрических моделей.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52337" y="5832007"/>
            <a:ext cx="41044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Условие в вершине относится к правой ветви дерева</a:t>
            </a:r>
            <a:endParaRPr lang="ru-RU" sz="8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17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Прогнозирование событий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1937" y="1239040"/>
            <a:ext cx="3339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Ассоциативные правила устанавливают </a:t>
            </a:r>
            <a:r>
              <a:rPr lang="ru-RU" sz="1200" spc="-50" dirty="0" smtClean="0"/>
              <a:t>закономерности между связанными объектами. </a:t>
            </a:r>
            <a:r>
              <a:rPr lang="ru-RU" sz="1200" dirty="0" smtClean="0"/>
              <a:t>Для телекоммуникационной сети объектами являются такие события  как: отказы в работе элементов, тревожные сообщения, </a:t>
            </a:r>
            <a:r>
              <a:rPr lang="ru-RU" sz="1200" spc="-40" dirty="0" smtClean="0"/>
              <a:t>ошибки, перегрузки интерфейсов, аномальные </a:t>
            </a:r>
            <a:r>
              <a:rPr lang="ru-RU" sz="1200" dirty="0" smtClean="0"/>
              <a:t>явления и пр.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3144" y="1239040"/>
            <a:ext cx="2844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Преимущества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Априорная оценка надежности прогноза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Эффективный алгоритм обучения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Произвольный порядок событий в эпизоде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Управление временным окном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 r="6630" b="4348"/>
          <a:stretch>
            <a:fillRect/>
          </a:stretch>
        </p:blipFill>
        <p:spPr bwMode="auto">
          <a:xfrm>
            <a:off x="223472" y="3025000"/>
            <a:ext cx="4132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 l="1479" t="6092" r="3044" b="2273"/>
          <a:stretch>
            <a:fillRect/>
          </a:stretch>
        </p:blipFill>
        <p:spPr bwMode="auto">
          <a:xfrm>
            <a:off x="4644009" y="3169016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037856" y="1239040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Временное окно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444208" y="1419896"/>
          <a:ext cx="2555503" cy="1206835"/>
        </p:xfrm>
        <a:graphic>
          <a:graphicData uri="http://schemas.openxmlformats.org/presentationml/2006/ole">
            <p:oleObj spid="_x0000_s73730" name="Visio" r:id="rId5" imgW="3202966" imgH="1513620" progId="Visio.Drawing.11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619672" y="2736968"/>
            <a:ext cx="1350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Лента событий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02489" y="2736968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Оценка ассоциативных правил в диаграмме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Поддержка-улучшение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18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179512" y="323364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Прогнозирование временных рядов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3" y="1340768"/>
            <a:ext cx="8784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Для прогнозирования временных рядов используется метод экспоненциального сглаживания </a:t>
            </a:r>
            <a:r>
              <a:rPr lang="ru-RU" sz="1200" b="1" dirty="0" err="1" smtClean="0"/>
              <a:t>Holt-Winters</a:t>
            </a:r>
            <a:r>
              <a:rPr lang="ru-RU" sz="1200" b="1" dirty="0" smtClean="0"/>
              <a:t>. </a:t>
            </a:r>
            <a:r>
              <a:rPr lang="ru-RU" sz="1200" dirty="0" smtClean="0"/>
              <a:t>В  модели временного ряда учитываются три составляющих: среднее значение, тренд и сезонная составляющая. По сезонной составляющей модель может быть аддитивной и мультипликативной. Для </a:t>
            </a:r>
            <a:r>
              <a:rPr lang="ru-RU" sz="1200" b="1" dirty="0" smtClean="0"/>
              <a:t>аддитивного метода </a:t>
            </a:r>
            <a:r>
              <a:rPr lang="ru-RU" sz="1200" dirty="0" smtClean="0"/>
              <a:t>значение прогноза на </a:t>
            </a:r>
            <a:r>
              <a:rPr lang="ru-RU" sz="1200" dirty="0" err="1" smtClean="0"/>
              <a:t>h</a:t>
            </a:r>
            <a:r>
              <a:rPr lang="ru-RU" sz="1200" dirty="0" smtClean="0"/>
              <a:t> временных шагов вперед определяется выражением:</a:t>
            </a:r>
          </a:p>
          <a:p>
            <a:pPr algn="just"/>
            <a:endParaRPr lang="ru-RU" sz="1200" dirty="0" smtClean="0"/>
          </a:p>
          <a:p>
            <a:pPr algn="just"/>
            <a:r>
              <a:rPr lang="en-US" sz="1200" dirty="0" err="1" smtClean="0"/>
              <a:t>Yhat</a:t>
            </a:r>
            <a:r>
              <a:rPr lang="en-US" sz="1200" dirty="0" smtClean="0"/>
              <a:t>[</a:t>
            </a:r>
            <a:r>
              <a:rPr lang="en-US" sz="1200" dirty="0" err="1" smtClean="0"/>
              <a:t>t+h</a:t>
            </a:r>
            <a:r>
              <a:rPr lang="en-US" sz="1200" dirty="0" smtClean="0"/>
              <a:t>] = a[t] + h * b[t] + s[t - p + 1 + (h - 1) mod p].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Для </a:t>
            </a:r>
            <a:r>
              <a:rPr lang="ru-RU" sz="1200" b="1" dirty="0" smtClean="0"/>
              <a:t>мультипликативного метода </a:t>
            </a:r>
            <a:r>
              <a:rPr lang="ru-RU" sz="1200" dirty="0" smtClean="0"/>
              <a:t>значение прогноза на </a:t>
            </a:r>
            <a:r>
              <a:rPr lang="ru-RU" sz="1200" dirty="0" err="1" smtClean="0"/>
              <a:t>h</a:t>
            </a:r>
            <a:r>
              <a:rPr lang="ru-RU" sz="1200" dirty="0" smtClean="0"/>
              <a:t> временных шагов вперед определяется выражением:</a:t>
            </a:r>
          </a:p>
          <a:p>
            <a:pPr algn="just"/>
            <a:endParaRPr lang="ru-RU" sz="1200" dirty="0" smtClean="0"/>
          </a:p>
          <a:p>
            <a:pPr algn="just"/>
            <a:r>
              <a:rPr lang="en-US" sz="1200" dirty="0" err="1" smtClean="0"/>
              <a:t>Yhat</a:t>
            </a:r>
            <a:r>
              <a:rPr lang="en-US" sz="1200" dirty="0" smtClean="0"/>
              <a:t>[</a:t>
            </a:r>
            <a:r>
              <a:rPr lang="en-US" sz="1200" dirty="0" err="1" smtClean="0"/>
              <a:t>t+h</a:t>
            </a:r>
            <a:r>
              <a:rPr lang="en-US" sz="1200" dirty="0" smtClean="0"/>
              <a:t>] = (a[t] + h * b[t]) * s[t - p + 1 + (h - 1) mod p].</a:t>
            </a:r>
            <a:endParaRPr lang="ru-RU" sz="1200" dirty="0" smtClean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-95990" y="3482301"/>
          <a:ext cx="3253438" cy="2683003"/>
        </p:xfrm>
        <a:graphic>
          <a:graphicData uri="http://schemas.openxmlformats.org/presentationml/2006/ole">
            <p:oleObj spid="_x0000_s74755" name="Visio" r:id="rId3" imgW="4726786" imgH="3556980" progId="Visio.Drawing.11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2789384" y="3501008"/>
          <a:ext cx="3299838" cy="2664296"/>
        </p:xfrm>
        <a:graphic>
          <a:graphicData uri="http://schemas.openxmlformats.org/presentationml/2006/ole">
            <p:oleObj spid="_x0000_s74756" name="Visio" r:id="rId4" imgW="4546878" imgH="3421980" progId="Visio.Drawing.11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940152" y="3501008"/>
          <a:ext cx="3230909" cy="2664296"/>
        </p:xfrm>
        <a:graphic>
          <a:graphicData uri="http://schemas.openxmlformats.org/presentationml/2006/ole">
            <p:oleObj spid="_x0000_s74757" name="Visio" r:id="rId5" imgW="4636832" imgH="348948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8712" y="2852936"/>
            <a:ext cx="8928992" cy="3240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484784"/>
            <a:ext cx="3312368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19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179512" y="323364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Кластеризация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1937" y="1584909"/>
            <a:ext cx="3339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Метод </a:t>
            </a:r>
            <a:r>
              <a:rPr lang="ru-RU" sz="1200" b="1" dirty="0" err="1" smtClean="0"/>
              <a:t>k-means</a:t>
            </a:r>
            <a:r>
              <a:rPr lang="ru-RU" sz="1200" b="1" dirty="0" smtClean="0"/>
              <a:t>, </a:t>
            </a:r>
            <a:r>
              <a:rPr lang="ru-RU" sz="1200" dirty="0" smtClean="0"/>
              <a:t>основан на минимизации суммарного квадратичного отклонения точек кластеров от центров этих кластеров.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17169" y="1405225"/>
            <a:ext cx="2547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Класс решаемых задач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Выявление типовых ситуаций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Поддержка принятия решений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Управление процессами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Моделирование поведения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07696" y="1405225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Преимущества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Оценка качества модели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Проверка адекватности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Оценка однородности кластеров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Экспорт-импорт модели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2560489"/>
            <a:ext cx="3096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Типизация метеоусловий в регионе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79512" y="2830937"/>
          <a:ext cx="8783884" cy="3190351"/>
        </p:xfrm>
        <a:graphic>
          <a:graphicData uri="http://schemas.openxmlformats.org/presentationml/2006/ole">
            <p:oleObj spid="_x0000_s75781" name="Visio" r:id="rId3" imgW="9034596" imgH="328077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2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05856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Архитектура аналитического ядра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5496" y="1253902"/>
            <a:ext cx="5364088" cy="4911402"/>
            <a:chOff x="9525" y="1283618"/>
            <a:chExt cx="5584639" cy="4889029"/>
          </a:xfrm>
        </p:grpSpPr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9525" y="1283618"/>
            <a:ext cx="5584639" cy="4889029"/>
          </p:xfrm>
          <a:graphic>
            <a:graphicData uri="http://schemas.openxmlformats.org/presentationml/2006/ole">
              <p:oleObj spid="_x0000_s1033" name="Visio" r:id="rId3" imgW="6728741" imgH="5891130" progId="Visio.Drawing.11">
                <p:embed/>
              </p:oleObj>
            </a:graphicData>
          </a:graphic>
        </p:graphicFrame>
        <p:sp>
          <p:nvSpPr>
            <p:cNvPr id="18" name="Прямоугольник 17"/>
            <p:cNvSpPr/>
            <p:nvPr/>
          </p:nvSpPr>
          <p:spPr>
            <a:xfrm>
              <a:off x="943025" y="1988840"/>
              <a:ext cx="2952328" cy="1440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508104" y="1268760"/>
            <a:ext cx="356388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  <a:r>
              <a:rPr lang="ru-RU" sz="1100" b="1" dirty="0" smtClean="0">
                <a:solidFill>
                  <a:srgbClr val="0070C0"/>
                </a:solidFill>
              </a:rPr>
              <a:t>Тактико-технические характеристики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обработка масштабных массивов разнородной информации (до 32 TB);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расширяемость и </a:t>
            </a:r>
            <a:r>
              <a:rPr lang="ru-RU" sz="1000" dirty="0" err="1" smtClean="0"/>
              <a:t>масштабируемость</a:t>
            </a:r>
            <a:r>
              <a:rPr lang="ru-RU" sz="1000" dirty="0" smtClean="0"/>
              <a:t> аналитики;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</a:t>
            </a:r>
            <a:r>
              <a:rPr lang="ru-RU" sz="1000" dirty="0" err="1" smtClean="0"/>
              <a:t>многоплатформенность</a:t>
            </a:r>
            <a:r>
              <a:rPr lang="ru-RU" sz="1000" dirty="0" smtClean="0"/>
              <a:t>;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контроль целостности данных;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интерфейсы доступа к языкам программирования высокого уровня;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триггеры и правила для управления процессами;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система управления правами доступа и авторизации;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параллельная обработка пользовательских сессий;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шифрование трафика;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поддержка стандарта SQL/MM в части обработки пространственных и </a:t>
            </a:r>
            <a:r>
              <a:rPr lang="ru-RU" sz="1000" dirty="0" err="1" smtClean="0"/>
              <a:t>геоинформационных</a:t>
            </a:r>
            <a:r>
              <a:rPr lang="ru-RU" sz="1000" dirty="0" smtClean="0"/>
              <a:t> данных.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4000415"/>
            <a:ext cx="35638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</a:rPr>
              <a:t>Инфраструктура обеспечивает: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доступ и управление аналитическими ресурсами платформы (задачами, вычислительными моделями и настройками).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спецификацию о реализованном наборе сервисов (описание алгоритмов).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спецификации о допустимых настройках для реализованного набора алгоритмов.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спецификацию по моделям представления знаний.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–	спецификации интерфейсных функций стандарта SQL-ММ для реализованного набора алгоритмов.</a:t>
            </a:r>
          </a:p>
          <a:p>
            <a:pPr marL="180000" indent="-180000" defTabSz="180000">
              <a:buFont typeface="Wingdings" pitchFamily="2" charset="2"/>
              <a:buChar char="§"/>
            </a:pPr>
            <a:r>
              <a:rPr lang="ru-RU" sz="1000" dirty="0" smtClean="0"/>
              <a:t>поддержку целостности ресурсов и сервисов.</a:t>
            </a:r>
            <a:endParaRPr lang="ru-RU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97096" y="2322504"/>
            <a:ext cx="5256584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368816"/>
            <a:ext cx="525658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20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179512" y="323364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Статистический и  корреляционный анализ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5953" y="1460149"/>
            <a:ext cx="5140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Корреляционный анализ — метод обработки статистических данных, с помощью которого измеряется теснота связи между двумя или более переменными.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295136"/>
            <a:ext cx="2871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Класс решаемых задач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Обработка статистических данных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Выявление существенных парных связей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Построение регрессионных зависимостей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Прогнозирование влияний управляющих факторов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951320"/>
            <a:ext cx="280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Преимущества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Оценка доверительных интервалов коэффициентов корреляции и уровня значимости связей.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Различные меры корреляционных связей (Линейная корреляция Пирсона, ранговые корреляции </a:t>
            </a:r>
            <a:r>
              <a:rPr lang="ru-RU" sz="1200" dirty="0" err="1" smtClean="0"/>
              <a:t>Кэндалла</a:t>
            </a:r>
            <a:r>
              <a:rPr lang="ru-RU" sz="1200" dirty="0" smtClean="0"/>
              <a:t> и </a:t>
            </a:r>
            <a:r>
              <a:rPr lang="ru-RU" sz="1200" dirty="0" err="1" smtClean="0"/>
              <a:t>Спирмена</a:t>
            </a:r>
            <a:r>
              <a:rPr lang="ru-RU" sz="1200" dirty="0" smtClean="0"/>
              <a:t>)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Знаковое </a:t>
            </a:r>
            <a:r>
              <a:rPr lang="ru-RU" sz="1200" dirty="0" err="1" smtClean="0"/>
              <a:t>клипирование</a:t>
            </a:r>
            <a:r>
              <a:rPr lang="ru-RU" sz="1200" dirty="0" smtClean="0"/>
              <a:t>  графов корреляционных связей.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Автоматическое построение когнитивных карт.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Выделение звездных подграфов.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Расчет индикаторов сложности когнитивной карты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28408" y="2296128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Граф корреляционных связей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 l="2947" r="2738" b="19701"/>
          <a:stretch>
            <a:fillRect/>
          </a:stretch>
        </p:blipFill>
        <p:spPr bwMode="auto">
          <a:xfrm>
            <a:off x="557136" y="3169016"/>
            <a:ext cx="46085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242728" y="2385812"/>
          <a:ext cx="1800200" cy="1719308"/>
        </p:xfrm>
        <a:graphic>
          <a:graphicData uri="http://schemas.openxmlformats.org/presentationml/2006/ole">
            <p:oleObj spid="_x0000_s76804" name="Visio" r:id="rId4" imgW="1943877" imgH="1855710" progId="Visio.Drawing.11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240008" y="2376928"/>
          <a:ext cx="1247775" cy="1211263"/>
        </p:xfrm>
        <a:graphic>
          <a:graphicData uri="http://schemas.openxmlformats.org/presentationml/2006/ole">
            <p:oleObj spid="_x0000_s76805" name="Visio" r:id="rId5" imgW="1247744" imgH="121068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33608" y="1312720"/>
            <a:ext cx="3258272" cy="1180176"/>
          </a:xfrm>
          <a:prstGeom prst="rect">
            <a:avLst/>
          </a:prstGeom>
          <a:solidFill>
            <a:srgbClr val="DA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21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179512" y="323364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Продукционные правила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88504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Пример правила:</a:t>
            </a:r>
          </a:p>
          <a:p>
            <a:r>
              <a:rPr lang="en-US" sz="1100" dirty="0" smtClean="0"/>
              <a:t>RULE: </a:t>
            </a:r>
          </a:p>
          <a:p>
            <a:r>
              <a:rPr lang="en-US" sz="1100" dirty="0" smtClean="0"/>
              <a:t>PREDICATE: BP="HIGH" AND K &gt; 0.045804001 AND Age &lt;= 50 AND Na &lt;= 0.77240998</a:t>
            </a:r>
          </a:p>
          <a:p>
            <a:r>
              <a:rPr lang="en-US" sz="1100" dirty="0" smtClean="0"/>
              <a:t>PREDICTION: </a:t>
            </a:r>
            <a:r>
              <a:rPr lang="en-US" sz="1100" dirty="0" err="1" smtClean="0"/>
              <a:t>drugB</a:t>
            </a:r>
            <a:endParaRPr lang="en-US" sz="11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753536" y="1212664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Класс решаемых задач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Анализ обстановки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Формирование решений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Прогноз, предсказание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Ассоциативная память 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Управление процессами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Моделирование поведения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0272" y="1212664"/>
            <a:ext cx="27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Преимущества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Редактирование правил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Экспорт-импорт правил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Обработка пропусков 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Правила по умолчанию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Сложные предикаты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200" dirty="0" smtClean="0"/>
              <a:t>Настраиваемая логика обработки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651255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Терроризм</a:t>
            </a:r>
          </a:p>
          <a:p>
            <a:r>
              <a:rPr lang="ru-RU" sz="1200" dirty="0" smtClean="0"/>
              <a:t>Объяснение причин формирования выводов, заключений, рекомендаций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844840" y="3132176"/>
          <a:ext cx="7436080" cy="2997960"/>
        </p:xfrm>
        <a:graphic>
          <a:graphicData uri="http://schemas.openxmlformats.org/presentationml/2006/ole">
            <p:oleObj spid="_x0000_s77828" name="Visio" r:id="rId3" imgW="9322558" imgH="433674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95536" y="2608820"/>
            <a:ext cx="8347604" cy="1451719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sz="5400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  <a:endParaRPr lang="ru-RU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3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3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05856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Интерфейсы и области применения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6037" y="1268760"/>
          <a:ext cx="9144000" cy="4754563"/>
        </p:xfrm>
        <a:graphic>
          <a:graphicData uri="http://schemas.openxmlformats.org/presentationml/2006/ole">
            <p:oleObj spid="_x0000_s60420" name="Visio" r:id="rId3" imgW="10106484" imgH="525528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4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336704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Компонентная архитектура аналитического сервера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9200" y="4869160"/>
            <a:ext cx="2951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Масштабируемость</a:t>
            </a:r>
            <a:r>
              <a:rPr lang="ru-RU" sz="1200" dirty="0" smtClean="0"/>
              <a:t> обеспечивается компонентной архитектурой программных средств</a:t>
            </a:r>
          </a:p>
          <a:p>
            <a:endParaRPr lang="ru-RU" sz="1200" dirty="0" smtClean="0"/>
          </a:p>
          <a:p>
            <a:r>
              <a:rPr lang="ru-RU" sz="1200" dirty="0" smtClean="0"/>
              <a:t>Состав компонентов поставки определяется задачами пользователя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0040" y="1215802"/>
            <a:ext cx="7560840" cy="4993762"/>
            <a:chOff x="179512" y="1196752"/>
            <a:chExt cx="7560840" cy="4993762"/>
          </a:xfrm>
        </p:grpSpPr>
        <p:graphicFrame>
          <p:nvGraphicFramePr>
            <p:cNvPr id="7" name="Объект 6"/>
            <p:cNvGraphicFramePr>
              <a:graphicFrameLocks noChangeAspect="1"/>
            </p:cNvGraphicFramePr>
            <p:nvPr/>
          </p:nvGraphicFramePr>
          <p:xfrm>
            <a:off x="179512" y="1196752"/>
            <a:ext cx="7560840" cy="4993762"/>
          </p:xfrm>
          <a:graphic>
            <a:graphicData uri="http://schemas.openxmlformats.org/presentationml/2006/ole">
              <p:oleObj spid="_x0000_s61444" name="Visio" r:id="rId3" imgW="8383846" imgH="5802300" progId="Visio.Drawing.11">
                <p:embed/>
              </p:oleObj>
            </a:graphicData>
          </a:graphic>
        </p:graphicFrame>
        <p:sp>
          <p:nvSpPr>
            <p:cNvPr id="8" name="Прямоугольник 7"/>
            <p:cNvSpPr/>
            <p:nvPr/>
          </p:nvSpPr>
          <p:spPr>
            <a:xfrm>
              <a:off x="1936279" y="2612529"/>
              <a:ext cx="3931865" cy="1080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5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05856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Тактико-технические характеристики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216008"/>
            <a:ext cx="4283968" cy="501675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Преимущества</a:t>
            </a:r>
            <a:endParaRPr lang="ru-RU" sz="1200" b="1" dirty="0" smtClean="0"/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Обработка масштабных массивов разнородной информации (до 32 TB)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Архитектура аналитической подсистемы в соответствии со стандартом </a:t>
            </a:r>
            <a:r>
              <a:rPr lang="en-US" sz="1100" dirty="0" smtClean="0"/>
              <a:t>SQL/MM Part</a:t>
            </a:r>
            <a:r>
              <a:rPr lang="ru-RU" sz="1100" dirty="0" smtClean="0"/>
              <a:t> 6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Расширяемость аналитики</a:t>
            </a:r>
            <a:endParaRPr lang="en-US" sz="1100" dirty="0" smtClean="0"/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Поддержка стандарта </a:t>
            </a:r>
            <a:r>
              <a:rPr lang="en-US" sz="1100" dirty="0" smtClean="0"/>
              <a:t>PMML </a:t>
            </a:r>
            <a:r>
              <a:rPr lang="ru-RU" sz="1100" dirty="0" smtClean="0"/>
              <a:t> для моделей аналитики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err="1" smtClean="0"/>
              <a:t>Многоплатформенность</a:t>
            </a:r>
            <a:endParaRPr lang="ru-RU" sz="1100" dirty="0" smtClean="0"/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Низкое требование к ресурсам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Контроль целостности данных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Высокая производительность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Богатый набор типов данных, включая </a:t>
            </a:r>
            <a:r>
              <a:rPr lang="en-US" sz="1100" dirty="0" smtClean="0"/>
              <a:t>XML</a:t>
            </a:r>
            <a:r>
              <a:rPr lang="ru-RU" sz="1100" dirty="0" smtClean="0"/>
              <a:t>, ГИС, сетевые типы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Наследование таблиц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err="1" smtClean="0"/>
              <a:t>Масштабируемость</a:t>
            </a:r>
            <a:r>
              <a:rPr lang="ru-RU" sz="1100" dirty="0" smtClean="0"/>
              <a:t> к данным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Интерфейсы доступа </a:t>
            </a:r>
            <a:r>
              <a:rPr lang="en-US" sz="1100" dirty="0" smtClean="0"/>
              <a:t>C,C++,</a:t>
            </a:r>
            <a:r>
              <a:rPr lang="en-US" sz="1100" dirty="0" err="1" smtClean="0"/>
              <a:t>C#,python,perl,ruby,php,Lisp</a:t>
            </a:r>
            <a:r>
              <a:rPr lang="en-US" sz="1100" dirty="0" smtClean="0"/>
              <a:t> </a:t>
            </a:r>
            <a:r>
              <a:rPr lang="ru-RU" sz="1100" dirty="0" smtClean="0"/>
              <a:t>и другие языки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Методы доступа </a:t>
            </a:r>
            <a:r>
              <a:rPr lang="en-US" sz="1100" dirty="0" smtClean="0"/>
              <a:t>JDBC, ODBC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Системные интерфейсы </a:t>
            </a:r>
            <a:r>
              <a:rPr lang="en-US" sz="1100" dirty="0" smtClean="0"/>
              <a:t>DDS, SOAP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Процедурные языки </a:t>
            </a:r>
            <a:r>
              <a:rPr lang="en-US" sz="1100" dirty="0" smtClean="0"/>
              <a:t>PL/</a:t>
            </a:r>
            <a:r>
              <a:rPr lang="en-US" sz="1100" dirty="0" err="1" smtClean="0"/>
              <a:t>pgSQL</a:t>
            </a:r>
            <a:r>
              <a:rPr lang="en-US" sz="1100" dirty="0" smtClean="0"/>
              <a:t>, pl/</a:t>
            </a:r>
            <a:r>
              <a:rPr lang="en-US" sz="1100" dirty="0" err="1" smtClean="0"/>
              <a:t>Tcl</a:t>
            </a:r>
            <a:r>
              <a:rPr lang="en-US" sz="1100" dirty="0" smtClean="0"/>
              <a:t>, Pl/Perl </a:t>
            </a:r>
            <a:r>
              <a:rPr lang="ru-RU" sz="1100" dirty="0" smtClean="0"/>
              <a:t>и </a:t>
            </a:r>
            <a:r>
              <a:rPr lang="en-US" sz="1100" dirty="0" smtClean="0"/>
              <a:t>pl/Python. </a:t>
            </a:r>
            <a:r>
              <a:rPr lang="ru-RU" sz="1100" dirty="0" smtClean="0"/>
              <a:t>Кроме них, существует поддержка </a:t>
            </a:r>
            <a:r>
              <a:rPr lang="en-US" sz="1100" dirty="0" smtClean="0"/>
              <a:t>PHP, Java, Ruby, R, shell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Серверные (хранимые) процедуры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Триггеры и правила для управления процессами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Система обмена сообщениями между процессами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Развитая система прав доступа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Аутентификация пользователя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Шифрование трафика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Аппаратное ускорение вычислений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Возможность использования твердотельных и </a:t>
            </a:r>
            <a:r>
              <a:rPr lang="en-US" sz="1100" dirty="0" smtClean="0"/>
              <a:t>RAM </a:t>
            </a:r>
            <a:r>
              <a:rPr lang="ru-RU" sz="1100" dirty="0" smtClean="0"/>
              <a:t>дисков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088" y="1249504"/>
            <a:ext cx="45821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Сервер аналитической платформы предназначен для выполнения интеллектуального анализа данных в промышленных системах поддержки принятия решений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856127"/>
            <a:ext cx="47701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Ключевые факторы производительности</a:t>
            </a:r>
            <a:endParaRPr lang="ru-RU" sz="1000" b="1" dirty="0" smtClean="0"/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Серверные (хранимые) процедуры позволяют и позволяют существенно уменьшить трафик между клиентом и сервером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Перенос функционала на </a:t>
            </a:r>
            <a:r>
              <a:rPr lang="en-US" sz="1100" dirty="0" smtClean="0"/>
              <a:t>RAM </a:t>
            </a:r>
            <a:r>
              <a:rPr lang="ru-RU" sz="1100" dirty="0" smtClean="0"/>
              <a:t>диск увеличивает скорость работы в разы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ru-RU" sz="1100" dirty="0" smtClean="0"/>
              <a:t>Использование ускорителей на </a:t>
            </a:r>
            <a:r>
              <a:rPr lang="en-US" sz="1100" dirty="0" smtClean="0"/>
              <a:t>DSP</a:t>
            </a:r>
            <a:r>
              <a:rPr lang="ru-RU" sz="1100" dirty="0" smtClean="0"/>
              <a:t>-процессорах увеличивает скорость вычислений на порядок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70" y="2564904"/>
            <a:ext cx="4422038" cy="201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880" y="2276872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Методы интеллектуального анализа данных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6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05856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Области применения аналитической платформы 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41280" y="1259968"/>
          <a:ext cx="7668344" cy="4949810"/>
        </p:xfrm>
        <a:graphic>
          <a:graphicData uri="http://schemas.openxmlformats.org/presentationml/2006/ole">
            <p:oleObj spid="_x0000_s63490" name="Visio" r:id="rId3" imgW="9700744" imgH="626265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7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05856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Конкурентные преимущества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7152" y="1356680"/>
            <a:ext cx="8496944" cy="46959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80000" indent="-180000" algn="just" defTabSz="180000">
              <a:lnSpc>
                <a:spcPts val="1500"/>
              </a:lnSpc>
              <a:buFont typeface="Wingdings" pitchFamily="2" charset="2"/>
              <a:buChar char="§"/>
            </a:pPr>
            <a:r>
              <a:rPr lang="ru-RU" sz="1200" dirty="0" smtClean="0"/>
              <a:t>Вся обработка данных выполняется непосредственно в базе данных, что исключает потери производительности связанные с обменами большими массивами данных.  </a:t>
            </a:r>
          </a:p>
          <a:p>
            <a:pPr marL="180000" indent="-180000" algn="just" defTabSz="180000">
              <a:lnSpc>
                <a:spcPts val="1500"/>
              </a:lnSpc>
              <a:buFont typeface="Wingdings" pitchFamily="2" charset="2"/>
              <a:buChar char="§"/>
            </a:pPr>
            <a:r>
              <a:rPr lang="ru-RU" sz="1200" dirty="0" smtClean="0"/>
              <a:t>Клиент-серверная архитектура с унифицированным программным интерфейсом управления вычислительным процессом обеспечивает простое встраивание серверной части в приложения разработчика. </a:t>
            </a:r>
          </a:p>
          <a:p>
            <a:pPr marL="180000" indent="-180000" algn="just" defTabSz="180000">
              <a:lnSpc>
                <a:spcPts val="1500"/>
              </a:lnSpc>
              <a:buFont typeface="Wingdings" pitchFamily="2" charset="2"/>
              <a:buChar char="§"/>
            </a:pPr>
            <a:r>
              <a:rPr lang="ru-RU" sz="1200" dirty="0" smtClean="0"/>
              <a:t>В состав поставки могут входить только те аналитические методы, которые требуются разработчику приложения. </a:t>
            </a:r>
            <a:r>
              <a:rPr lang="ru-RU" sz="1200" dirty="0" err="1" smtClean="0"/>
              <a:t>Сервис-ориентированная</a:t>
            </a:r>
            <a:r>
              <a:rPr lang="ru-RU" sz="1200" dirty="0" smtClean="0"/>
              <a:t> архитектура обеспечивает пользователя информацией о составе аналитических методов и интерфейсах доступа к ним.</a:t>
            </a:r>
          </a:p>
          <a:p>
            <a:pPr marL="180000" indent="-180000" algn="just" defTabSz="180000">
              <a:lnSpc>
                <a:spcPts val="1500"/>
              </a:lnSpc>
              <a:buFont typeface="Wingdings" pitchFamily="2" charset="2"/>
              <a:buChar char="§"/>
            </a:pPr>
            <a:r>
              <a:rPr lang="ru-RU" sz="1200" dirty="0" smtClean="0"/>
              <a:t>В качестве несущей базы данных используется СУБД с открытыми кодами, таким же требованиям удовлетворяют аналитическое программное обеспечение на языке </a:t>
            </a:r>
            <a:r>
              <a:rPr lang="en-US" sz="1200" dirty="0" smtClean="0"/>
              <a:t>R</a:t>
            </a:r>
            <a:r>
              <a:rPr lang="ru-RU" sz="1200" dirty="0" smtClean="0"/>
              <a:t>. В целом это обеспечивает возможность беспрепятственной сертификации аналитической платформы для специальных применений.</a:t>
            </a:r>
            <a:endParaRPr lang="en-US" sz="1200" dirty="0" smtClean="0"/>
          </a:p>
          <a:p>
            <a:pPr marL="180000" indent="-180000" algn="just" defTabSz="180000">
              <a:lnSpc>
                <a:spcPts val="1500"/>
              </a:lnSpc>
              <a:buFont typeface="Wingdings" pitchFamily="2" charset="2"/>
              <a:buChar char="§"/>
            </a:pPr>
            <a:r>
              <a:rPr lang="ru-RU" sz="1200" dirty="0" smtClean="0"/>
              <a:t>Интерфейс управления вычислительным процессом соответствует международному стандарту </a:t>
            </a:r>
            <a:r>
              <a:rPr lang="en-US" sz="1200" dirty="0" smtClean="0"/>
              <a:t>SQL/MM.</a:t>
            </a:r>
          </a:p>
          <a:p>
            <a:pPr marL="180000" indent="-180000" algn="just" defTabSz="180000">
              <a:lnSpc>
                <a:spcPts val="1500"/>
              </a:lnSpc>
              <a:buFont typeface="Wingdings" pitchFamily="2" charset="2"/>
              <a:buChar char="§"/>
            </a:pPr>
            <a:r>
              <a:rPr lang="ru-RU" sz="1200" dirty="0" smtClean="0"/>
              <a:t>Построенные аналитические модели могут быть экспортированы в формате международного стандарта </a:t>
            </a:r>
            <a:r>
              <a:rPr lang="en-US" sz="1200" dirty="0" smtClean="0"/>
              <a:t>PMML</a:t>
            </a:r>
            <a:r>
              <a:rPr lang="ru-RU" sz="1200" dirty="0" smtClean="0"/>
              <a:t>, что позволяет выполнить их перенос на аналитические платформы других производителей с целью контроля и глубокого сравнительного тестирования.</a:t>
            </a:r>
          </a:p>
          <a:p>
            <a:pPr marL="180000" indent="-180000" algn="just" defTabSz="180000">
              <a:lnSpc>
                <a:spcPts val="1500"/>
              </a:lnSpc>
              <a:buFont typeface="Wingdings" pitchFamily="2" charset="2"/>
              <a:buChar char="§"/>
            </a:pPr>
            <a:r>
              <a:rPr lang="ru-RU" sz="1200" dirty="0" smtClean="0"/>
              <a:t>Пользовательские типы данных и поддерживающих их методы интерфейса реализованы в технологиях </a:t>
            </a:r>
            <a:r>
              <a:rPr lang="en-US" sz="1200" dirty="0" smtClean="0"/>
              <a:t>XML</a:t>
            </a:r>
            <a:r>
              <a:rPr lang="ru-RU" sz="1200" dirty="0" smtClean="0"/>
              <a:t> и </a:t>
            </a:r>
            <a:r>
              <a:rPr lang="en-US" sz="1200" dirty="0" smtClean="0"/>
              <a:t>XSLT</a:t>
            </a:r>
            <a:r>
              <a:rPr lang="ru-RU" sz="1200" dirty="0" smtClean="0"/>
              <a:t>, что обеспечивает их инсталляцию на любой объектно-ориентированной СУБД с минимальной адаптацией.</a:t>
            </a:r>
          </a:p>
          <a:p>
            <a:pPr marL="180000" indent="-180000" algn="just" defTabSz="180000">
              <a:lnSpc>
                <a:spcPts val="1500"/>
              </a:lnSpc>
              <a:buFont typeface="Wingdings" pitchFamily="2" charset="2"/>
              <a:buChar char="§"/>
            </a:pPr>
            <a:r>
              <a:rPr lang="ru-RU" sz="1200" dirty="0" smtClean="0"/>
              <a:t>Использование аналитических R-алгоритмов из международного </a:t>
            </a:r>
            <a:r>
              <a:rPr lang="ru-RU" sz="1200" dirty="0" err="1" smtClean="0"/>
              <a:t>репозитория</a:t>
            </a:r>
            <a:r>
              <a:rPr lang="ru-RU" sz="1200" dirty="0" smtClean="0"/>
              <a:t> </a:t>
            </a:r>
            <a:r>
              <a:rPr lang="ru-RU" sz="1200" i="1" dirty="0" smtClean="0"/>
              <a:t>CRAN </a:t>
            </a:r>
            <a:r>
              <a:rPr lang="ru-RU" sz="1200" dirty="0" smtClean="0"/>
              <a:t>гарантирует достоверность и надежность аналитических методов, наличие сопутствующей документации, тестовых баз данных и средств автономного тестирования алгоритмов.  </a:t>
            </a:r>
          </a:p>
          <a:p>
            <a:pPr marL="180000" indent="-180000" algn="just" defTabSz="180000">
              <a:lnSpc>
                <a:spcPts val="1500"/>
              </a:lnSpc>
              <a:buFont typeface="Wingdings" pitchFamily="2" charset="2"/>
              <a:buChar char="§"/>
            </a:pPr>
            <a:r>
              <a:rPr lang="ru-RU" sz="1200" dirty="0" smtClean="0"/>
              <a:t>Снижение стоимости аналитической платформы для конечного пользователя достигается: 1) использованием несущей СУБД и алгоритмов аналитики из класса свободного программного обеспечения, 2) масштабированием состава аналитических методов под конкретного пользователя, 3) наличием открытой документации по аналитическим методам, стандартам интерфейса, и аналитическим моделям, 4) использованием готовых R-алгоритмов из международного </a:t>
            </a:r>
            <a:r>
              <a:rPr lang="ru-RU" sz="1200" dirty="0" err="1" smtClean="0"/>
              <a:t>репозитория</a:t>
            </a:r>
            <a:r>
              <a:rPr lang="ru-RU" sz="1200" dirty="0" smtClean="0"/>
              <a:t> </a:t>
            </a:r>
            <a:r>
              <a:rPr lang="ru-RU" sz="1200" i="1" dirty="0" smtClean="0"/>
              <a:t>CRAN.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8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05856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1"/>
            <a:r>
              <a:rPr lang="ru-RU" b="1" dirty="0" smtClean="0">
                <a:solidFill>
                  <a:srgbClr val="23387D"/>
                </a:solidFill>
              </a:rPr>
              <a:t>Аналитика в базе данных. Стандарт </a:t>
            </a:r>
            <a:r>
              <a:rPr lang="en-US" b="1" dirty="0" smtClean="0">
                <a:solidFill>
                  <a:srgbClr val="23387D"/>
                </a:solidFill>
              </a:rPr>
              <a:t>SQL/MM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8328" y="1339372"/>
            <a:ext cx="3798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70C0"/>
                </a:solidFill>
              </a:rPr>
              <a:t>История развития</a:t>
            </a:r>
          </a:p>
          <a:p>
            <a:pPr algn="just"/>
            <a:r>
              <a:rPr lang="ru-RU" sz="1200" dirty="0" smtClean="0"/>
              <a:t>В конце 1992 г. комитет по стандартизации SQL разработал дополнение для объектно-ориентированного SQL. Тогда же был принять стандарт, который описывал библиотеки классов объектных типов SQL. Предложенный стандарт стал известен как SQL/MM (MM </a:t>
            </a:r>
            <a:r>
              <a:rPr lang="ru-RU" sz="1200" dirty="0" err="1" smtClean="0"/>
              <a:t>расшифровы-валось</a:t>
            </a:r>
            <a:r>
              <a:rPr lang="ru-RU" sz="1200" dirty="0" smtClean="0"/>
              <a:t> как </a:t>
            </a:r>
            <a:r>
              <a:rPr lang="ru-RU" sz="1200" dirty="0" err="1" smtClean="0"/>
              <a:t>MultiMedia</a:t>
            </a:r>
            <a:r>
              <a:rPr lang="ru-RU" sz="1200" dirty="0" smtClean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38328" y="3176136"/>
            <a:ext cx="3798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Возможности:</a:t>
            </a:r>
          </a:p>
          <a:p>
            <a:r>
              <a:rPr lang="ru-RU" sz="1200" dirty="0" smtClean="0"/>
              <a:t>- обработка непосредственно в базе данных</a:t>
            </a:r>
          </a:p>
          <a:p>
            <a:r>
              <a:rPr lang="ru-RU" sz="1200" dirty="0" smtClean="0"/>
              <a:t>- использование сервиса базы данных</a:t>
            </a:r>
          </a:p>
          <a:p>
            <a:r>
              <a:rPr lang="ru-RU" sz="1200" dirty="0" smtClean="0"/>
              <a:t>- совместимость с языком </a:t>
            </a:r>
            <a:r>
              <a:rPr lang="en-US" sz="1200" dirty="0" smtClean="0"/>
              <a:t>SQL</a:t>
            </a:r>
          </a:p>
          <a:p>
            <a:r>
              <a:rPr lang="ru-RU" sz="1200" dirty="0" smtClean="0"/>
              <a:t>- этапы аналитической обработки</a:t>
            </a:r>
          </a:p>
          <a:p>
            <a:r>
              <a:rPr lang="ru-RU" sz="1200" dirty="0" smtClean="0"/>
              <a:t>- расширенные средства </a:t>
            </a:r>
            <a:r>
              <a:rPr lang="en-US" sz="1200" dirty="0" err="1" smtClean="0"/>
              <a:t>MultiMedia</a:t>
            </a:r>
            <a:endParaRPr lang="en-US" sz="1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238328" y="4708301"/>
            <a:ext cx="3798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Стандартизованные алгоритмы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извлечения знаний</a:t>
            </a:r>
          </a:p>
          <a:p>
            <a:r>
              <a:rPr lang="ru-RU" sz="1200" dirty="0" smtClean="0"/>
              <a:t>Ассоциативные правила</a:t>
            </a:r>
          </a:p>
          <a:p>
            <a:r>
              <a:rPr lang="ru-RU" sz="1200" dirty="0" smtClean="0"/>
              <a:t>Последовательности</a:t>
            </a:r>
          </a:p>
          <a:p>
            <a:r>
              <a:rPr lang="ru-RU" sz="1200" dirty="0" smtClean="0"/>
              <a:t>Классификация</a:t>
            </a:r>
          </a:p>
          <a:p>
            <a:r>
              <a:rPr lang="ru-RU" sz="1200" dirty="0" smtClean="0"/>
              <a:t>Кластеризация</a:t>
            </a:r>
          </a:p>
          <a:p>
            <a:r>
              <a:rPr lang="ru-RU" sz="1200" dirty="0" smtClean="0"/>
              <a:t>Регрессия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79512" y="1412776"/>
          <a:ext cx="4824536" cy="3384376"/>
        </p:xfrm>
        <a:graphic>
          <a:graphicData uri="http://schemas.openxmlformats.org/presentationml/2006/ole">
            <p:oleObj spid="_x0000_s64514" name="Visio" r:id="rId3" imgW="8974897" imgH="6082830" progId="Visio.Drawing.11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1520" y="4941168"/>
            <a:ext cx="331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Проблемы и вызовы</a:t>
            </a:r>
          </a:p>
          <a:p>
            <a:r>
              <a:rPr lang="ru-RU" sz="1200" dirty="0" smtClean="0"/>
              <a:t>- рыночная адаптация </a:t>
            </a:r>
          </a:p>
          <a:p>
            <a:r>
              <a:rPr lang="ru-RU" sz="1200" dirty="0" smtClean="0"/>
              <a:t>- эволюция версий </a:t>
            </a:r>
          </a:p>
          <a:p>
            <a:r>
              <a:rPr lang="ru-RU" sz="1200" dirty="0" smtClean="0"/>
              <a:t>- проблемы алгоритмических расширений</a:t>
            </a:r>
          </a:p>
          <a:p>
            <a:r>
              <a:rPr lang="ru-RU" sz="1200" dirty="0" smtClean="0"/>
              <a:t>- не регламентированная инфраструктура</a:t>
            </a:r>
          </a:p>
          <a:p>
            <a:r>
              <a:rPr lang="ru-RU" sz="1200" dirty="0" smtClean="0"/>
              <a:t>- не регламентирован формат метаданных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967908-EF73-470B-B70B-9B61DA36B55A}" type="slidenum"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pPr algn="r"/>
              <a:t>9</a:t>
            </a:fld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51520" y="323364"/>
            <a:ext cx="605856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387D"/>
                </a:solidFill>
              </a:rPr>
              <a:t>Технологический цикл предикативной аналитики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703639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Вершины цикла соответствуют сущностям стандарта </a:t>
            </a:r>
            <a:r>
              <a:rPr lang="en-US" sz="1200" b="1" dirty="0" smtClean="0"/>
              <a:t>SQL/MM. </a:t>
            </a:r>
            <a:r>
              <a:rPr lang="ru-RU" sz="1200" b="1" dirty="0" smtClean="0"/>
              <a:t>Дуги определяют  типовой сценарий взаимодействия сущностей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339752" y="1286845"/>
          <a:ext cx="4281537" cy="4365611"/>
        </p:xfrm>
        <a:graphic>
          <a:graphicData uri="http://schemas.openxmlformats.org/presentationml/2006/ole">
            <p:oleObj spid="_x0000_s65539" name="Visio" r:id="rId3" imgW="6548833" imgH="6676560" progId="Visio.Drawing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1408</Words>
  <Application>Microsoft Office PowerPoint</Application>
  <PresentationFormat>Экран (4:3)</PresentationFormat>
  <Paragraphs>258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1_Тема Office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marahovskaya</dc:creator>
  <cp:lastModifiedBy>dorogov</cp:lastModifiedBy>
  <cp:revision>213</cp:revision>
  <dcterms:created xsi:type="dcterms:W3CDTF">2015-10-22T11:49:33Z</dcterms:created>
  <dcterms:modified xsi:type="dcterms:W3CDTF">2016-03-30T05:13:21Z</dcterms:modified>
</cp:coreProperties>
</file>